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6" r:id="rId3"/>
    <p:sldId id="277" r:id="rId4"/>
    <p:sldId id="265" r:id="rId5"/>
    <p:sldId id="275" r:id="rId6"/>
    <p:sldId id="266" r:id="rId7"/>
    <p:sldId id="271" r:id="rId8"/>
    <p:sldId id="273" r:id="rId9"/>
    <p:sldId id="283" r:id="rId10"/>
    <p:sldId id="278" r:id="rId11"/>
    <p:sldId id="280" r:id="rId12"/>
    <p:sldId id="281" r:id="rId13"/>
    <p:sldId id="284" r:id="rId14"/>
    <p:sldId id="285" r:id="rId15"/>
    <p:sldId id="279" r:id="rId16"/>
    <p:sldId id="282" r:id="rId17"/>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6544" autoAdjust="0"/>
  </p:normalViewPr>
  <p:slideViewPr>
    <p:cSldViewPr>
      <p:cViewPr varScale="1">
        <p:scale>
          <a:sx n="89" d="100"/>
          <a:sy n="89" d="100"/>
        </p:scale>
        <p:origin x="-582"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2E09D702-89E3-4F6A-800A-1F579DFA3F78}" type="datetimeFigureOut">
              <a:rPr kumimoji="1" lang="ja-JP" altLang="en-US" smtClean="0"/>
              <a:t>2013/12/7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515A7B2-263A-4187-A510-A0216FA8888A}" type="slidenum">
              <a:rPr kumimoji="1" lang="ja-JP" altLang="en-US" smtClean="0"/>
              <a:t>‹#›</a:t>
            </a:fld>
            <a:endParaRPr kumimoji="1" lang="ja-JP" altLang="en-US"/>
          </a:p>
        </p:txBody>
      </p:sp>
    </p:spTree>
    <p:extLst>
      <p:ext uri="{BB962C8B-B14F-4D97-AF65-F5344CB8AC3E}">
        <p14:creationId xmlns:p14="http://schemas.microsoft.com/office/powerpoint/2010/main" val="37397228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E09D702-89E3-4F6A-800A-1F579DFA3F78}" type="datetimeFigureOut">
              <a:rPr kumimoji="1" lang="ja-JP" altLang="en-US" smtClean="0"/>
              <a:t>2013/12/7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515A7B2-263A-4187-A510-A0216FA8888A}" type="slidenum">
              <a:rPr kumimoji="1" lang="ja-JP" altLang="en-US" smtClean="0"/>
              <a:t>‹#›</a:t>
            </a:fld>
            <a:endParaRPr kumimoji="1" lang="ja-JP" altLang="en-US"/>
          </a:p>
        </p:txBody>
      </p:sp>
    </p:spTree>
    <p:extLst>
      <p:ext uri="{BB962C8B-B14F-4D97-AF65-F5344CB8AC3E}">
        <p14:creationId xmlns:p14="http://schemas.microsoft.com/office/powerpoint/2010/main" val="24686032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E09D702-89E3-4F6A-800A-1F579DFA3F78}" type="datetimeFigureOut">
              <a:rPr kumimoji="1" lang="ja-JP" altLang="en-US" smtClean="0"/>
              <a:t>2013/12/7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515A7B2-263A-4187-A510-A0216FA8888A}" type="slidenum">
              <a:rPr kumimoji="1" lang="ja-JP" altLang="en-US" smtClean="0"/>
              <a:t>‹#›</a:t>
            </a:fld>
            <a:endParaRPr kumimoji="1" lang="ja-JP" altLang="en-US"/>
          </a:p>
        </p:txBody>
      </p:sp>
    </p:spTree>
    <p:extLst>
      <p:ext uri="{BB962C8B-B14F-4D97-AF65-F5344CB8AC3E}">
        <p14:creationId xmlns:p14="http://schemas.microsoft.com/office/powerpoint/2010/main" val="2776728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E09D702-89E3-4F6A-800A-1F579DFA3F78}" type="datetimeFigureOut">
              <a:rPr kumimoji="1" lang="ja-JP" altLang="en-US" smtClean="0"/>
              <a:t>2013/12/7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515A7B2-263A-4187-A510-A0216FA8888A}" type="slidenum">
              <a:rPr kumimoji="1" lang="ja-JP" altLang="en-US" smtClean="0"/>
              <a:t>‹#›</a:t>
            </a:fld>
            <a:endParaRPr kumimoji="1" lang="ja-JP" altLang="en-US"/>
          </a:p>
        </p:txBody>
      </p:sp>
    </p:spTree>
    <p:extLst>
      <p:ext uri="{BB962C8B-B14F-4D97-AF65-F5344CB8AC3E}">
        <p14:creationId xmlns:p14="http://schemas.microsoft.com/office/powerpoint/2010/main" val="2861899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2E09D702-89E3-4F6A-800A-1F579DFA3F78}" type="datetimeFigureOut">
              <a:rPr kumimoji="1" lang="ja-JP" altLang="en-US" smtClean="0"/>
              <a:t>2013/12/7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515A7B2-263A-4187-A510-A0216FA8888A}" type="slidenum">
              <a:rPr kumimoji="1" lang="ja-JP" altLang="en-US" smtClean="0"/>
              <a:t>‹#›</a:t>
            </a:fld>
            <a:endParaRPr kumimoji="1" lang="ja-JP" altLang="en-US"/>
          </a:p>
        </p:txBody>
      </p:sp>
    </p:spTree>
    <p:extLst>
      <p:ext uri="{BB962C8B-B14F-4D97-AF65-F5344CB8AC3E}">
        <p14:creationId xmlns:p14="http://schemas.microsoft.com/office/powerpoint/2010/main" val="12248991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2E09D702-89E3-4F6A-800A-1F579DFA3F78}" type="datetimeFigureOut">
              <a:rPr kumimoji="1" lang="ja-JP" altLang="en-US" smtClean="0"/>
              <a:t>2013/12/7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515A7B2-263A-4187-A510-A0216FA8888A}" type="slidenum">
              <a:rPr kumimoji="1" lang="ja-JP" altLang="en-US" smtClean="0"/>
              <a:t>‹#›</a:t>
            </a:fld>
            <a:endParaRPr kumimoji="1" lang="ja-JP" altLang="en-US"/>
          </a:p>
        </p:txBody>
      </p:sp>
    </p:spTree>
    <p:extLst>
      <p:ext uri="{BB962C8B-B14F-4D97-AF65-F5344CB8AC3E}">
        <p14:creationId xmlns:p14="http://schemas.microsoft.com/office/powerpoint/2010/main" val="28546937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2E09D702-89E3-4F6A-800A-1F579DFA3F78}" type="datetimeFigureOut">
              <a:rPr kumimoji="1" lang="ja-JP" altLang="en-US" smtClean="0"/>
              <a:t>2013/12/7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C515A7B2-263A-4187-A510-A0216FA8888A}" type="slidenum">
              <a:rPr kumimoji="1" lang="ja-JP" altLang="en-US" smtClean="0"/>
              <a:t>‹#›</a:t>
            </a:fld>
            <a:endParaRPr kumimoji="1" lang="ja-JP" altLang="en-US"/>
          </a:p>
        </p:txBody>
      </p:sp>
    </p:spTree>
    <p:extLst>
      <p:ext uri="{BB962C8B-B14F-4D97-AF65-F5344CB8AC3E}">
        <p14:creationId xmlns:p14="http://schemas.microsoft.com/office/powerpoint/2010/main" val="38687535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2E09D702-89E3-4F6A-800A-1F579DFA3F78}" type="datetimeFigureOut">
              <a:rPr kumimoji="1" lang="ja-JP" altLang="en-US" smtClean="0"/>
              <a:t>2013/12/7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C515A7B2-263A-4187-A510-A0216FA8888A}" type="slidenum">
              <a:rPr kumimoji="1" lang="ja-JP" altLang="en-US" smtClean="0"/>
              <a:t>‹#›</a:t>
            </a:fld>
            <a:endParaRPr kumimoji="1" lang="ja-JP" altLang="en-US"/>
          </a:p>
        </p:txBody>
      </p:sp>
    </p:spTree>
    <p:extLst>
      <p:ext uri="{BB962C8B-B14F-4D97-AF65-F5344CB8AC3E}">
        <p14:creationId xmlns:p14="http://schemas.microsoft.com/office/powerpoint/2010/main" val="28717990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E09D702-89E3-4F6A-800A-1F579DFA3F78}" type="datetimeFigureOut">
              <a:rPr kumimoji="1" lang="ja-JP" altLang="en-US" smtClean="0"/>
              <a:t>2013/12/7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C515A7B2-263A-4187-A510-A0216FA8888A}" type="slidenum">
              <a:rPr kumimoji="1" lang="ja-JP" altLang="en-US" smtClean="0"/>
              <a:t>‹#›</a:t>
            </a:fld>
            <a:endParaRPr kumimoji="1" lang="ja-JP" altLang="en-US"/>
          </a:p>
        </p:txBody>
      </p:sp>
    </p:spTree>
    <p:extLst>
      <p:ext uri="{BB962C8B-B14F-4D97-AF65-F5344CB8AC3E}">
        <p14:creationId xmlns:p14="http://schemas.microsoft.com/office/powerpoint/2010/main" val="37501936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2E09D702-89E3-4F6A-800A-1F579DFA3F78}" type="datetimeFigureOut">
              <a:rPr kumimoji="1" lang="ja-JP" altLang="en-US" smtClean="0"/>
              <a:t>2013/12/7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515A7B2-263A-4187-A510-A0216FA8888A}" type="slidenum">
              <a:rPr kumimoji="1" lang="ja-JP" altLang="en-US" smtClean="0"/>
              <a:t>‹#›</a:t>
            </a:fld>
            <a:endParaRPr kumimoji="1" lang="ja-JP" altLang="en-US"/>
          </a:p>
        </p:txBody>
      </p:sp>
    </p:spTree>
    <p:extLst>
      <p:ext uri="{BB962C8B-B14F-4D97-AF65-F5344CB8AC3E}">
        <p14:creationId xmlns:p14="http://schemas.microsoft.com/office/powerpoint/2010/main" val="28352748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2E09D702-89E3-4F6A-800A-1F579DFA3F78}" type="datetimeFigureOut">
              <a:rPr kumimoji="1" lang="ja-JP" altLang="en-US" smtClean="0"/>
              <a:t>2013/12/7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515A7B2-263A-4187-A510-A0216FA8888A}" type="slidenum">
              <a:rPr kumimoji="1" lang="ja-JP" altLang="en-US" smtClean="0"/>
              <a:t>‹#›</a:t>
            </a:fld>
            <a:endParaRPr kumimoji="1" lang="ja-JP" altLang="en-US"/>
          </a:p>
        </p:txBody>
      </p:sp>
    </p:spTree>
    <p:extLst>
      <p:ext uri="{BB962C8B-B14F-4D97-AF65-F5344CB8AC3E}">
        <p14:creationId xmlns:p14="http://schemas.microsoft.com/office/powerpoint/2010/main" val="29355312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09D702-89E3-4F6A-800A-1F579DFA3F78}" type="datetimeFigureOut">
              <a:rPr kumimoji="1" lang="ja-JP" altLang="en-US" smtClean="0"/>
              <a:t>2013/12/7</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15A7B2-263A-4187-A510-A0216FA8888A}" type="slidenum">
              <a:rPr kumimoji="1" lang="ja-JP" altLang="en-US" smtClean="0"/>
              <a:t>‹#›</a:t>
            </a:fld>
            <a:endParaRPr kumimoji="1" lang="ja-JP" altLang="en-US"/>
          </a:p>
        </p:txBody>
      </p:sp>
    </p:spTree>
    <p:extLst>
      <p:ext uri="{BB962C8B-B14F-4D97-AF65-F5344CB8AC3E}">
        <p14:creationId xmlns:p14="http://schemas.microsoft.com/office/powerpoint/2010/main" val="5415542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ja-JP" altLang="en-US" dirty="0" smtClean="0"/>
              <a:t>水の飽和蒸気圧に関する</a:t>
            </a:r>
            <a:r>
              <a:rPr lang="ja-JP" altLang="en-US" dirty="0"/>
              <a:t>まとめ</a:t>
            </a:r>
            <a:endParaRPr kumimoji="1" lang="ja-JP" altLang="en-US" dirty="0"/>
          </a:p>
        </p:txBody>
      </p:sp>
      <p:sp>
        <p:nvSpPr>
          <p:cNvPr id="3" name="サブタイトル 2"/>
          <p:cNvSpPr>
            <a:spLocks noGrp="1"/>
          </p:cNvSpPr>
          <p:nvPr>
            <p:ph type="subTitle" idx="1"/>
          </p:nvPr>
        </p:nvSpPr>
        <p:spPr/>
        <p:txBody>
          <a:bodyPr/>
          <a:lstStyle/>
          <a:p>
            <a:r>
              <a:rPr lang="ja-JP" altLang="en-US" dirty="0">
                <a:solidFill>
                  <a:schemeClr val="tx1"/>
                </a:solidFill>
              </a:rPr>
              <a:t>神戸大 </a:t>
            </a:r>
            <a:r>
              <a:rPr lang="en-US" altLang="ja-JP" dirty="0">
                <a:solidFill>
                  <a:schemeClr val="tx1"/>
                </a:solidFill>
              </a:rPr>
              <a:t>M2</a:t>
            </a:r>
            <a:r>
              <a:rPr lang="ja-JP" altLang="en-US" dirty="0">
                <a:solidFill>
                  <a:schemeClr val="tx1"/>
                </a:solidFill>
              </a:rPr>
              <a:t> </a:t>
            </a:r>
            <a:endParaRPr lang="en-US" altLang="ja-JP" dirty="0" smtClean="0">
              <a:solidFill>
                <a:schemeClr val="tx1"/>
              </a:solidFill>
            </a:endParaRPr>
          </a:p>
          <a:p>
            <a:r>
              <a:rPr lang="en-US" altLang="ja-JP" dirty="0" smtClean="0">
                <a:solidFill>
                  <a:schemeClr val="tx1"/>
                </a:solidFill>
              </a:rPr>
              <a:t> </a:t>
            </a:r>
            <a:r>
              <a:rPr lang="ja-JP" altLang="en-US" dirty="0">
                <a:solidFill>
                  <a:schemeClr val="tx1"/>
                </a:solidFill>
              </a:rPr>
              <a:t>関 </a:t>
            </a:r>
            <a:r>
              <a:rPr lang="ja-JP" altLang="en-US" dirty="0" smtClean="0">
                <a:solidFill>
                  <a:schemeClr val="tx1"/>
                </a:solidFill>
              </a:rPr>
              <a:t>友也</a:t>
            </a:r>
            <a:endParaRPr lang="ja-JP" altLang="en-US" dirty="0">
              <a:solidFill>
                <a:schemeClr val="tx1"/>
              </a:solidFill>
            </a:endParaRPr>
          </a:p>
        </p:txBody>
      </p:sp>
    </p:spTree>
    <p:extLst>
      <p:ext uri="{BB962C8B-B14F-4D97-AF65-F5344CB8AC3E}">
        <p14:creationId xmlns:p14="http://schemas.microsoft.com/office/powerpoint/2010/main" val="228437586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飽和蒸気圧曲線の比較</a:t>
            </a:r>
            <a:endParaRPr kumimoji="1" lang="ja-JP" altLang="en-US" dirty="0"/>
          </a:p>
        </p:txBody>
      </p:sp>
      <p:sp>
        <p:nvSpPr>
          <p:cNvPr id="3" name="コンテンツ プレースホルダー 2"/>
          <p:cNvSpPr>
            <a:spLocks noGrp="1"/>
          </p:cNvSpPr>
          <p:nvPr>
            <p:ph idx="1"/>
          </p:nvPr>
        </p:nvSpPr>
        <p:spPr/>
        <p:txBody>
          <a:bodyPr>
            <a:normAutofit/>
          </a:bodyPr>
          <a:lstStyle/>
          <a:p>
            <a:r>
              <a:rPr kumimoji="1" lang="ja-JP" altLang="en-US" sz="2800" dirty="0" smtClean="0"/>
              <a:t>これまでに紹介した式を</a:t>
            </a:r>
            <a:r>
              <a:rPr kumimoji="1" lang="en-US" altLang="ja-JP" sz="2800" dirty="0" smtClean="0"/>
              <a:t>, </a:t>
            </a:r>
            <a:r>
              <a:rPr kumimoji="1" lang="en-US" altLang="ja-JP" sz="2800" dirty="0" smtClean="0"/>
              <a:t>Sonntag (1990) </a:t>
            </a:r>
            <a:r>
              <a:rPr kumimoji="1" lang="ja-JP" altLang="en-US" sz="2800" dirty="0" smtClean="0"/>
              <a:t>の式を基準として比較</a:t>
            </a:r>
            <a:r>
              <a:rPr kumimoji="1" lang="ja-JP" altLang="en-US" sz="2800" dirty="0" smtClean="0"/>
              <a:t>する</a:t>
            </a:r>
            <a:r>
              <a:rPr kumimoji="1" lang="en-US" altLang="ja-JP" sz="2800" dirty="0" smtClean="0"/>
              <a:t>.</a:t>
            </a:r>
          </a:p>
          <a:p>
            <a:pPr lvl="1"/>
            <a:r>
              <a:rPr lang="ja-JP" altLang="en-US" sz="2400" dirty="0" smtClean="0"/>
              <a:t>水</a:t>
            </a:r>
            <a:r>
              <a:rPr lang="en-US" altLang="ja-JP" sz="2400" dirty="0" smtClean="0"/>
              <a:t>(</a:t>
            </a:r>
            <a:r>
              <a:rPr lang="ja-JP" altLang="en-US" sz="2400" dirty="0" smtClean="0"/>
              <a:t>液体</a:t>
            </a:r>
            <a:r>
              <a:rPr lang="en-US" altLang="ja-JP" sz="2400" dirty="0" smtClean="0"/>
              <a:t>)</a:t>
            </a:r>
            <a:r>
              <a:rPr lang="ja-JP" altLang="en-US" sz="2400" dirty="0" smtClean="0"/>
              <a:t>と氷</a:t>
            </a:r>
            <a:r>
              <a:rPr lang="en-US" altLang="ja-JP" sz="2400" dirty="0" smtClean="0"/>
              <a:t>(</a:t>
            </a:r>
            <a:r>
              <a:rPr lang="ja-JP" altLang="en-US" sz="2400" dirty="0" smtClean="0"/>
              <a:t>固体</a:t>
            </a:r>
            <a:r>
              <a:rPr lang="en-US" altLang="ja-JP" sz="2400" dirty="0" smtClean="0"/>
              <a:t>)</a:t>
            </a:r>
            <a:r>
              <a:rPr lang="ja-JP" altLang="en-US" sz="2400" dirty="0" smtClean="0"/>
              <a:t>の</a:t>
            </a:r>
            <a:r>
              <a:rPr lang="en-US" altLang="ja-JP" sz="2400" dirty="0" smtClean="0"/>
              <a:t>2</a:t>
            </a:r>
            <a:r>
              <a:rPr lang="ja-JP" altLang="en-US" sz="2400" dirty="0" err="1" smtClean="0"/>
              <a:t>つの</a:t>
            </a:r>
            <a:r>
              <a:rPr lang="ja-JP" altLang="en-US" sz="2400" dirty="0" smtClean="0"/>
              <a:t>式が存在する場合には</a:t>
            </a:r>
            <a:r>
              <a:rPr lang="en-US" altLang="ja-JP" sz="2400" dirty="0" smtClean="0"/>
              <a:t>, 273K</a:t>
            </a:r>
            <a:r>
              <a:rPr lang="ja-JP" altLang="en-US" sz="2400" dirty="0" smtClean="0"/>
              <a:t>以上は水</a:t>
            </a:r>
            <a:r>
              <a:rPr lang="en-US" altLang="ja-JP" sz="2400" dirty="0" smtClean="0"/>
              <a:t>(</a:t>
            </a:r>
            <a:r>
              <a:rPr lang="ja-JP" altLang="en-US" sz="2400" dirty="0" smtClean="0"/>
              <a:t>液体</a:t>
            </a:r>
            <a:r>
              <a:rPr lang="en-US" altLang="ja-JP" sz="2400" dirty="0" smtClean="0"/>
              <a:t>)</a:t>
            </a:r>
            <a:r>
              <a:rPr lang="ja-JP" altLang="en-US" sz="2400" dirty="0" smtClean="0"/>
              <a:t>の式</a:t>
            </a:r>
            <a:r>
              <a:rPr lang="en-US" altLang="ja-JP" sz="2400" dirty="0" smtClean="0"/>
              <a:t>, 273K</a:t>
            </a:r>
            <a:r>
              <a:rPr lang="ja-JP" altLang="en-US" sz="2400" dirty="0" smtClean="0"/>
              <a:t>以下は氷</a:t>
            </a:r>
            <a:r>
              <a:rPr lang="en-US" altLang="ja-JP" sz="2400" dirty="0" smtClean="0"/>
              <a:t>(</a:t>
            </a:r>
            <a:r>
              <a:rPr lang="ja-JP" altLang="en-US" sz="2400" dirty="0" smtClean="0"/>
              <a:t>固体</a:t>
            </a:r>
            <a:r>
              <a:rPr lang="en-US" altLang="ja-JP" sz="2400" dirty="0" smtClean="0"/>
              <a:t>)</a:t>
            </a:r>
            <a:r>
              <a:rPr lang="ja-JP" altLang="en-US" sz="2400" dirty="0" smtClean="0"/>
              <a:t>の式を使用して比較する</a:t>
            </a:r>
            <a:r>
              <a:rPr lang="en-US" altLang="ja-JP" sz="2400" dirty="0" smtClean="0"/>
              <a:t>.</a:t>
            </a:r>
          </a:p>
          <a:p>
            <a:pPr lvl="1"/>
            <a:r>
              <a:rPr lang="en-US" altLang="ja-JP" sz="2400" dirty="0" smtClean="0"/>
              <a:t>AGCM5 </a:t>
            </a:r>
            <a:r>
              <a:rPr lang="ja-JP" altLang="en-US" sz="2400" dirty="0" smtClean="0"/>
              <a:t>の式では</a:t>
            </a:r>
            <a:r>
              <a:rPr lang="en-US" altLang="ja-JP" sz="2400" dirty="0" smtClean="0"/>
              <a:t>, 273K</a:t>
            </a:r>
            <a:r>
              <a:rPr lang="ja-JP" altLang="en-US" sz="2400" dirty="0"/>
              <a:t>以下</a:t>
            </a:r>
            <a:r>
              <a:rPr lang="ja-JP" altLang="en-US" sz="2400" dirty="0" smtClean="0"/>
              <a:t>では潜熱として氷の融解と水の蒸発を考慮</a:t>
            </a:r>
            <a:r>
              <a:rPr lang="en-US" altLang="ja-JP" sz="2400" dirty="0" smtClean="0"/>
              <a:t>, 273K</a:t>
            </a:r>
            <a:r>
              <a:rPr lang="ja-JP" altLang="en-US" sz="2400" dirty="0" smtClean="0"/>
              <a:t>以上では水の</a:t>
            </a:r>
            <a:r>
              <a:rPr lang="ja-JP" altLang="en-US" sz="2400" dirty="0"/>
              <a:t>蒸発</a:t>
            </a:r>
            <a:r>
              <a:rPr lang="ja-JP" altLang="en-US" sz="2400" dirty="0" smtClean="0"/>
              <a:t>のみを考慮</a:t>
            </a:r>
            <a:endParaRPr lang="en-US" altLang="ja-JP" sz="2400" dirty="0" smtClean="0"/>
          </a:p>
        </p:txBody>
      </p:sp>
    </p:spTree>
    <p:extLst>
      <p:ext uri="{BB962C8B-B14F-4D97-AF65-F5344CB8AC3E}">
        <p14:creationId xmlns:p14="http://schemas.microsoft.com/office/powerpoint/2010/main" val="39651202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53752"/>
            <a:ext cx="8229600" cy="1143000"/>
          </a:xfrm>
        </p:spPr>
        <p:txBody>
          <a:bodyPr>
            <a:normAutofit/>
          </a:bodyPr>
          <a:lstStyle/>
          <a:p>
            <a:r>
              <a:rPr kumimoji="1" lang="ja-JP" altLang="en-US" sz="3600" dirty="0" smtClean="0"/>
              <a:t>飽和蒸気圧曲線の比較</a:t>
            </a:r>
            <a:endParaRPr kumimoji="1" lang="ja-JP" altLang="en-US" sz="3600" dirty="0"/>
          </a:p>
        </p:txBody>
      </p:sp>
      <p:sp>
        <p:nvSpPr>
          <p:cNvPr id="3" name="コンテンツ プレースホルダー 2"/>
          <p:cNvSpPr>
            <a:spLocks noGrp="1"/>
          </p:cNvSpPr>
          <p:nvPr>
            <p:ph idx="1"/>
          </p:nvPr>
        </p:nvSpPr>
        <p:spPr>
          <a:xfrm>
            <a:off x="457200" y="5157192"/>
            <a:ext cx="8229600" cy="464915"/>
          </a:xfrm>
        </p:spPr>
        <p:txBody>
          <a:bodyPr>
            <a:noAutofit/>
          </a:bodyPr>
          <a:lstStyle/>
          <a:p>
            <a:r>
              <a:rPr lang="en-US" altLang="ja-JP" sz="2400" dirty="0" smtClean="0"/>
              <a:t>273K -373K </a:t>
            </a:r>
            <a:r>
              <a:rPr lang="ja-JP" altLang="en-US" sz="2400" dirty="0" smtClean="0"/>
              <a:t>の温度の範囲で</a:t>
            </a:r>
            <a:r>
              <a:rPr lang="en-US" altLang="ja-JP" sz="2400" dirty="0" smtClean="0"/>
              <a:t>, AGCM5</a:t>
            </a:r>
            <a:r>
              <a:rPr lang="ja-JP" altLang="en-US" sz="2400" dirty="0" smtClean="0"/>
              <a:t>の式のみ他の式との差が大きい</a:t>
            </a:r>
            <a:r>
              <a:rPr lang="en-US" altLang="ja-JP" sz="2400" dirty="0" smtClean="0"/>
              <a:t>.</a:t>
            </a:r>
          </a:p>
          <a:p>
            <a:pPr lvl="1"/>
            <a:r>
              <a:rPr lang="en-US" altLang="ja-JP" sz="2000" dirty="0" smtClean="0"/>
              <a:t>373K</a:t>
            </a:r>
            <a:r>
              <a:rPr lang="ja-JP" altLang="en-US" sz="2000" dirty="0" smtClean="0"/>
              <a:t>では</a:t>
            </a:r>
            <a:r>
              <a:rPr lang="en-US" altLang="ja-JP" sz="2000" dirty="0" smtClean="0"/>
              <a:t>AGCM5</a:t>
            </a:r>
            <a:r>
              <a:rPr lang="ja-JP" altLang="en-US" sz="2000" dirty="0" smtClean="0"/>
              <a:t>の式は</a:t>
            </a:r>
            <a:r>
              <a:rPr lang="en-US" altLang="ja-JP" sz="2000" dirty="0" smtClean="0"/>
              <a:t>, </a:t>
            </a:r>
            <a:r>
              <a:rPr lang="ja-JP" altLang="en-US" sz="2000" dirty="0" smtClean="0"/>
              <a:t>他の式に比べて蒸気圧が約</a:t>
            </a:r>
            <a:r>
              <a:rPr lang="en-US" altLang="ja-JP" sz="2000" dirty="0" smtClean="0"/>
              <a:t>1.25</a:t>
            </a:r>
            <a:r>
              <a:rPr lang="ja-JP" altLang="en-US" sz="2000" dirty="0" smtClean="0"/>
              <a:t>倍</a:t>
            </a:r>
            <a:endParaRPr lang="en-US" altLang="ja-JP" sz="2000" dirty="0" smtClean="0"/>
          </a:p>
        </p:txBody>
      </p:sp>
      <p:sp>
        <p:nvSpPr>
          <p:cNvPr id="6" name="テキスト ボックス 5"/>
          <p:cNvSpPr txBox="1"/>
          <p:nvPr/>
        </p:nvSpPr>
        <p:spPr>
          <a:xfrm>
            <a:off x="1869801" y="4532473"/>
            <a:ext cx="5544616" cy="523220"/>
          </a:xfrm>
          <a:prstGeom prst="rect">
            <a:avLst/>
          </a:prstGeom>
          <a:noFill/>
          <a:ln>
            <a:solidFill>
              <a:schemeClr val="accent1"/>
            </a:solidFill>
          </a:ln>
        </p:spPr>
        <p:txBody>
          <a:bodyPr wrap="square" rtlCol="0">
            <a:spAutoFit/>
          </a:bodyPr>
          <a:lstStyle/>
          <a:p>
            <a:r>
              <a:rPr lang="en-US" altLang="ja-JP" sz="1400" dirty="0" smtClean="0"/>
              <a:t>Sonntag (1990) </a:t>
            </a:r>
            <a:r>
              <a:rPr lang="ja-JP" altLang="en-US" sz="1400" dirty="0" smtClean="0"/>
              <a:t>の</a:t>
            </a:r>
            <a:r>
              <a:rPr lang="ja-JP" altLang="en-US" sz="1400" dirty="0" smtClean="0"/>
              <a:t>飽和蒸気圧曲線</a:t>
            </a:r>
            <a:r>
              <a:rPr lang="en-US" altLang="ja-JP" sz="1400" dirty="0" smtClean="0"/>
              <a:t>(</a:t>
            </a:r>
            <a:r>
              <a:rPr lang="en-US" altLang="ja-JP" sz="1400" dirty="0" smtClean="0"/>
              <a:t>Sonntag </a:t>
            </a:r>
            <a:r>
              <a:rPr lang="en-US" altLang="ja-JP" sz="1400" dirty="0" err="1" smtClean="0"/>
              <a:t>Liq</a:t>
            </a:r>
            <a:r>
              <a:rPr lang="en-US" altLang="ja-JP" sz="1400" dirty="0" smtClean="0"/>
              <a:t>) </a:t>
            </a:r>
            <a:r>
              <a:rPr lang="ja-JP" altLang="en-US" sz="1400" dirty="0" smtClean="0"/>
              <a:t>を</a:t>
            </a:r>
            <a:r>
              <a:rPr lang="en-US" altLang="ja-JP" sz="1400" dirty="0" smtClean="0"/>
              <a:t>1</a:t>
            </a:r>
            <a:r>
              <a:rPr lang="ja-JP" altLang="en-US" sz="1400" dirty="0" smtClean="0"/>
              <a:t>としたときの</a:t>
            </a:r>
            <a:r>
              <a:rPr lang="en-US" altLang="ja-JP" sz="1400" dirty="0" smtClean="0"/>
              <a:t>, </a:t>
            </a:r>
            <a:r>
              <a:rPr lang="ja-JP" altLang="en-US" sz="1400" dirty="0" smtClean="0"/>
              <a:t>それぞれの飽和蒸気圧曲線 </a:t>
            </a:r>
            <a:r>
              <a:rPr lang="en-US" altLang="ja-JP" sz="1400" dirty="0" smtClean="0"/>
              <a:t>(273K – 373K)</a:t>
            </a:r>
            <a:endParaRPr lang="en-US" altLang="ja-JP" sz="1400" dirty="0"/>
          </a:p>
        </p:txBody>
      </p:sp>
      <p:pic>
        <p:nvPicPr>
          <p:cNvPr id="2050" name="Picture 2" descr="E:\ASM-23\meeting\plot273-37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18248" y="940614"/>
            <a:ext cx="4758008" cy="35685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229987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44624"/>
            <a:ext cx="8229600" cy="1143000"/>
          </a:xfrm>
        </p:spPr>
        <p:txBody>
          <a:bodyPr>
            <a:normAutofit/>
          </a:bodyPr>
          <a:lstStyle/>
          <a:p>
            <a:r>
              <a:rPr kumimoji="1" lang="ja-JP" altLang="en-US" sz="3600" dirty="0" smtClean="0"/>
              <a:t>飽和蒸気圧曲線の比較</a:t>
            </a:r>
            <a:endParaRPr kumimoji="1" lang="ja-JP" altLang="en-US" sz="3600" dirty="0"/>
          </a:p>
        </p:txBody>
      </p:sp>
      <p:sp>
        <p:nvSpPr>
          <p:cNvPr id="3" name="コンテンツ プレースホルダー 2"/>
          <p:cNvSpPr>
            <a:spLocks noGrp="1"/>
          </p:cNvSpPr>
          <p:nvPr>
            <p:ph idx="1"/>
          </p:nvPr>
        </p:nvSpPr>
        <p:spPr>
          <a:xfrm>
            <a:off x="467544" y="5373216"/>
            <a:ext cx="8229600" cy="1368152"/>
          </a:xfrm>
        </p:spPr>
        <p:txBody>
          <a:bodyPr>
            <a:normAutofit/>
          </a:bodyPr>
          <a:lstStyle/>
          <a:p>
            <a:r>
              <a:rPr lang="ja-JP" altLang="en-US" sz="2000" dirty="0" smtClean="0"/>
              <a:t>低温になればなるほど</a:t>
            </a:r>
            <a:r>
              <a:rPr lang="en-US" altLang="ja-JP" sz="2000" dirty="0" smtClean="0"/>
              <a:t>, </a:t>
            </a:r>
            <a:r>
              <a:rPr lang="ja-JP" altLang="en-US" sz="2000" dirty="0" smtClean="0"/>
              <a:t>それぞれの式がとる値の差が大きい</a:t>
            </a:r>
            <a:endParaRPr lang="en-US" altLang="ja-JP" sz="2000" dirty="0" smtClean="0"/>
          </a:p>
          <a:p>
            <a:pPr lvl="1"/>
            <a:r>
              <a:rPr lang="ja-JP" altLang="en-US" sz="1600" dirty="0" smtClean="0"/>
              <a:t>このグラフを見ても</a:t>
            </a:r>
            <a:r>
              <a:rPr lang="en-US" altLang="ja-JP" sz="1600" dirty="0" smtClean="0"/>
              <a:t>, </a:t>
            </a:r>
            <a:r>
              <a:rPr lang="ja-JP" altLang="en-US" sz="1600" dirty="0" smtClean="0"/>
              <a:t>どの式が正しいのかは分からない</a:t>
            </a:r>
            <a:endParaRPr lang="en-US" altLang="ja-JP" sz="1600" dirty="0" smtClean="0"/>
          </a:p>
        </p:txBody>
      </p:sp>
      <p:sp>
        <p:nvSpPr>
          <p:cNvPr id="6" name="テキスト ボックス 5"/>
          <p:cNvSpPr txBox="1"/>
          <p:nvPr/>
        </p:nvSpPr>
        <p:spPr>
          <a:xfrm>
            <a:off x="1979712" y="4594343"/>
            <a:ext cx="5544616" cy="523220"/>
          </a:xfrm>
          <a:prstGeom prst="rect">
            <a:avLst/>
          </a:prstGeom>
          <a:noFill/>
          <a:ln>
            <a:solidFill>
              <a:schemeClr val="accent1"/>
            </a:solidFill>
          </a:ln>
        </p:spPr>
        <p:txBody>
          <a:bodyPr wrap="square" rtlCol="0">
            <a:spAutoFit/>
          </a:bodyPr>
          <a:lstStyle/>
          <a:p>
            <a:r>
              <a:rPr lang="en-US" altLang="ja-JP" sz="1400" dirty="0" smtClean="0"/>
              <a:t>Sonntag (1990) </a:t>
            </a:r>
            <a:r>
              <a:rPr lang="ja-JP" altLang="en-US" sz="1400" dirty="0" smtClean="0"/>
              <a:t>の</a:t>
            </a:r>
            <a:r>
              <a:rPr lang="ja-JP" altLang="en-US" sz="1400" dirty="0" smtClean="0"/>
              <a:t>飽和蒸気圧曲線</a:t>
            </a:r>
            <a:r>
              <a:rPr lang="en-US" altLang="ja-JP" sz="1400" dirty="0" smtClean="0"/>
              <a:t>(Sonntag Ice) </a:t>
            </a:r>
            <a:r>
              <a:rPr lang="ja-JP" altLang="en-US" sz="1400" dirty="0" smtClean="0"/>
              <a:t>を</a:t>
            </a:r>
            <a:r>
              <a:rPr lang="en-US" altLang="ja-JP" sz="1400" dirty="0" smtClean="0"/>
              <a:t>1</a:t>
            </a:r>
            <a:r>
              <a:rPr lang="ja-JP" altLang="en-US" sz="1400" dirty="0" smtClean="0"/>
              <a:t>としたときの</a:t>
            </a:r>
            <a:r>
              <a:rPr lang="en-US" altLang="ja-JP" sz="1400" dirty="0" smtClean="0"/>
              <a:t>, </a:t>
            </a:r>
            <a:r>
              <a:rPr lang="ja-JP" altLang="en-US" sz="1400" dirty="0" smtClean="0"/>
              <a:t>それぞれの飽和蒸気圧曲線 </a:t>
            </a:r>
            <a:r>
              <a:rPr lang="en-US" altLang="ja-JP" sz="1400" dirty="0" smtClean="0"/>
              <a:t>(100K – </a:t>
            </a:r>
            <a:r>
              <a:rPr lang="en-US" altLang="ja-JP" sz="1400" dirty="0"/>
              <a:t>2</a:t>
            </a:r>
            <a:r>
              <a:rPr lang="en-US" altLang="ja-JP" sz="1400" dirty="0" smtClean="0"/>
              <a:t>73K</a:t>
            </a:r>
            <a:r>
              <a:rPr lang="en-US" altLang="ja-JP" sz="1400" dirty="0" smtClean="0"/>
              <a:t>)</a:t>
            </a:r>
            <a:endParaRPr lang="en-US" altLang="ja-JP" sz="1400" dirty="0"/>
          </a:p>
        </p:txBody>
      </p:sp>
      <p:pic>
        <p:nvPicPr>
          <p:cNvPr id="4" name="Picture 2" descr="E:\ASM-23\meeting\plot100-27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1720" y="980728"/>
            <a:ext cx="4765485" cy="35741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225748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44624"/>
            <a:ext cx="8229600" cy="1143000"/>
          </a:xfrm>
        </p:spPr>
        <p:txBody>
          <a:bodyPr>
            <a:normAutofit/>
          </a:bodyPr>
          <a:lstStyle/>
          <a:p>
            <a:r>
              <a:rPr lang="ja-JP" altLang="en-US" sz="3600" dirty="0"/>
              <a:t>飽和蒸気圧曲線の比較</a:t>
            </a:r>
            <a:endParaRPr kumimoji="1" lang="ja-JP" altLang="en-US" sz="3600" dirty="0"/>
          </a:p>
        </p:txBody>
      </p:sp>
      <p:sp>
        <p:nvSpPr>
          <p:cNvPr id="3" name="コンテンツ プレースホルダー 2"/>
          <p:cNvSpPr>
            <a:spLocks noGrp="1"/>
          </p:cNvSpPr>
          <p:nvPr>
            <p:ph idx="1"/>
          </p:nvPr>
        </p:nvSpPr>
        <p:spPr>
          <a:xfrm>
            <a:off x="467544" y="6309320"/>
            <a:ext cx="8229600" cy="392907"/>
          </a:xfrm>
        </p:spPr>
        <p:txBody>
          <a:bodyPr>
            <a:normAutofit fontScale="70000" lnSpcReduction="20000"/>
          </a:bodyPr>
          <a:lstStyle/>
          <a:p>
            <a:endParaRPr kumimoji="1" lang="ja-JP" altLang="en-US" dirty="0"/>
          </a:p>
        </p:txBody>
      </p:sp>
      <p:pic>
        <p:nvPicPr>
          <p:cNvPr id="4099" name="Picture 3" descr="E:\ASM-23\meeting\plot273-373P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0728" y="908719"/>
            <a:ext cx="5937578" cy="4453183"/>
          </a:xfrm>
          <a:prstGeom prst="rect">
            <a:avLst/>
          </a:prstGeom>
          <a:noFill/>
          <a:extLst>
            <a:ext uri="{909E8E84-426E-40DD-AFC4-6F175D3DCCD1}">
              <a14:hiddenFill xmlns:a14="http://schemas.microsoft.com/office/drawing/2010/main">
                <a:solidFill>
                  <a:srgbClr val="FFFFFF"/>
                </a:solidFill>
              </a14:hiddenFill>
            </a:ext>
          </a:extLst>
        </p:spPr>
      </p:pic>
      <p:sp>
        <p:nvSpPr>
          <p:cNvPr id="6" name="テキスト ボックス 5"/>
          <p:cNvSpPr txBox="1"/>
          <p:nvPr/>
        </p:nvSpPr>
        <p:spPr>
          <a:xfrm>
            <a:off x="3347864" y="5425479"/>
            <a:ext cx="2592288" cy="307777"/>
          </a:xfrm>
          <a:prstGeom prst="rect">
            <a:avLst/>
          </a:prstGeom>
          <a:noFill/>
          <a:ln>
            <a:solidFill>
              <a:schemeClr val="accent1"/>
            </a:solidFill>
          </a:ln>
        </p:spPr>
        <p:txBody>
          <a:bodyPr wrap="square" rtlCol="0">
            <a:spAutoFit/>
          </a:bodyPr>
          <a:lstStyle/>
          <a:p>
            <a:r>
              <a:rPr lang="ja-JP" altLang="en-US" sz="1400" dirty="0" smtClean="0"/>
              <a:t>飽和</a:t>
            </a:r>
            <a:r>
              <a:rPr lang="ja-JP" altLang="en-US" sz="1400" dirty="0" smtClean="0"/>
              <a:t>蒸気圧曲線 </a:t>
            </a:r>
            <a:r>
              <a:rPr lang="en-US" altLang="ja-JP" sz="1400" dirty="0" smtClean="0"/>
              <a:t>(273K – 373K)</a:t>
            </a:r>
            <a:endParaRPr lang="en-US" altLang="ja-JP" sz="1400" dirty="0"/>
          </a:p>
        </p:txBody>
      </p:sp>
    </p:spTree>
    <p:extLst>
      <p:ext uri="{BB962C8B-B14F-4D97-AF65-F5344CB8AC3E}">
        <p14:creationId xmlns:p14="http://schemas.microsoft.com/office/powerpoint/2010/main" val="34043830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44624"/>
            <a:ext cx="8229600" cy="1143000"/>
          </a:xfrm>
        </p:spPr>
        <p:txBody>
          <a:bodyPr>
            <a:normAutofit/>
          </a:bodyPr>
          <a:lstStyle/>
          <a:p>
            <a:r>
              <a:rPr lang="ja-JP" altLang="en-US" sz="3600" dirty="0"/>
              <a:t>飽和蒸気圧曲線の比較</a:t>
            </a:r>
            <a:endParaRPr kumimoji="1" lang="ja-JP" altLang="en-US" sz="3600" dirty="0"/>
          </a:p>
        </p:txBody>
      </p:sp>
      <p:sp>
        <p:nvSpPr>
          <p:cNvPr id="3" name="コンテンツ プレースホルダー 2"/>
          <p:cNvSpPr>
            <a:spLocks noGrp="1"/>
          </p:cNvSpPr>
          <p:nvPr>
            <p:ph idx="1"/>
          </p:nvPr>
        </p:nvSpPr>
        <p:spPr>
          <a:xfrm>
            <a:off x="467544" y="6165304"/>
            <a:ext cx="8229600" cy="464915"/>
          </a:xfrm>
        </p:spPr>
        <p:txBody>
          <a:bodyPr>
            <a:normAutofit fontScale="92500" lnSpcReduction="20000"/>
          </a:bodyPr>
          <a:lstStyle/>
          <a:p>
            <a:endParaRPr kumimoji="1" lang="ja-JP" altLang="en-US" dirty="0"/>
          </a:p>
        </p:txBody>
      </p:sp>
      <p:pic>
        <p:nvPicPr>
          <p:cNvPr id="5123" name="Picture 3" descr="E:\ASM-23\meeting\plot100-273P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5656" y="980728"/>
            <a:ext cx="5672427" cy="4254320"/>
          </a:xfrm>
          <a:prstGeom prst="rect">
            <a:avLst/>
          </a:prstGeom>
          <a:noFill/>
          <a:extLst>
            <a:ext uri="{909E8E84-426E-40DD-AFC4-6F175D3DCCD1}">
              <a14:hiddenFill xmlns:a14="http://schemas.microsoft.com/office/drawing/2010/main">
                <a:solidFill>
                  <a:srgbClr val="FFFFFF"/>
                </a:solidFill>
              </a14:hiddenFill>
            </a:ext>
          </a:extLst>
        </p:spPr>
      </p:pic>
      <p:sp>
        <p:nvSpPr>
          <p:cNvPr id="6" name="テキスト ボックス 5"/>
          <p:cNvSpPr txBox="1"/>
          <p:nvPr/>
        </p:nvSpPr>
        <p:spPr>
          <a:xfrm>
            <a:off x="3347864" y="5373216"/>
            <a:ext cx="2592288" cy="307777"/>
          </a:xfrm>
          <a:prstGeom prst="rect">
            <a:avLst/>
          </a:prstGeom>
          <a:noFill/>
          <a:ln>
            <a:solidFill>
              <a:schemeClr val="accent1"/>
            </a:solidFill>
          </a:ln>
        </p:spPr>
        <p:txBody>
          <a:bodyPr wrap="square" rtlCol="0">
            <a:spAutoFit/>
          </a:bodyPr>
          <a:lstStyle/>
          <a:p>
            <a:r>
              <a:rPr lang="ja-JP" altLang="en-US" sz="1400" dirty="0" smtClean="0"/>
              <a:t>飽和</a:t>
            </a:r>
            <a:r>
              <a:rPr lang="ja-JP" altLang="en-US" sz="1400" dirty="0" smtClean="0"/>
              <a:t>蒸気圧曲線 </a:t>
            </a:r>
            <a:r>
              <a:rPr lang="en-US" altLang="ja-JP" sz="1400" dirty="0" smtClean="0"/>
              <a:t>(</a:t>
            </a:r>
            <a:r>
              <a:rPr lang="en-US" altLang="ja-JP" sz="1400" dirty="0" smtClean="0"/>
              <a:t>100</a:t>
            </a:r>
            <a:r>
              <a:rPr lang="en-US" altLang="ja-JP" sz="1400" dirty="0" smtClean="0"/>
              <a:t>K </a:t>
            </a:r>
            <a:r>
              <a:rPr lang="en-US" altLang="ja-JP" sz="1400" dirty="0" smtClean="0"/>
              <a:t>– </a:t>
            </a:r>
            <a:r>
              <a:rPr lang="en-US" altLang="ja-JP" sz="1400" dirty="0" smtClean="0"/>
              <a:t>273K</a:t>
            </a:r>
            <a:r>
              <a:rPr lang="en-US" altLang="ja-JP" sz="1400" dirty="0" smtClean="0"/>
              <a:t>)</a:t>
            </a:r>
            <a:endParaRPr lang="en-US" altLang="ja-JP" sz="1400" dirty="0"/>
          </a:p>
        </p:txBody>
      </p:sp>
    </p:spTree>
    <p:extLst>
      <p:ext uri="{BB962C8B-B14F-4D97-AF65-F5344CB8AC3E}">
        <p14:creationId xmlns:p14="http://schemas.microsoft.com/office/powerpoint/2010/main" val="8171658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4000" dirty="0"/>
              <a:t>飽和蒸気圧曲線の比較</a:t>
            </a:r>
            <a:endParaRPr kumimoji="1" lang="ja-JP" altLang="en-US" sz="4000" dirty="0"/>
          </a:p>
        </p:txBody>
      </p:sp>
      <p:sp>
        <p:nvSpPr>
          <p:cNvPr id="3" name="コンテンツ プレースホルダー 2"/>
          <p:cNvSpPr>
            <a:spLocks noGrp="1"/>
          </p:cNvSpPr>
          <p:nvPr>
            <p:ph idx="1"/>
          </p:nvPr>
        </p:nvSpPr>
        <p:spPr/>
        <p:txBody>
          <a:bodyPr>
            <a:normAutofit/>
          </a:bodyPr>
          <a:lstStyle/>
          <a:p>
            <a:endParaRPr kumimoji="1" lang="en-US" altLang="ja-JP" dirty="0" smtClean="0"/>
          </a:p>
          <a:p>
            <a:endParaRPr lang="en-US" altLang="ja-JP" dirty="0"/>
          </a:p>
          <a:p>
            <a:endParaRPr kumimoji="1" lang="en-US" altLang="ja-JP" dirty="0" smtClean="0"/>
          </a:p>
          <a:p>
            <a:endParaRPr lang="en-US" altLang="ja-JP" dirty="0"/>
          </a:p>
          <a:p>
            <a:endParaRPr kumimoji="1" lang="en-US" altLang="ja-JP" dirty="0" smtClean="0"/>
          </a:p>
          <a:p>
            <a:endParaRPr kumimoji="1" lang="en-US" altLang="ja-JP" dirty="0" smtClean="0"/>
          </a:p>
        </p:txBody>
      </p:sp>
      <p:pic>
        <p:nvPicPr>
          <p:cNvPr id="1027" name="Picture 3" descr="E:\ASM-23\AGCM-AGCMSum.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83768" y="1772816"/>
            <a:ext cx="3718289" cy="2788717"/>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ボックス 6"/>
          <p:cNvSpPr txBox="1"/>
          <p:nvPr/>
        </p:nvSpPr>
        <p:spPr>
          <a:xfrm>
            <a:off x="1979712" y="4594343"/>
            <a:ext cx="5544616" cy="738664"/>
          </a:xfrm>
          <a:prstGeom prst="rect">
            <a:avLst/>
          </a:prstGeom>
          <a:noFill/>
          <a:ln>
            <a:solidFill>
              <a:schemeClr val="accent1"/>
            </a:solidFill>
          </a:ln>
        </p:spPr>
        <p:txBody>
          <a:bodyPr wrap="square" rtlCol="0">
            <a:spAutoFit/>
          </a:bodyPr>
          <a:lstStyle/>
          <a:p>
            <a:r>
              <a:rPr lang="ja-JP" altLang="en-US" sz="1400" dirty="0"/>
              <a:t>蒸発</a:t>
            </a:r>
            <a:r>
              <a:rPr lang="ja-JP" altLang="en-US" sz="1400" dirty="0" smtClean="0"/>
              <a:t>の潜熱のみを考慮した</a:t>
            </a:r>
            <a:r>
              <a:rPr lang="en-US" altLang="ja-JP" sz="1400" dirty="0" smtClean="0"/>
              <a:t>AGCM5</a:t>
            </a:r>
            <a:r>
              <a:rPr lang="ja-JP" altLang="en-US" sz="1400" dirty="0" smtClean="0"/>
              <a:t>の飽和蒸気圧曲線</a:t>
            </a:r>
            <a:r>
              <a:rPr lang="en-US" altLang="ja-JP" sz="1400" dirty="0" smtClean="0"/>
              <a:t>(AGCM5)</a:t>
            </a:r>
            <a:r>
              <a:rPr lang="ja-JP" altLang="en-US" sz="1400" dirty="0" smtClean="0"/>
              <a:t>を</a:t>
            </a:r>
            <a:r>
              <a:rPr lang="en-US" altLang="ja-JP" sz="1400" dirty="0" smtClean="0"/>
              <a:t>1</a:t>
            </a:r>
            <a:r>
              <a:rPr lang="ja-JP" altLang="en-US" sz="1400" dirty="0" smtClean="0"/>
              <a:t>としたときの</a:t>
            </a:r>
            <a:r>
              <a:rPr lang="en-US" altLang="ja-JP" sz="1400" dirty="0" smtClean="0"/>
              <a:t>,</a:t>
            </a:r>
            <a:r>
              <a:rPr lang="ja-JP" altLang="en-US" sz="1400" dirty="0"/>
              <a:t> </a:t>
            </a:r>
            <a:r>
              <a:rPr lang="ja-JP" altLang="en-US" sz="1400" dirty="0" smtClean="0"/>
              <a:t>融解と蒸発の潜熱の合計を</a:t>
            </a:r>
            <a:r>
              <a:rPr lang="ja-JP" altLang="en-US" sz="1400" dirty="0"/>
              <a:t>考慮した</a:t>
            </a:r>
            <a:r>
              <a:rPr lang="en-US" altLang="ja-JP" sz="1400" dirty="0"/>
              <a:t>AGCM5</a:t>
            </a:r>
            <a:r>
              <a:rPr lang="ja-JP" altLang="en-US" sz="1400" dirty="0"/>
              <a:t>の飽和蒸気圧曲線</a:t>
            </a:r>
            <a:r>
              <a:rPr lang="en-US" altLang="ja-JP" sz="1400" dirty="0"/>
              <a:t>(</a:t>
            </a:r>
            <a:r>
              <a:rPr lang="en-US" altLang="ja-JP" sz="1400" dirty="0" smtClean="0"/>
              <a:t>AGCM5 Sum)</a:t>
            </a:r>
            <a:r>
              <a:rPr lang="ja-JP" altLang="en-US" sz="1400" dirty="0"/>
              <a:t>と</a:t>
            </a:r>
            <a:r>
              <a:rPr lang="ja-JP" altLang="en-US" sz="1400" dirty="0" smtClean="0"/>
              <a:t>の比較</a:t>
            </a:r>
            <a:endParaRPr lang="en-US" altLang="ja-JP" sz="1400" dirty="0"/>
          </a:p>
        </p:txBody>
      </p:sp>
    </p:spTree>
    <p:extLst>
      <p:ext uri="{BB962C8B-B14F-4D97-AF65-F5344CB8AC3E}">
        <p14:creationId xmlns:p14="http://schemas.microsoft.com/office/powerpoint/2010/main" val="28798083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参考文献</a:t>
            </a:r>
            <a:endParaRPr kumimoji="1" lang="ja-JP" altLang="en-US" dirty="0"/>
          </a:p>
        </p:txBody>
      </p:sp>
      <p:sp>
        <p:nvSpPr>
          <p:cNvPr id="3" name="コンテンツ プレースホルダー 2"/>
          <p:cNvSpPr>
            <a:spLocks noGrp="1"/>
          </p:cNvSpPr>
          <p:nvPr>
            <p:ph idx="1"/>
          </p:nvPr>
        </p:nvSpPr>
        <p:spPr>
          <a:xfrm>
            <a:off x="457200" y="1600200"/>
            <a:ext cx="8229600" cy="4997152"/>
          </a:xfrm>
        </p:spPr>
        <p:txBody>
          <a:bodyPr>
            <a:normAutofit lnSpcReduction="10000"/>
          </a:bodyPr>
          <a:lstStyle/>
          <a:p>
            <a:endParaRPr lang="en-US" altLang="ja-JP" sz="2000" dirty="0" smtClean="0"/>
          </a:p>
          <a:p>
            <a:r>
              <a:rPr lang="en-US" altLang="ja-JP" sz="2000" dirty="0" err="1" smtClean="0"/>
              <a:t>Tetens</a:t>
            </a:r>
            <a:r>
              <a:rPr lang="en-US" altLang="ja-JP" sz="2000" dirty="0" smtClean="0"/>
              <a:t>, O., 1930: </a:t>
            </a:r>
            <a:r>
              <a:rPr lang="en-US" altLang="ja-JP" sz="2000" dirty="0" err="1" smtClean="0"/>
              <a:t>über</a:t>
            </a:r>
            <a:r>
              <a:rPr lang="en-US" altLang="ja-JP" sz="2000" dirty="0" smtClean="0"/>
              <a:t> </a:t>
            </a:r>
            <a:r>
              <a:rPr lang="de-DE" altLang="ja-JP" sz="2000" dirty="0" smtClean="0"/>
              <a:t>einige </a:t>
            </a:r>
            <a:r>
              <a:rPr lang="de-DE" altLang="ja-JP" sz="2000" dirty="0"/>
              <a:t>meteorologische </a:t>
            </a:r>
            <a:r>
              <a:rPr lang="de-DE" altLang="ja-JP" sz="2000" dirty="0" smtClean="0"/>
              <a:t>Begriffe</a:t>
            </a:r>
            <a:r>
              <a:rPr lang="de-DE" altLang="ja-JP" sz="2000" dirty="0"/>
              <a:t>, Z. Geophys., 6, </a:t>
            </a:r>
            <a:r>
              <a:rPr lang="de-DE" altLang="ja-JP" sz="2000" dirty="0" smtClean="0"/>
              <a:t>297-309</a:t>
            </a:r>
          </a:p>
          <a:p>
            <a:r>
              <a:rPr lang="en-US" altLang="ja-JP" sz="2000" dirty="0"/>
              <a:t>Briggs, F.H. and </a:t>
            </a:r>
            <a:r>
              <a:rPr lang="en-US" altLang="ja-JP" sz="2000" dirty="0" err="1"/>
              <a:t>Sackett</a:t>
            </a:r>
            <a:r>
              <a:rPr lang="en-US" altLang="ja-JP" sz="2000" dirty="0"/>
              <a:t>, P.D. (1989), Radio observations of Saturn as a probe of its atmosphere and cloud structure , Icarus, 80, 77--103.</a:t>
            </a:r>
            <a:endParaRPr lang="en-US" altLang="ja-JP" sz="2000" dirty="0" smtClean="0"/>
          </a:p>
          <a:p>
            <a:r>
              <a:rPr lang="en-US" altLang="ja-JP" sz="2000" dirty="0" smtClean="0"/>
              <a:t>D</a:t>
            </a:r>
            <a:r>
              <a:rPr lang="en-US" altLang="ja-JP" sz="2000" dirty="0"/>
              <a:t>. Sonntag, Important new values of the physical constants of 1986, vapor pressure formulations based on the ITS-90, and </a:t>
            </a:r>
            <a:r>
              <a:rPr lang="en-US" altLang="ja-JP" sz="2000" dirty="0" err="1"/>
              <a:t>psychrometer</a:t>
            </a:r>
            <a:r>
              <a:rPr lang="en-US" altLang="ja-JP" sz="2000" dirty="0"/>
              <a:t> </a:t>
            </a:r>
            <a:r>
              <a:rPr lang="en-US" altLang="ja-JP" sz="2000" dirty="0" smtClean="0"/>
              <a:t>formulae,</a:t>
            </a:r>
            <a:r>
              <a:rPr lang="sv-SE" altLang="ja-JP" sz="2000" dirty="0" smtClean="0"/>
              <a:t> </a:t>
            </a:r>
            <a:r>
              <a:rPr lang="sv-SE" altLang="ja-JP" sz="2000" dirty="0"/>
              <a:t>Z. Meteorol. 70 (1990) 340-344</a:t>
            </a:r>
            <a:r>
              <a:rPr lang="sv-SE" altLang="ja-JP" sz="2000" dirty="0" smtClean="0"/>
              <a:t>.</a:t>
            </a:r>
          </a:p>
          <a:p>
            <a:r>
              <a:rPr lang="en-US" altLang="ja-JP" sz="2000" dirty="0"/>
              <a:t>Stull, D.R., Vapor Pressure of Pure Substances Organic Compounds, Ind. Eng. Chem., 1947, 39, 517-540</a:t>
            </a:r>
            <a:r>
              <a:rPr lang="en-US" altLang="ja-JP" sz="2000" dirty="0" smtClean="0"/>
              <a:t>.</a:t>
            </a:r>
          </a:p>
          <a:p>
            <a:r>
              <a:rPr lang="en-US" altLang="ja-JP" sz="2000" dirty="0"/>
              <a:t>Goff, J. A., and S. </a:t>
            </a:r>
            <a:r>
              <a:rPr lang="en-US" altLang="ja-JP" sz="2000" dirty="0" err="1"/>
              <a:t>Gratch</a:t>
            </a:r>
            <a:r>
              <a:rPr lang="en-US" altLang="ja-JP" sz="2000" dirty="0"/>
              <a:t>, Low-pressure properties of water from -160 to 212 F, in Transactions of the American society of heating and ventilating engineers, pp 95-122, presented at the 52nd annual meeting of the American society of heating and ventilating engineers, New York, 1946</a:t>
            </a:r>
            <a:endParaRPr lang="en-US" altLang="ja-JP" sz="2000" dirty="0" smtClean="0"/>
          </a:p>
          <a:p>
            <a:r>
              <a:rPr kumimoji="1" lang="ja-JP" altLang="en-US" sz="2000" dirty="0" smtClean="0"/>
              <a:t>日本化学会</a:t>
            </a:r>
            <a:r>
              <a:rPr kumimoji="1" lang="en-US" altLang="ja-JP" sz="2000" dirty="0" smtClean="0"/>
              <a:t>, 2004, </a:t>
            </a:r>
            <a:r>
              <a:rPr kumimoji="1" lang="ja-JP" altLang="en-US" sz="2000" dirty="0" smtClean="0"/>
              <a:t>化学便覧 基礎編 改訂</a:t>
            </a:r>
            <a:r>
              <a:rPr kumimoji="1" lang="en-US" altLang="ja-JP" sz="2000" dirty="0" smtClean="0"/>
              <a:t>5</a:t>
            </a:r>
            <a:r>
              <a:rPr kumimoji="1" lang="ja-JP" altLang="en-US" sz="2000" dirty="0" smtClean="0"/>
              <a:t>版</a:t>
            </a:r>
            <a:r>
              <a:rPr kumimoji="1" lang="en-US" altLang="ja-JP" sz="2000" dirty="0" smtClean="0"/>
              <a:t>, </a:t>
            </a:r>
            <a:r>
              <a:rPr kumimoji="1" lang="ja-JP" altLang="en-US" sz="2000" dirty="0" smtClean="0"/>
              <a:t>丸善出版</a:t>
            </a:r>
            <a:r>
              <a:rPr kumimoji="1" lang="en-US" altLang="ja-JP" sz="2000" dirty="0" smtClean="0"/>
              <a:t>.</a:t>
            </a:r>
            <a:endParaRPr kumimoji="1" lang="ja-JP" altLang="en-US" sz="2000" dirty="0"/>
          </a:p>
        </p:txBody>
      </p:sp>
    </p:spTree>
    <p:extLst>
      <p:ext uri="{BB962C8B-B14F-4D97-AF65-F5344CB8AC3E}">
        <p14:creationId xmlns:p14="http://schemas.microsoft.com/office/powerpoint/2010/main" val="12805228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まえがき</a:t>
            </a:r>
            <a:endParaRPr kumimoji="1" lang="ja-JP" altLang="en-US" dirty="0"/>
          </a:p>
        </p:txBody>
      </p:sp>
      <p:sp>
        <p:nvSpPr>
          <p:cNvPr id="3" name="コンテンツ プレースホルダー 2"/>
          <p:cNvSpPr>
            <a:spLocks noGrp="1"/>
          </p:cNvSpPr>
          <p:nvPr>
            <p:ph idx="1"/>
          </p:nvPr>
        </p:nvSpPr>
        <p:spPr/>
        <p:txBody>
          <a:bodyPr>
            <a:normAutofit/>
          </a:bodyPr>
          <a:lstStyle/>
          <a:p>
            <a:r>
              <a:rPr kumimoji="1" lang="ja-JP" altLang="en-US" sz="2800" dirty="0" smtClean="0"/>
              <a:t>現在 </a:t>
            </a:r>
            <a:r>
              <a:rPr kumimoji="1" lang="en-US" altLang="ja-JP" sz="2800" dirty="0" smtClean="0"/>
              <a:t>dcpam5 </a:t>
            </a:r>
            <a:r>
              <a:rPr kumimoji="1" lang="ja-JP" altLang="en-US" sz="2800" dirty="0" smtClean="0"/>
              <a:t>で用いられている水の飽和蒸気圧の式 </a:t>
            </a:r>
            <a:r>
              <a:rPr kumimoji="1" lang="en-US" altLang="ja-JP" sz="2800" dirty="0" smtClean="0"/>
              <a:t>(AGCM5 </a:t>
            </a:r>
            <a:r>
              <a:rPr kumimoji="1" lang="ja-JP" altLang="en-US" sz="2800" dirty="0" smtClean="0"/>
              <a:t>で用いられていた式</a:t>
            </a:r>
            <a:r>
              <a:rPr kumimoji="1" lang="en-US" altLang="ja-JP" sz="2800" dirty="0" smtClean="0"/>
              <a:t>) </a:t>
            </a:r>
            <a:r>
              <a:rPr kumimoji="1" lang="ja-JP" altLang="en-US" sz="2800" dirty="0" smtClean="0"/>
              <a:t>と、世の中で用いられているいくつかの水の飽和蒸気圧の式を比較します</a:t>
            </a:r>
            <a:r>
              <a:rPr kumimoji="1" lang="en-US" altLang="ja-JP" sz="2800" dirty="0" smtClean="0"/>
              <a:t>.</a:t>
            </a:r>
            <a:endParaRPr kumimoji="1" lang="ja-JP" altLang="en-US" sz="2800" dirty="0"/>
          </a:p>
        </p:txBody>
      </p:sp>
    </p:spTree>
    <p:extLst>
      <p:ext uri="{BB962C8B-B14F-4D97-AF65-F5344CB8AC3E}">
        <p14:creationId xmlns:p14="http://schemas.microsoft.com/office/powerpoint/2010/main" val="24085170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16632"/>
            <a:ext cx="8229600" cy="1143000"/>
          </a:xfrm>
        </p:spPr>
        <p:txBody>
          <a:bodyPr/>
          <a:lstStyle/>
          <a:p>
            <a:r>
              <a:rPr kumimoji="1" lang="ja-JP" altLang="en-US" dirty="0" smtClean="0"/>
              <a:t>検証する式</a:t>
            </a:r>
            <a:endParaRPr kumimoji="1" lang="ja-JP" altLang="en-US" dirty="0"/>
          </a:p>
        </p:txBody>
      </p:sp>
      <mc:AlternateContent xmlns:mc="http://schemas.openxmlformats.org/markup-compatibility/2006">
        <mc:Choice xmlns:a14="http://schemas.microsoft.com/office/drawing/2010/main" Requires="a14">
          <p:sp>
            <p:nvSpPr>
              <p:cNvPr id="3" name="コンテンツ プレースホルダー 2"/>
              <p:cNvSpPr>
                <a:spLocks noGrp="1"/>
              </p:cNvSpPr>
              <p:nvPr>
                <p:ph idx="1"/>
              </p:nvPr>
            </p:nvSpPr>
            <p:spPr>
              <a:xfrm>
                <a:off x="457200" y="1052736"/>
                <a:ext cx="8229600" cy="5688632"/>
              </a:xfrm>
            </p:spPr>
            <p:txBody>
              <a:bodyPr>
                <a:normAutofit/>
              </a:bodyPr>
              <a:lstStyle/>
              <a:p>
                <a:r>
                  <a:rPr kumimoji="1" lang="en-US" altLang="ja-JP" sz="2000" dirty="0" smtClean="0"/>
                  <a:t>AGCM5 </a:t>
                </a:r>
                <a:r>
                  <a:rPr kumimoji="1" lang="ja-JP" altLang="en-US" sz="2000" dirty="0" smtClean="0"/>
                  <a:t>で用いられていた式</a:t>
                </a:r>
                <a:endParaRPr kumimoji="1" lang="en-US" altLang="ja-JP" sz="2000" dirty="0" smtClean="0"/>
              </a:p>
              <a:p>
                <a:pPr lvl="1"/>
                <a:r>
                  <a:rPr lang="ja-JP" altLang="en-US" sz="1800" dirty="0" smtClean="0"/>
                  <a:t>現在 </a:t>
                </a:r>
                <a:r>
                  <a:rPr lang="en-US" altLang="ja-JP" sz="1800" dirty="0" err="1" smtClean="0"/>
                  <a:t>dcpam</a:t>
                </a:r>
                <a:r>
                  <a:rPr lang="en-US" altLang="ja-JP" sz="1800" dirty="0" smtClean="0"/>
                  <a:t> 5 </a:t>
                </a:r>
                <a:r>
                  <a:rPr lang="ja-JP" altLang="en-US" sz="1800" dirty="0" smtClean="0"/>
                  <a:t>で使用している</a:t>
                </a:r>
                <a:endParaRPr lang="en-US" altLang="ja-JP" sz="1800" dirty="0"/>
              </a:p>
              <a:p>
                <a:r>
                  <a:rPr kumimoji="1" lang="en-US" altLang="ja-JP" sz="2000" dirty="0" err="1" smtClean="0"/>
                  <a:t>Tetens</a:t>
                </a:r>
                <a:r>
                  <a:rPr kumimoji="1" lang="en-US" altLang="ja-JP" sz="2000" dirty="0" smtClean="0"/>
                  <a:t> (1930) </a:t>
                </a:r>
                <a:r>
                  <a:rPr lang="ja-JP" altLang="en-US" sz="2000" dirty="0" smtClean="0"/>
                  <a:t>の式</a:t>
                </a:r>
                <a:endParaRPr lang="en-US" altLang="ja-JP" sz="2000" dirty="0" smtClean="0"/>
              </a:p>
              <a:p>
                <a:r>
                  <a:rPr lang="en-US" altLang="ja-JP" sz="2000" dirty="0"/>
                  <a:t>Briggs and Sacket (1989) </a:t>
                </a:r>
                <a:r>
                  <a:rPr lang="ja-JP" altLang="en-US" sz="2000" dirty="0"/>
                  <a:t>の</a:t>
                </a:r>
                <a:r>
                  <a:rPr lang="ja-JP" altLang="en-US" sz="2000" dirty="0" smtClean="0"/>
                  <a:t>式</a:t>
                </a:r>
                <a:endParaRPr lang="en-US" altLang="ja-JP" sz="2000" dirty="0" smtClean="0"/>
              </a:p>
              <a:p>
                <a:pPr lvl="1"/>
                <a:r>
                  <a:rPr lang="ja-JP" altLang="en-US" sz="1800" dirty="0" smtClean="0"/>
                  <a:t>杉山さんが木星雲対流モデルで用いていたもの</a:t>
                </a:r>
                <a:endParaRPr lang="en-US" altLang="ja-JP" sz="1800" dirty="0" smtClean="0"/>
              </a:p>
              <a:p>
                <a:pPr lvl="2"/>
                <a:r>
                  <a:rPr lang="en-US" altLang="ja-JP" sz="1400" dirty="0" smtClean="0"/>
                  <a:t>http</a:t>
                </a:r>
                <a:r>
                  <a:rPr lang="en-US" altLang="ja-JP" sz="1400" dirty="0"/>
                  <a:t>://</a:t>
                </a:r>
                <a:r>
                  <a:rPr lang="en-US" altLang="ja-JP" sz="1400" dirty="0" smtClean="0"/>
                  <a:t>www2.nagare.or.jp/mm/2009/sugiyama/ja/app6.htm</a:t>
                </a:r>
              </a:p>
              <a:p>
                <a:r>
                  <a:rPr lang="en-US" altLang="ja-JP" sz="2000" dirty="0" smtClean="0"/>
                  <a:t>Sonntag </a:t>
                </a:r>
                <a:r>
                  <a:rPr lang="en-US" altLang="ja-JP" sz="2000" dirty="0"/>
                  <a:t>(1990)</a:t>
                </a:r>
                <a:r>
                  <a:rPr lang="ja-JP" altLang="en-US" sz="2000" dirty="0"/>
                  <a:t>の</a:t>
                </a:r>
                <a:r>
                  <a:rPr lang="ja-JP" altLang="en-US" sz="2000" dirty="0" smtClean="0"/>
                  <a:t>式</a:t>
                </a:r>
                <a:endParaRPr lang="en-US" altLang="ja-JP" sz="2000" dirty="0" smtClean="0"/>
              </a:p>
              <a:p>
                <a:pPr lvl="1"/>
                <a:r>
                  <a:rPr lang="ja-JP" altLang="en-US" sz="1800" dirty="0"/>
                  <a:t>日本工業規格 </a:t>
                </a:r>
                <a:r>
                  <a:rPr lang="en-US" altLang="ja-JP" sz="1800" dirty="0"/>
                  <a:t>(JIS Z 8806) </a:t>
                </a:r>
                <a:r>
                  <a:rPr lang="ja-JP" altLang="en-US" sz="1800" dirty="0"/>
                  <a:t>で用いられている</a:t>
                </a:r>
                <a:r>
                  <a:rPr lang="ja-JP" altLang="en-US" sz="1800" dirty="0" smtClean="0"/>
                  <a:t>式</a:t>
                </a:r>
                <a:endParaRPr lang="en-US" altLang="ja-JP" sz="1800" dirty="0" smtClean="0"/>
              </a:p>
              <a:p>
                <a:pPr lvl="2"/>
                <a:r>
                  <a:rPr lang="en-US" altLang="ja-JP" sz="1400" dirty="0" smtClean="0"/>
                  <a:t>-100</a:t>
                </a:r>
                <a14:m>
                  <m:oMath xmlns:m="http://schemas.openxmlformats.org/officeDocument/2006/math">
                    <m:r>
                      <a:rPr lang="en-US" altLang="ja-JP" sz="1400" i="1" smtClean="0">
                        <a:latin typeface="Cambria Math"/>
                        <a:ea typeface="Cambria Math"/>
                      </a:rPr>
                      <m:t>℃</m:t>
                    </m:r>
                    <m:r>
                      <a:rPr lang="en-US" altLang="ja-JP" sz="1400" b="0" i="1" smtClean="0">
                        <a:latin typeface="Cambria Math"/>
                        <a:ea typeface="Cambria Math"/>
                      </a:rPr>
                      <m:t> ≤</m:t>
                    </m:r>
                    <m:r>
                      <a:rPr lang="en-US" altLang="ja-JP" sz="1400" b="0" i="1" smtClean="0">
                        <a:latin typeface="Cambria Math"/>
                        <a:ea typeface="Cambria Math"/>
                      </a:rPr>
                      <m:t>𝑇</m:t>
                    </m:r>
                    <m:r>
                      <a:rPr lang="en-US" altLang="ja-JP" sz="1400" b="0" i="1" smtClean="0">
                        <a:latin typeface="Cambria Math"/>
                        <a:ea typeface="Cambria Math"/>
                      </a:rPr>
                      <m:t> ≤−50℃ </m:t>
                    </m:r>
                  </m:oMath>
                </a14:m>
                <a:r>
                  <a:rPr lang="ja-JP" altLang="en-US" sz="1400" dirty="0" smtClean="0"/>
                  <a:t>で誤差</a:t>
                </a:r>
                <a:r>
                  <a:rPr lang="en-US" altLang="ja-JP" sz="1400" dirty="0" smtClean="0"/>
                  <a:t>0.5%</a:t>
                </a:r>
                <a:r>
                  <a:rPr lang="ja-JP" altLang="en-US" sz="1400" dirty="0" smtClean="0"/>
                  <a:t>以下</a:t>
                </a:r>
                <a:r>
                  <a:rPr lang="en-US" altLang="ja-JP" sz="1400" dirty="0" smtClean="0"/>
                  <a:t>, -50</a:t>
                </a:r>
                <a14:m>
                  <m:oMath xmlns:m="http://schemas.openxmlformats.org/officeDocument/2006/math">
                    <m:r>
                      <a:rPr lang="en-US" altLang="ja-JP" sz="1400" i="1" smtClean="0">
                        <a:latin typeface="Cambria Math"/>
                        <a:ea typeface="Cambria Math"/>
                      </a:rPr>
                      <m:t>℃</m:t>
                    </m:r>
                    <m:r>
                      <a:rPr lang="en-US" altLang="ja-JP" sz="1400" b="0" i="1" smtClean="0">
                        <a:latin typeface="Cambria Math"/>
                        <a:ea typeface="Cambria Math"/>
                      </a:rPr>
                      <m:t> ≤</m:t>
                    </m:r>
                    <m:r>
                      <a:rPr lang="en-US" altLang="ja-JP" sz="1400" b="0" i="1" smtClean="0">
                        <a:latin typeface="Cambria Math"/>
                        <a:ea typeface="Cambria Math"/>
                      </a:rPr>
                      <m:t>𝑇</m:t>
                    </m:r>
                    <m:r>
                      <a:rPr lang="en-US" altLang="ja-JP" sz="1400" b="0" i="1" smtClean="0">
                        <a:latin typeface="Cambria Math"/>
                        <a:ea typeface="Cambria Math"/>
                      </a:rPr>
                      <m:t> ≤0℃</m:t>
                    </m:r>
                  </m:oMath>
                </a14:m>
                <a:r>
                  <a:rPr lang="ja-JP" altLang="en-US" sz="1400" dirty="0" smtClean="0"/>
                  <a:t>で誤差</a:t>
                </a:r>
                <a:r>
                  <a:rPr lang="en-US" altLang="ja-JP" sz="1400" dirty="0" smtClean="0"/>
                  <a:t>0.3%</a:t>
                </a:r>
                <a:r>
                  <a:rPr lang="ja-JP" altLang="en-US" sz="1400" dirty="0" smtClean="0"/>
                  <a:t>以下</a:t>
                </a:r>
                <a:r>
                  <a:rPr lang="en-US" altLang="ja-JP" sz="1400" dirty="0" smtClean="0"/>
                  <a:t>, </a:t>
                </a:r>
                <a14:m>
                  <m:oMath xmlns:m="http://schemas.openxmlformats.org/officeDocument/2006/math">
                    <m:r>
                      <a:rPr lang="en-US" altLang="ja-JP" sz="1400" b="0" i="0" smtClean="0">
                        <a:latin typeface="Cambria Math"/>
                        <a:ea typeface="Cambria Math"/>
                      </a:rPr>
                      <m:t>0</m:t>
                    </m:r>
                    <m:r>
                      <a:rPr lang="en-US" altLang="ja-JP" sz="1400" i="1">
                        <a:latin typeface="Cambria Math"/>
                        <a:ea typeface="Cambria Math"/>
                      </a:rPr>
                      <m:t>℃ ≤</m:t>
                    </m:r>
                    <m:r>
                      <a:rPr lang="en-US" altLang="ja-JP" sz="1400" i="1">
                        <a:latin typeface="Cambria Math"/>
                        <a:ea typeface="Cambria Math"/>
                      </a:rPr>
                      <m:t>𝑇</m:t>
                    </m:r>
                    <m:r>
                      <a:rPr lang="en-US" altLang="ja-JP" sz="1400" i="1">
                        <a:latin typeface="Cambria Math"/>
                        <a:ea typeface="Cambria Math"/>
                      </a:rPr>
                      <m:t> ≤100℃ </m:t>
                    </m:r>
                  </m:oMath>
                </a14:m>
                <a:r>
                  <a:rPr lang="ja-JP" altLang="en-US" sz="1400" dirty="0" smtClean="0"/>
                  <a:t> で誤差</a:t>
                </a:r>
                <a:r>
                  <a:rPr lang="en-US" altLang="ja-JP" sz="1400" dirty="0" smtClean="0"/>
                  <a:t>0.005%</a:t>
                </a:r>
                <a:r>
                  <a:rPr lang="ja-JP" altLang="en-US" sz="1400" dirty="0" smtClean="0"/>
                  <a:t>以下らしい</a:t>
                </a:r>
                <a:r>
                  <a:rPr lang="en-US" altLang="ja-JP" sz="1400" dirty="0" smtClean="0"/>
                  <a:t>.</a:t>
                </a:r>
              </a:p>
              <a:p>
                <a:pPr lvl="2"/>
                <a:r>
                  <a:rPr lang="en-US" altLang="ja-JP" sz="1400" dirty="0"/>
                  <a:t>http://kikakurui.com/z8/Z8806-2001-01.html</a:t>
                </a:r>
                <a:endParaRPr lang="ja-JP" altLang="en-US" sz="1400" dirty="0"/>
              </a:p>
              <a:p>
                <a:r>
                  <a:rPr lang="en-US" altLang="ja-JP" sz="2000" dirty="0"/>
                  <a:t>Antoine </a:t>
                </a:r>
                <a:r>
                  <a:rPr lang="ja-JP" altLang="en-US" sz="2000" dirty="0"/>
                  <a:t>の</a:t>
                </a:r>
                <a:r>
                  <a:rPr lang="ja-JP" altLang="en-US" sz="2000" dirty="0" smtClean="0"/>
                  <a:t>式</a:t>
                </a:r>
                <a:endParaRPr lang="en-US" altLang="ja-JP" sz="2000" dirty="0" smtClean="0"/>
              </a:p>
              <a:p>
                <a:pPr lvl="1"/>
                <a:r>
                  <a:rPr lang="ja-JP" altLang="en-US" sz="1800" dirty="0" smtClean="0"/>
                  <a:t>化学便覧や </a:t>
                </a:r>
                <a:r>
                  <a:rPr lang="en-US" altLang="ja-JP" sz="1800" dirty="0" smtClean="0"/>
                  <a:t>NIST </a:t>
                </a:r>
                <a:r>
                  <a:rPr lang="en-US" altLang="ja-JP" sz="1800" dirty="0"/>
                  <a:t>Chemistry </a:t>
                </a:r>
                <a:r>
                  <a:rPr lang="en-US" altLang="ja-JP" sz="1800" dirty="0" err="1" smtClean="0"/>
                  <a:t>WebBook</a:t>
                </a:r>
                <a:r>
                  <a:rPr lang="en-US" altLang="ja-JP" sz="1800" dirty="0" smtClean="0"/>
                  <a:t> </a:t>
                </a:r>
                <a:r>
                  <a:rPr lang="ja-JP" altLang="en-US" sz="1800" dirty="0" smtClean="0"/>
                  <a:t>に載っている式</a:t>
                </a:r>
                <a:endParaRPr lang="en-US" altLang="ja-JP" sz="1800" dirty="0" smtClean="0"/>
              </a:p>
              <a:p>
                <a:pPr lvl="2"/>
                <a:r>
                  <a:rPr lang="en-US" altLang="ja-JP" sz="1400" dirty="0"/>
                  <a:t>http://</a:t>
                </a:r>
                <a:r>
                  <a:rPr lang="en-US" altLang="ja-JP" sz="1400" dirty="0" smtClean="0"/>
                  <a:t>webbook.nist.gov/cgi/cbook.cgi?ID=C7732185&amp;Mask=4&amp;Type=ANTOINE&amp;Plot=on</a:t>
                </a:r>
              </a:p>
              <a:p>
                <a:r>
                  <a:rPr lang="en-US" altLang="ja-JP" sz="2000" dirty="0"/>
                  <a:t>Goff </a:t>
                </a:r>
                <a:r>
                  <a:rPr lang="en-US" altLang="ja-JP" sz="2000" dirty="0" err="1" smtClean="0"/>
                  <a:t>Gratch</a:t>
                </a:r>
                <a:r>
                  <a:rPr lang="ja-JP" altLang="en-US" sz="2000" dirty="0"/>
                  <a:t> </a:t>
                </a:r>
                <a:r>
                  <a:rPr lang="ja-JP" altLang="en-US" sz="2000" dirty="0" smtClean="0"/>
                  <a:t>の式</a:t>
                </a:r>
                <a:endParaRPr lang="en-US" altLang="ja-JP" sz="2000" dirty="0" smtClean="0"/>
              </a:p>
              <a:p>
                <a:pPr lvl="1"/>
                <a:r>
                  <a:rPr lang="en-US" altLang="ja-JP" sz="1600" dirty="0"/>
                  <a:t>http://cires.colorado.edu/~voemel/vp.html</a:t>
                </a:r>
                <a:endParaRPr lang="en-US" altLang="ja-JP" sz="1600" dirty="0" smtClean="0"/>
              </a:p>
              <a:p>
                <a:pPr lvl="1"/>
                <a:endParaRPr lang="en-US" altLang="ja-JP" sz="1600" dirty="0" smtClean="0"/>
              </a:p>
            </p:txBody>
          </p:sp>
        </mc:Choice>
        <mc:Fallback>
          <p:sp>
            <p:nvSpPr>
              <p:cNvPr id="3" name="コンテンツ プレースホルダー 2"/>
              <p:cNvSpPr>
                <a:spLocks noGrp="1" noRot="1" noChangeAspect="1" noMove="1" noResize="1" noEditPoints="1" noAdjustHandles="1" noChangeArrowheads="1" noChangeShapeType="1" noTextEdit="1"/>
              </p:cNvSpPr>
              <p:nvPr>
                <p:ph idx="1"/>
              </p:nvPr>
            </p:nvSpPr>
            <p:spPr>
              <a:xfrm>
                <a:off x="457200" y="1052736"/>
                <a:ext cx="8229600" cy="5688632"/>
              </a:xfrm>
              <a:blipFill rotWithShape="1">
                <a:blip r:embed="rId2"/>
                <a:stretch>
                  <a:fillRect l="-593" t="-857"/>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39376921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4000" dirty="0" smtClean="0"/>
              <a:t>飽和水蒸気圧の</a:t>
            </a:r>
            <a:r>
              <a:rPr kumimoji="1" lang="ja-JP" altLang="en-US" sz="4000" dirty="0" smtClean="0"/>
              <a:t>式 </a:t>
            </a:r>
            <a:r>
              <a:rPr lang="en-US" altLang="ja-JP" sz="4000" dirty="0" smtClean="0"/>
              <a:t>(1)</a:t>
            </a:r>
            <a:endParaRPr kumimoji="1" lang="ja-JP" altLang="en-US" sz="4000"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457200" y="1340768"/>
                <a:ext cx="8229600" cy="5069160"/>
              </a:xfrm>
            </p:spPr>
            <p:txBody>
              <a:bodyPr>
                <a:normAutofit/>
              </a:bodyPr>
              <a:lstStyle/>
              <a:p>
                <a:r>
                  <a:rPr kumimoji="1" lang="en-US" altLang="ja-JP" sz="2800" dirty="0" smtClean="0"/>
                  <a:t>AGCM5 </a:t>
                </a:r>
                <a:r>
                  <a:rPr kumimoji="1" lang="ja-JP" altLang="en-US" sz="2800" dirty="0" smtClean="0"/>
                  <a:t>で用いられた式</a:t>
                </a:r>
                <a:r>
                  <a:rPr lang="ja-JP" altLang="en-US" sz="6000" dirty="0"/>
                  <a:t>　</a:t>
                </a:r>
                <a:r>
                  <a:rPr lang="ja-JP" altLang="en-US" sz="4000" dirty="0" smtClean="0"/>
                  <a:t>　</a:t>
                </a:r>
                <a:r>
                  <a:rPr lang="ja-JP" altLang="en-US" dirty="0"/>
                  <a:t>　</a:t>
                </a:r>
                <a:endParaRPr lang="en-US" altLang="ja-JP" dirty="0" smtClean="0"/>
              </a:p>
              <a:p>
                <a:pPr lvl="1"/>
                <a:r>
                  <a:rPr kumimoji="1" lang="en-US" altLang="ja-JP" dirty="0" smtClean="0"/>
                  <a:t> </a:t>
                </a:r>
              </a:p>
              <a:p>
                <a:pPr lvl="1"/>
                <a:endParaRPr kumimoji="1" lang="en-US" altLang="ja-JP" dirty="0" smtClean="0"/>
              </a:p>
              <a:p>
                <a:pPr lvl="1"/>
                <a:r>
                  <a:rPr kumimoji="1" lang="ja-JP" altLang="en-US" sz="2000" dirty="0" smtClean="0"/>
                  <a:t>ここで</a:t>
                </a:r>
                <a:r>
                  <a:rPr kumimoji="1" lang="en-US" altLang="ja-JP" sz="2000" dirty="0" smtClean="0"/>
                  <a:t>, e*(273K) </a:t>
                </a:r>
                <a:r>
                  <a:rPr kumimoji="1" lang="ja-JP" altLang="en-US" sz="2000" dirty="0" smtClean="0"/>
                  <a:t>は</a:t>
                </a:r>
                <a:r>
                  <a:rPr kumimoji="1" lang="en-US" altLang="ja-JP" sz="2000" dirty="0" smtClean="0"/>
                  <a:t>611 Pa. </a:t>
                </a:r>
                <a14:m>
                  <m:oMath xmlns:m="http://schemas.openxmlformats.org/officeDocument/2006/math">
                    <m:r>
                      <a:rPr lang="en-US" altLang="ja-JP" sz="2000" i="1">
                        <a:latin typeface="Cambria Math"/>
                      </a:rPr>
                      <m:t>𝐿</m:t>
                    </m:r>
                  </m:oMath>
                </a14:m>
                <a:r>
                  <a:rPr kumimoji="1" lang="ja-JP" altLang="en-US" sz="2000" dirty="0" smtClean="0"/>
                  <a:t>は水の潜熱</a:t>
                </a:r>
                <a:r>
                  <a:rPr kumimoji="1" lang="en-US" altLang="ja-JP" sz="2000" dirty="0" smtClean="0"/>
                  <a:t>, </a:t>
                </a:r>
                <a14:m>
                  <m:oMath xmlns:m="http://schemas.openxmlformats.org/officeDocument/2006/math">
                    <m:sSub>
                      <m:sSubPr>
                        <m:ctrlPr>
                          <a:rPr kumimoji="1" lang="en-US" altLang="ja-JP" sz="2000" i="1" smtClean="0">
                            <a:latin typeface="Cambria Math"/>
                          </a:rPr>
                        </m:ctrlPr>
                      </m:sSubPr>
                      <m:e>
                        <m:r>
                          <a:rPr kumimoji="1" lang="en-US" altLang="ja-JP" sz="2000" b="0" i="1" smtClean="0">
                            <a:latin typeface="Cambria Math"/>
                          </a:rPr>
                          <m:t>𝑅</m:t>
                        </m:r>
                      </m:e>
                      <m:sub>
                        <m:r>
                          <a:rPr kumimoji="1" lang="en-US" altLang="ja-JP" sz="2000" b="0" i="1" smtClean="0">
                            <a:latin typeface="Cambria Math"/>
                          </a:rPr>
                          <m:t>𝑣</m:t>
                        </m:r>
                      </m:sub>
                    </m:sSub>
                  </m:oMath>
                </a14:m>
                <a:r>
                  <a:rPr kumimoji="1" lang="ja-JP" altLang="en-US" sz="2000" dirty="0" err="1" smtClean="0"/>
                  <a:t>は凝</a:t>
                </a:r>
                <a:r>
                  <a:rPr kumimoji="1" lang="ja-JP" altLang="en-US" sz="2000" dirty="0" smtClean="0"/>
                  <a:t>結成分</a:t>
                </a:r>
                <a:r>
                  <a:rPr kumimoji="1" lang="en-US" altLang="ja-JP" sz="2000" dirty="0" smtClean="0"/>
                  <a:t>(</a:t>
                </a:r>
                <a:r>
                  <a:rPr kumimoji="1" lang="ja-JP" altLang="en-US" sz="2000" dirty="0" smtClean="0"/>
                  <a:t>水</a:t>
                </a:r>
                <a:r>
                  <a:rPr kumimoji="1" lang="en-US" altLang="ja-JP" sz="2000" dirty="0" smtClean="0"/>
                  <a:t>)</a:t>
                </a:r>
                <a:r>
                  <a:rPr kumimoji="1" lang="ja-JP" altLang="en-US" sz="2000" dirty="0" smtClean="0"/>
                  <a:t>の気体定数</a:t>
                </a:r>
                <a:r>
                  <a:rPr kumimoji="1" lang="en-US" altLang="ja-JP" sz="2000" dirty="0" smtClean="0"/>
                  <a:t>. </a:t>
                </a:r>
              </a:p>
              <a:p>
                <a:pPr lvl="2"/>
                <a:r>
                  <a:rPr lang="ja-JP" altLang="en-US" sz="1600" dirty="0"/>
                  <a:t>蒸発による潜熱 </a:t>
                </a:r>
                <a:r>
                  <a:rPr lang="en-US" altLang="ja-JP" sz="1600" dirty="0"/>
                  <a:t>: 2.5</a:t>
                </a:r>
                <a14:m>
                  <m:oMath xmlns:m="http://schemas.openxmlformats.org/officeDocument/2006/math">
                    <m:r>
                      <a:rPr lang="en-US" altLang="ja-JP" sz="1600" i="1">
                        <a:latin typeface="Cambria Math"/>
                        <a:ea typeface="Cambria Math"/>
                      </a:rPr>
                      <m:t>×</m:t>
                    </m:r>
                    <m:sSup>
                      <m:sSupPr>
                        <m:ctrlPr>
                          <a:rPr lang="en-US" altLang="ja-JP" sz="1600" i="1">
                            <a:latin typeface="Cambria Math"/>
                            <a:ea typeface="Cambria Math"/>
                          </a:rPr>
                        </m:ctrlPr>
                      </m:sSupPr>
                      <m:e>
                        <m:r>
                          <a:rPr lang="en-US" altLang="ja-JP" sz="1600" i="1">
                            <a:latin typeface="Cambria Math"/>
                            <a:ea typeface="Cambria Math"/>
                          </a:rPr>
                          <m:t>10</m:t>
                        </m:r>
                      </m:e>
                      <m:sup>
                        <m:r>
                          <a:rPr lang="en-US" altLang="ja-JP" sz="1600" i="1">
                            <a:latin typeface="Cambria Math"/>
                            <a:ea typeface="Cambria Math"/>
                          </a:rPr>
                          <m:t>6</m:t>
                        </m:r>
                      </m:sup>
                    </m:sSup>
                  </m:oMath>
                </a14:m>
                <a:r>
                  <a:rPr lang="en-US" altLang="ja-JP" sz="1600" dirty="0"/>
                  <a:t> J/kg</a:t>
                </a:r>
              </a:p>
              <a:p>
                <a:pPr lvl="2"/>
                <a:r>
                  <a:rPr lang="ja-JP" altLang="en-US" sz="1600" dirty="0"/>
                  <a:t>融解による潜熱 </a:t>
                </a:r>
                <a:r>
                  <a:rPr lang="en-US" altLang="ja-JP" sz="1600" dirty="0"/>
                  <a:t>: 334</a:t>
                </a:r>
                <a14:m>
                  <m:oMath xmlns:m="http://schemas.openxmlformats.org/officeDocument/2006/math">
                    <m:r>
                      <a:rPr lang="en-US" altLang="ja-JP" sz="1600" i="1">
                        <a:latin typeface="Cambria Math"/>
                        <a:ea typeface="Cambria Math"/>
                      </a:rPr>
                      <m:t>×</m:t>
                    </m:r>
                    <m:sSup>
                      <m:sSupPr>
                        <m:ctrlPr>
                          <a:rPr lang="en-US" altLang="ja-JP" sz="1600" i="1">
                            <a:latin typeface="Cambria Math"/>
                            <a:ea typeface="Cambria Math"/>
                          </a:rPr>
                        </m:ctrlPr>
                      </m:sSupPr>
                      <m:e>
                        <m:r>
                          <a:rPr lang="en-US" altLang="ja-JP" sz="1600" i="1">
                            <a:latin typeface="Cambria Math"/>
                            <a:ea typeface="Cambria Math"/>
                          </a:rPr>
                          <m:t>10</m:t>
                        </m:r>
                      </m:e>
                      <m:sup>
                        <m:r>
                          <a:rPr lang="en-US" altLang="ja-JP" sz="1600" i="1">
                            <a:latin typeface="Cambria Math"/>
                            <a:ea typeface="Cambria Math"/>
                          </a:rPr>
                          <m:t>3</m:t>
                        </m:r>
                      </m:sup>
                    </m:sSup>
                  </m:oMath>
                </a14:m>
                <a:r>
                  <a:rPr lang="en-US" altLang="ja-JP" sz="1600" dirty="0"/>
                  <a:t> J/kg</a:t>
                </a:r>
              </a:p>
              <a:p>
                <a:pPr lvl="2"/>
                <a14:m>
                  <m:oMath xmlns:m="http://schemas.openxmlformats.org/officeDocument/2006/math">
                    <m:sSub>
                      <m:sSubPr>
                        <m:ctrlPr>
                          <a:rPr lang="en-US" altLang="ja-JP" sz="1600" i="1">
                            <a:latin typeface="Cambria Math"/>
                          </a:rPr>
                        </m:ctrlPr>
                      </m:sSubPr>
                      <m:e>
                        <m:r>
                          <a:rPr lang="en-US" altLang="ja-JP" sz="1600" i="1">
                            <a:latin typeface="Cambria Math"/>
                          </a:rPr>
                          <m:t>𝑅</m:t>
                        </m:r>
                      </m:e>
                      <m:sub>
                        <m:r>
                          <a:rPr lang="en-US" altLang="ja-JP" sz="1600" i="1">
                            <a:latin typeface="Cambria Math"/>
                          </a:rPr>
                          <m:t>𝑣</m:t>
                        </m:r>
                      </m:sub>
                    </m:sSub>
                  </m:oMath>
                </a14:m>
                <a:r>
                  <a:rPr kumimoji="1" lang="en-US" altLang="ja-JP" sz="1600" dirty="0" smtClean="0"/>
                  <a:t> : 461.1522 J/kg</a:t>
                </a:r>
                <a:r>
                  <a:rPr kumimoji="1" lang="ja-JP" altLang="en-US" sz="1600" dirty="0" smtClean="0"/>
                  <a:t>・</a:t>
                </a:r>
                <a:r>
                  <a:rPr kumimoji="1" lang="en-US" altLang="ja-JP" sz="1600" dirty="0" smtClean="0"/>
                  <a:t>K</a:t>
                </a:r>
              </a:p>
              <a:p>
                <a:pPr lvl="1"/>
                <a:r>
                  <a:rPr lang="ja-JP" altLang="en-US" sz="2000" dirty="0" smtClean="0"/>
                  <a:t>適用可能な温度は不明</a:t>
                </a:r>
                <a:endParaRPr kumimoji="1" lang="en-US" altLang="ja-JP" sz="2000" dirty="0" smtClean="0"/>
              </a:p>
              <a:p>
                <a:pPr lvl="1"/>
                <a:r>
                  <a:rPr lang="ja-JP" altLang="en-US" sz="2000" dirty="0" smtClean="0"/>
                  <a:t>今回は潜熱として</a:t>
                </a:r>
                <a:r>
                  <a:rPr lang="en-US" altLang="ja-JP" sz="2000" dirty="0" smtClean="0"/>
                  <a:t>, 273K</a:t>
                </a:r>
                <a:r>
                  <a:rPr lang="ja-JP" altLang="en-US" sz="2000" dirty="0" smtClean="0"/>
                  <a:t>以下では融解と蒸発による潜熱</a:t>
                </a:r>
                <a:r>
                  <a:rPr lang="en-US" altLang="ja-JP" sz="2000" dirty="0" smtClean="0"/>
                  <a:t>, 273K</a:t>
                </a:r>
                <a:r>
                  <a:rPr lang="ja-JP" altLang="en-US" sz="2000" dirty="0" smtClean="0"/>
                  <a:t>以上では蒸発による潜熱を考慮する</a:t>
                </a:r>
                <a:r>
                  <a:rPr lang="en-US" altLang="ja-JP" sz="2000" dirty="0" smtClean="0"/>
                  <a:t>.</a:t>
                </a:r>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457200" y="1340768"/>
                <a:ext cx="8229600" cy="5069160"/>
              </a:xfrm>
              <a:blipFill rotWithShape="1">
                <a:blip r:embed="rId2"/>
                <a:stretch>
                  <a:fillRect l="-1259" r="-667"/>
                </a:stretch>
              </a:blipFill>
            </p:spPr>
            <p:txBody>
              <a:bodyPr/>
              <a:lstStyle/>
              <a:p>
                <a:r>
                  <a:rPr lang="ja-JP" altLang="en-US">
                    <a:noFill/>
                  </a:rPr>
                  <a:t> </a:t>
                </a:r>
              </a:p>
            </p:txBody>
          </p:sp>
        </mc:Fallback>
      </mc:AlternateContent>
      <p:pic>
        <p:nvPicPr>
          <p:cNvPr id="3074" name="Picture 2" descr="E:\ASM-23\AGCM5.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5657" y="2420888"/>
            <a:ext cx="5832648" cy="7200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054868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4000" dirty="0"/>
              <a:t>飽和水蒸気圧の式 </a:t>
            </a:r>
            <a:r>
              <a:rPr lang="en-US" altLang="ja-JP" sz="4000" dirty="0"/>
              <a:t>(2)</a:t>
            </a:r>
            <a:endParaRPr kumimoji="1" lang="ja-JP" altLang="en-US" sz="4000"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lstStyle/>
              <a:p>
                <a:r>
                  <a:rPr lang="en-US" altLang="ja-JP" dirty="0"/>
                  <a:t>Tetens (1930) </a:t>
                </a:r>
                <a:r>
                  <a:rPr lang="ja-JP" altLang="en-US" dirty="0"/>
                  <a:t>の式</a:t>
                </a:r>
                <a:endParaRPr lang="en-US" altLang="ja-JP" dirty="0"/>
              </a:p>
              <a:p>
                <a:pPr lvl="1"/>
                <a:r>
                  <a:rPr lang="ja-JP" altLang="en-US" dirty="0"/>
                  <a:t>　</a:t>
                </a:r>
              </a:p>
              <a:p>
                <a:pPr lvl="1"/>
                <a:endParaRPr lang="en-US" altLang="ja-JP" dirty="0"/>
              </a:p>
              <a:p>
                <a:pPr lvl="1"/>
                <a:r>
                  <a:rPr lang="ja-JP" altLang="en-US" sz="2000" dirty="0" smtClean="0"/>
                  <a:t>適用可能な温度は不明</a:t>
                </a:r>
                <a:endParaRPr lang="en-US" altLang="ja-JP" sz="2000" dirty="0" smtClean="0"/>
              </a:p>
              <a:p>
                <a:pPr lvl="1"/>
                <a:r>
                  <a:rPr lang="ja-JP" altLang="en-US" sz="2000" dirty="0" smtClean="0"/>
                  <a:t>ここ</a:t>
                </a:r>
                <a:r>
                  <a:rPr lang="ja-JP" altLang="en-US" sz="2000" dirty="0"/>
                  <a:t>で</a:t>
                </a:r>
                <a14:m>
                  <m:oMath xmlns:m="http://schemas.openxmlformats.org/officeDocument/2006/math">
                    <m:sSubSup>
                      <m:sSubSupPr>
                        <m:ctrlPr>
                          <a:rPr lang="en-US" altLang="ja-JP" sz="2000" i="1">
                            <a:latin typeface="Cambria Math"/>
                          </a:rPr>
                        </m:ctrlPr>
                      </m:sSubSupPr>
                      <m:e>
                        <m:r>
                          <a:rPr lang="en-US" altLang="ja-JP" sz="2000" i="1">
                            <a:latin typeface="Cambria Math"/>
                          </a:rPr>
                          <m:t>𝑒</m:t>
                        </m:r>
                      </m:e>
                      <m:sub>
                        <m:r>
                          <a:rPr lang="en-US" altLang="ja-JP" sz="2000" i="1">
                            <a:latin typeface="Cambria Math"/>
                          </a:rPr>
                          <m:t>0</m:t>
                        </m:r>
                      </m:sub>
                      <m:sup/>
                    </m:sSubSup>
                  </m:oMath>
                </a14:m>
                <a:r>
                  <a:rPr lang="en-US" altLang="ja-JP" sz="2000" dirty="0"/>
                  <a:t>*</a:t>
                </a:r>
                <a:r>
                  <a:rPr lang="ja-JP" altLang="en-US" sz="2000" dirty="0"/>
                  <a:t>は</a:t>
                </a:r>
                <a:r>
                  <a:rPr lang="en-US" altLang="ja-JP" sz="2000" dirty="0"/>
                  <a:t>6.1078</a:t>
                </a:r>
                <a14:m>
                  <m:oMath xmlns:m="http://schemas.openxmlformats.org/officeDocument/2006/math">
                    <m:r>
                      <a:rPr lang="en-US" altLang="ja-JP" sz="2000" i="1" dirty="0">
                        <a:latin typeface="Cambria Math"/>
                      </a:rPr>
                      <m:t>×</m:t>
                    </m:r>
                    <m:sSup>
                      <m:sSupPr>
                        <m:ctrlPr>
                          <a:rPr lang="en-US" altLang="ja-JP" sz="2000" i="1" dirty="0">
                            <a:latin typeface="Cambria Math"/>
                          </a:rPr>
                        </m:ctrlPr>
                      </m:sSupPr>
                      <m:e>
                        <m:r>
                          <a:rPr lang="en-US" altLang="ja-JP" sz="2000" i="1" dirty="0">
                            <a:latin typeface="Cambria Math"/>
                          </a:rPr>
                          <m:t>10</m:t>
                        </m:r>
                      </m:e>
                      <m:sup>
                        <m:r>
                          <a:rPr lang="en-US" altLang="ja-JP" sz="2000" i="1" dirty="0">
                            <a:latin typeface="Cambria Math"/>
                          </a:rPr>
                          <m:t>2</m:t>
                        </m:r>
                      </m:sup>
                    </m:sSup>
                    <m:r>
                      <a:rPr lang="en-US" altLang="ja-JP" sz="2000" i="1" dirty="0">
                        <a:latin typeface="Cambria Math"/>
                      </a:rPr>
                      <m:t> </m:t>
                    </m:r>
                  </m:oMath>
                </a14:m>
                <a:r>
                  <a:rPr lang="en-US" altLang="ja-JP" sz="2000" dirty="0"/>
                  <a:t>Pa, </a:t>
                </a:r>
                <a14:m>
                  <m:oMath xmlns:m="http://schemas.openxmlformats.org/officeDocument/2006/math">
                    <m:sSub>
                      <m:sSubPr>
                        <m:ctrlPr>
                          <a:rPr lang="en-US" altLang="ja-JP" sz="2000" i="1">
                            <a:latin typeface="Cambria Math"/>
                          </a:rPr>
                        </m:ctrlPr>
                      </m:sSubPr>
                      <m:e>
                        <m:r>
                          <a:rPr lang="en-US" altLang="ja-JP" sz="2000" i="1">
                            <a:latin typeface="Cambria Math"/>
                          </a:rPr>
                          <m:t>𝑇</m:t>
                        </m:r>
                      </m:e>
                      <m:sub>
                        <m:r>
                          <a:rPr lang="en-US" altLang="ja-JP" sz="2000" i="1">
                            <a:latin typeface="Cambria Math"/>
                          </a:rPr>
                          <m:t>0</m:t>
                        </m:r>
                      </m:sub>
                    </m:sSub>
                  </m:oMath>
                </a14:m>
                <a:r>
                  <a:rPr lang="ja-JP" altLang="en-US" sz="2000" dirty="0"/>
                  <a:t>は</a:t>
                </a:r>
                <a:r>
                  <a:rPr lang="en-US" altLang="ja-JP" sz="2000" dirty="0"/>
                  <a:t>273.16. </a:t>
                </a:r>
                <a:r>
                  <a:rPr lang="ja-JP" altLang="en-US" sz="2000" dirty="0" smtClean="0"/>
                  <a:t>水</a:t>
                </a:r>
                <a:r>
                  <a:rPr lang="ja-JP" altLang="en-US" sz="2000" dirty="0"/>
                  <a:t>に対して</a:t>
                </a:r>
                <a:r>
                  <a:rPr lang="en-US" altLang="ja-JP" sz="2000" dirty="0"/>
                  <a:t>a = 17.2693882, b = 35.86. </a:t>
                </a:r>
                <a:r>
                  <a:rPr lang="ja-JP" altLang="en-US" sz="2000" dirty="0"/>
                  <a:t>氷に対して </a:t>
                </a:r>
                <a:r>
                  <a:rPr lang="en-US" altLang="ja-JP" sz="2000" dirty="0"/>
                  <a:t>a = 21.8745584, b = 7.66.</a:t>
                </a:r>
                <a:endParaRPr lang="ja-JP" altLang="en-US" sz="2000" dirty="0"/>
              </a:p>
              <a:p>
                <a:endParaRPr kumimoji="1" lang="ja-JP" altLang="en-US"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rotWithShape="1">
                <a:blip r:embed="rId2"/>
                <a:stretch>
                  <a:fillRect l="-1630" t="-2426"/>
                </a:stretch>
              </a:blipFill>
            </p:spPr>
            <p:txBody>
              <a:bodyPr/>
              <a:lstStyle/>
              <a:p>
                <a:r>
                  <a:rPr lang="ja-JP" altLang="en-US">
                    <a:noFill/>
                  </a:rPr>
                  <a:t> </a:t>
                </a:r>
              </a:p>
            </p:txBody>
          </p:sp>
        </mc:Fallback>
      </mc:AlternateContent>
      <p:pic>
        <p:nvPicPr>
          <p:cNvPr id="4" name="Picture 3" descr="E:\ASM-23\Tetens(1930).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97474" y="2276872"/>
            <a:ext cx="3650589" cy="7573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03951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4000" dirty="0"/>
              <a:t>飽和水蒸気圧の式 </a:t>
            </a:r>
            <a:r>
              <a:rPr lang="en-US" altLang="ja-JP" sz="4000" dirty="0" smtClean="0"/>
              <a:t>(3)</a:t>
            </a:r>
            <a:endParaRPr kumimoji="1" lang="ja-JP" altLang="en-US" sz="4000"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lstStyle/>
              <a:p>
                <a:r>
                  <a:rPr kumimoji="1" lang="en-US" altLang="ja-JP" dirty="0" smtClean="0"/>
                  <a:t>Briggs and Sacket (1989) </a:t>
                </a:r>
                <a:r>
                  <a:rPr kumimoji="1" lang="ja-JP" altLang="en-US" dirty="0" smtClean="0"/>
                  <a:t>の式</a:t>
                </a:r>
                <a:endParaRPr kumimoji="1" lang="en-US" altLang="ja-JP" dirty="0" smtClean="0"/>
              </a:p>
              <a:p>
                <a:pPr lvl="1"/>
                <a:r>
                  <a:rPr kumimoji="1" lang="ja-JP" altLang="en-US" dirty="0" smtClean="0"/>
                  <a:t>　</a:t>
                </a:r>
                <a:endParaRPr lang="en-US" altLang="ja-JP" dirty="0"/>
              </a:p>
              <a:p>
                <a:pPr lvl="1"/>
                <a:endParaRPr kumimoji="1" lang="en-US" altLang="ja-JP" dirty="0" smtClean="0"/>
              </a:p>
              <a:p>
                <a:pPr lvl="1"/>
                <a:r>
                  <a:rPr lang="ja-JP" altLang="en-US" sz="2400" dirty="0" smtClean="0"/>
                  <a:t>適用可能な温度は不明</a:t>
                </a:r>
                <a:endParaRPr lang="en-US" altLang="ja-JP" sz="2400" dirty="0" smtClean="0"/>
              </a:p>
              <a:p>
                <a:pPr lvl="1"/>
                <a:r>
                  <a:rPr lang="ja-JP" altLang="en-US" sz="2400" dirty="0" smtClean="0"/>
                  <a:t>ここで</a:t>
                </a:r>
                <a:r>
                  <a:rPr lang="en-US" altLang="ja-JP" sz="2400" dirty="0" smtClean="0"/>
                  <a:t>, </a:t>
                </a:r>
                <a14:m>
                  <m:oMath xmlns:m="http://schemas.openxmlformats.org/officeDocument/2006/math">
                    <m:sSub>
                      <m:sSubPr>
                        <m:ctrlPr>
                          <a:rPr lang="en-US" altLang="ja-JP" sz="2400" b="0" i="1" smtClean="0">
                            <a:latin typeface="Cambria Math"/>
                          </a:rPr>
                        </m:ctrlPr>
                      </m:sSubPr>
                      <m:e>
                        <m:r>
                          <a:rPr lang="en-US" altLang="ja-JP" sz="2400" b="0" i="1" smtClean="0">
                            <a:latin typeface="Cambria Math"/>
                          </a:rPr>
                          <m:t>𝑎</m:t>
                        </m:r>
                      </m:e>
                      <m:sub>
                        <m:r>
                          <a:rPr lang="en-US" altLang="ja-JP" sz="2400" b="0" i="1" smtClean="0">
                            <a:latin typeface="Cambria Math"/>
                          </a:rPr>
                          <m:t>1</m:t>
                        </m:r>
                      </m:sub>
                    </m:sSub>
                  </m:oMath>
                </a14:m>
                <a:r>
                  <a:rPr lang="en-US" altLang="ja-JP" sz="2400" b="0" dirty="0" smtClean="0"/>
                  <a:t> - </a:t>
                </a:r>
                <a14:m>
                  <m:oMath xmlns:m="http://schemas.openxmlformats.org/officeDocument/2006/math">
                    <m:sSub>
                      <m:sSubPr>
                        <m:ctrlPr>
                          <a:rPr lang="en-US" altLang="ja-JP" sz="2400" b="0" i="1" smtClean="0">
                            <a:latin typeface="Cambria Math"/>
                          </a:rPr>
                        </m:ctrlPr>
                      </m:sSubPr>
                      <m:e>
                        <m:r>
                          <a:rPr lang="en-US" altLang="ja-JP" sz="2400" b="0" i="1" smtClean="0">
                            <a:latin typeface="Cambria Math"/>
                          </a:rPr>
                          <m:t>𝑎</m:t>
                        </m:r>
                      </m:e>
                      <m:sub>
                        <m:r>
                          <a:rPr lang="en-US" altLang="ja-JP" sz="2400" b="0" i="1" smtClean="0">
                            <a:latin typeface="Cambria Math"/>
                          </a:rPr>
                          <m:t>5</m:t>
                        </m:r>
                      </m:sub>
                    </m:sSub>
                  </m:oMath>
                </a14:m>
                <a:r>
                  <a:rPr lang="en-US" altLang="ja-JP" sz="2400" b="0" dirty="0" smtClean="0"/>
                  <a:t> </a:t>
                </a:r>
                <a:r>
                  <a:rPr lang="ja-JP" altLang="en-US" sz="2400" b="0" dirty="0" smtClean="0"/>
                  <a:t>は物質によって変化する係数</a:t>
                </a:r>
                <a:r>
                  <a:rPr lang="en-US" altLang="ja-JP" sz="2400" b="0" dirty="0" smtClean="0"/>
                  <a:t>.</a:t>
                </a:r>
              </a:p>
              <a:p>
                <a:pPr lvl="2"/>
                <a:r>
                  <a:rPr lang="ja-JP" altLang="en-US" sz="2000" dirty="0" smtClean="0"/>
                  <a:t>水の場合は以下のように与えられる</a:t>
                </a:r>
                <a:endParaRPr lang="en-US" altLang="ja-JP" sz="2000" b="0" dirty="0" smtClean="0"/>
              </a:p>
              <a:p>
                <a:pPr lvl="1"/>
                <a:endParaRPr lang="en-US" altLang="ja-JP" b="0" dirty="0" smtClean="0"/>
              </a:p>
              <a:p>
                <a:pPr lvl="1"/>
                <a:endParaRPr kumimoji="1" lang="ja-JP" altLang="en-US"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rotWithShape="1">
                <a:blip r:embed="rId2"/>
                <a:stretch>
                  <a:fillRect l="-1630" t="-2426"/>
                </a:stretch>
              </a:blipFill>
            </p:spPr>
            <p:txBody>
              <a:bodyPr/>
              <a:lstStyle/>
              <a:p>
                <a:r>
                  <a:rPr lang="ja-JP" altLang="en-US">
                    <a:noFill/>
                  </a:rPr>
                  <a:t> </a:t>
                </a:r>
              </a:p>
            </p:txBody>
          </p:sp>
        </mc:Fallback>
      </mc:AlternateContent>
      <p:pic>
        <p:nvPicPr>
          <p:cNvPr id="3074" name="Picture 2" descr="E:\ASM-23\131124\texclip20131126015644.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19672" y="2325909"/>
            <a:ext cx="6618942" cy="515938"/>
          </a:xfrm>
          <a:prstGeom prst="rect">
            <a:avLst/>
          </a:prstGeom>
          <a:noFill/>
          <a:extLst>
            <a:ext uri="{909E8E84-426E-40DD-AFC4-6F175D3DCCD1}">
              <a14:hiddenFill xmlns:a14="http://schemas.microsoft.com/office/drawing/2010/main">
                <a:solidFill>
                  <a:srgbClr val="FFFFFF"/>
                </a:solidFill>
              </a14:hiddenFill>
            </a:ext>
          </a:extLst>
        </p:spPr>
      </p:pic>
      <mc:AlternateContent xmlns:mc="http://schemas.openxmlformats.org/markup-compatibility/2006" xmlns:a14="http://schemas.microsoft.com/office/drawing/2010/main">
        <mc:Choice Requires="a14">
          <p:graphicFrame>
            <p:nvGraphicFramePr>
              <p:cNvPr id="4" name="表 3"/>
              <p:cNvGraphicFramePr>
                <a:graphicFrameLocks noGrp="1"/>
              </p:cNvGraphicFramePr>
              <p:nvPr>
                <p:extLst>
                  <p:ext uri="{D42A27DB-BD31-4B8C-83A1-F6EECF244321}">
                    <p14:modId xmlns:p14="http://schemas.microsoft.com/office/powerpoint/2010/main" val="3775825839"/>
                  </p:ext>
                </p:extLst>
              </p:nvPr>
            </p:nvGraphicFramePr>
            <p:xfrm>
              <a:off x="323528" y="4797152"/>
              <a:ext cx="8352925" cy="1656184"/>
            </p:xfrm>
            <a:graphic>
              <a:graphicData uri="http://schemas.openxmlformats.org/drawingml/2006/table">
                <a:tbl>
                  <a:tblPr firstRow="1" bandRow="1">
                    <a:tableStyleId>{2D5ABB26-0587-4C30-8999-92F81FD0307C}</a:tableStyleId>
                  </a:tblPr>
                  <a:tblGrid>
                    <a:gridCol w="1149486"/>
                    <a:gridCol w="1634823"/>
                    <a:gridCol w="1392154"/>
                    <a:gridCol w="1392154"/>
                    <a:gridCol w="1560174"/>
                    <a:gridCol w="1224134"/>
                  </a:tblGrid>
                  <a:tr h="369928">
                    <a:tc>
                      <a:txBody>
                        <a:bodyPr/>
                        <a:lstStyle/>
                        <a:p>
                          <a:endParaRPr kumimoji="1" lang="en-US" altLang="ja-JP" b="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14:m>
                            <m:oMathPara xmlns:m="http://schemas.openxmlformats.org/officeDocument/2006/math">
                              <m:oMathParaPr>
                                <m:jc m:val="centerGroup"/>
                              </m:oMathParaPr>
                              <m:oMath xmlns:m="http://schemas.openxmlformats.org/officeDocument/2006/math">
                                <m:sSub>
                                  <m:sSubPr>
                                    <m:ctrlPr>
                                      <a:rPr kumimoji="1" lang="en-US" altLang="ja-JP" b="0" i="1" smtClean="0">
                                        <a:latin typeface="Cambria Math"/>
                                      </a:rPr>
                                    </m:ctrlPr>
                                  </m:sSubPr>
                                  <m:e>
                                    <m:r>
                                      <a:rPr kumimoji="1" lang="en-US" altLang="ja-JP" b="0" i="1" smtClean="0">
                                        <a:latin typeface="Cambria Math"/>
                                      </a:rPr>
                                      <m:t>𝑎</m:t>
                                    </m:r>
                                  </m:e>
                                  <m:sub>
                                    <m:r>
                                      <a:rPr kumimoji="1" lang="en-US" altLang="ja-JP" b="0" i="1" smtClean="0">
                                        <a:latin typeface="Cambria Math"/>
                                      </a:rPr>
                                      <m:t>1</m:t>
                                    </m:r>
                                  </m:sub>
                                </m:sSub>
                              </m:oMath>
                            </m:oMathPara>
                          </a14:m>
                          <a:endParaRPr kumimoji="1" lang="en-US" altLang="ja-JP" b="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14:m>
                            <m:oMathPara xmlns:m="http://schemas.openxmlformats.org/officeDocument/2006/math">
                              <m:oMathParaPr>
                                <m:jc m:val="centerGroup"/>
                              </m:oMathParaPr>
                              <m:oMath xmlns:m="http://schemas.openxmlformats.org/officeDocument/2006/math">
                                <m:sSub>
                                  <m:sSubPr>
                                    <m:ctrlPr>
                                      <a:rPr kumimoji="1" lang="en-US" altLang="ja-JP" b="0" i="1" smtClean="0">
                                        <a:latin typeface="Cambria Math"/>
                                      </a:rPr>
                                    </m:ctrlPr>
                                  </m:sSubPr>
                                  <m:e>
                                    <m:r>
                                      <a:rPr kumimoji="1" lang="en-US" altLang="ja-JP" b="0" i="1" smtClean="0">
                                        <a:latin typeface="Cambria Math"/>
                                      </a:rPr>
                                      <m:t>𝑎</m:t>
                                    </m:r>
                                  </m:e>
                                  <m:sub>
                                    <m:r>
                                      <a:rPr kumimoji="1" lang="en-US" altLang="ja-JP" b="0" i="1" smtClean="0">
                                        <a:latin typeface="Cambria Math"/>
                                      </a:rPr>
                                      <m:t>2</m:t>
                                    </m:r>
                                  </m:sub>
                                </m:sSub>
                              </m:oMath>
                            </m:oMathPara>
                          </a14:m>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14:m>
                            <m:oMathPara xmlns:m="http://schemas.openxmlformats.org/officeDocument/2006/math">
                              <m:oMathParaPr>
                                <m:jc m:val="centerGroup"/>
                              </m:oMathParaPr>
                              <m:oMath xmlns:m="http://schemas.openxmlformats.org/officeDocument/2006/math">
                                <m:sSub>
                                  <m:sSubPr>
                                    <m:ctrlPr>
                                      <a:rPr kumimoji="1" lang="en-US" altLang="ja-JP" b="0" i="1" smtClean="0">
                                        <a:latin typeface="Cambria Math"/>
                                      </a:rPr>
                                    </m:ctrlPr>
                                  </m:sSubPr>
                                  <m:e>
                                    <m:r>
                                      <a:rPr kumimoji="1" lang="en-US" altLang="ja-JP" b="0" i="1" smtClean="0">
                                        <a:latin typeface="Cambria Math"/>
                                      </a:rPr>
                                      <m:t>𝑎</m:t>
                                    </m:r>
                                  </m:e>
                                  <m:sub>
                                    <m:r>
                                      <a:rPr kumimoji="1" lang="en-US" altLang="ja-JP" b="0" i="1" smtClean="0">
                                        <a:latin typeface="Cambria Math"/>
                                      </a:rPr>
                                      <m:t>3</m:t>
                                    </m:r>
                                  </m:sub>
                                </m:sSub>
                              </m:oMath>
                            </m:oMathPara>
                          </a14:m>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14:m>
                            <m:oMathPara xmlns:m="http://schemas.openxmlformats.org/officeDocument/2006/math">
                              <m:oMathParaPr>
                                <m:jc m:val="centerGroup"/>
                              </m:oMathParaPr>
                              <m:oMath xmlns:m="http://schemas.openxmlformats.org/officeDocument/2006/math">
                                <m:sSub>
                                  <m:sSubPr>
                                    <m:ctrlPr>
                                      <a:rPr kumimoji="1" lang="en-US" altLang="ja-JP" b="0" i="1" smtClean="0">
                                        <a:latin typeface="Cambria Math"/>
                                      </a:rPr>
                                    </m:ctrlPr>
                                  </m:sSubPr>
                                  <m:e>
                                    <m:r>
                                      <a:rPr kumimoji="1" lang="en-US" altLang="ja-JP" b="0" i="1" smtClean="0">
                                        <a:latin typeface="Cambria Math"/>
                                      </a:rPr>
                                      <m:t>𝑎</m:t>
                                    </m:r>
                                  </m:e>
                                  <m:sub>
                                    <m:r>
                                      <a:rPr kumimoji="1" lang="en-US" altLang="ja-JP" b="0" i="1" smtClean="0">
                                        <a:latin typeface="Cambria Math"/>
                                      </a:rPr>
                                      <m:t>4</m:t>
                                    </m:r>
                                  </m:sub>
                                </m:sSub>
                              </m:oMath>
                            </m:oMathPara>
                          </a14:m>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14:m>
                            <m:oMathPara xmlns:m="http://schemas.openxmlformats.org/officeDocument/2006/math">
                              <m:oMathParaPr>
                                <m:jc m:val="centerGroup"/>
                              </m:oMathParaPr>
                              <m:oMath xmlns:m="http://schemas.openxmlformats.org/officeDocument/2006/math">
                                <m:sSub>
                                  <m:sSubPr>
                                    <m:ctrlPr>
                                      <a:rPr kumimoji="1" lang="en-US" altLang="ja-JP" b="0" i="1" smtClean="0">
                                        <a:latin typeface="Cambria Math"/>
                                      </a:rPr>
                                    </m:ctrlPr>
                                  </m:sSubPr>
                                  <m:e>
                                    <m:r>
                                      <a:rPr kumimoji="1" lang="en-US" altLang="ja-JP" b="0" i="1" smtClean="0">
                                        <a:latin typeface="Cambria Math"/>
                                      </a:rPr>
                                      <m:t>𝑎</m:t>
                                    </m:r>
                                  </m:e>
                                  <m:sub>
                                    <m:r>
                                      <a:rPr kumimoji="1" lang="en-US" altLang="ja-JP" b="0" i="1" smtClean="0">
                                        <a:latin typeface="Cambria Math"/>
                                      </a:rPr>
                                      <m:t>5</m:t>
                                    </m:r>
                                  </m:sub>
                                </m:sSub>
                              </m:oMath>
                            </m:oMathPara>
                          </a14:m>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609686">
                    <a:tc>
                      <a:txBody>
                        <a:bodyPr/>
                        <a:lstStyle/>
                        <a:p>
                          <a:pPr algn="ctr"/>
                          <a:r>
                            <a:rPr kumimoji="1" lang="ja-JP" altLang="en-US" dirty="0" smtClean="0"/>
                            <a:t>氷</a:t>
                          </a:r>
                          <a:r>
                            <a:rPr kumimoji="1" lang="en-US" altLang="ja-JP" dirty="0" smtClean="0"/>
                            <a:t>(</a:t>
                          </a:r>
                          <a:r>
                            <a:rPr kumimoji="1" lang="ja-JP" altLang="en-US" dirty="0" smtClean="0"/>
                            <a:t>固体</a:t>
                          </a:r>
                          <a:r>
                            <a:rPr kumimoji="1" lang="en-US" altLang="ja-JP" dirty="0" smtClean="0"/>
                            <a:t>)</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dirty="0" smtClean="0"/>
                            <a:t>-5631.1206</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dirty="0" smtClean="0"/>
                            <a:t>-8.363602</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dirty="0" smtClean="0"/>
                            <a:t>8.2312</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dirty="0" smtClean="0"/>
                            <a:t>-3.861449</a:t>
                          </a:r>
                          <a:endParaRPr kumimoji="1" lang="en-US" altLang="ja-JP" i="1" dirty="0" smtClean="0">
                            <a:latin typeface="Cambria Math"/>
                            <a:ea typeface="Cambria Math"/>
                          </a:endParaRPr>
                        </a:p>
                        <a:p>
                          <a:pPr/>
                          <a14:m>
                            <m:oMathPara xmlns:m="http://schemas.openxmlformats.org/officeDocument/2006/math">
                              <m:oMathParaPr>
                                <m:jc m:val="centerGroup"/>
                              </m:oMathParaPr>
                              <m:oMath xmlns:m="http://schemas.openxmlformats.org/officeDocument/2006/math">
                                <m:r>
                                  <a:rPr kumimoji="1" lang="en-US" altLang="ja-JP" i="1" smtClean="0">
                                    <a:latin typeface="Cambria Math"/>
                                    <a:ea typeface="Cambria Math"/>
                                  </a:rPr>
                                  <m:t>×</m:t>
                                </m:r>
                                <m:sSup>
                                  <m:sSupPr>
                                    <m:ctrlPr>
                                      <a:rPr kumimoji="1" lang="en-US" altLang="ja-JP" b="0" i="1" smtClean="0">
                                        <a:latin typeface="Cambria Math"/>
                                        <a:ea typeface="Cambria Math"/>
                                      </a:rPr>
                                    </m:ctrlPr>
                                  </m:sSupPr>
                                  <m:e>
                                    <m:r>
                                      <a:rPr kumimoji="1" lang="en-US" altLang="ja-JP" b="0" i="1" smtClean="0">
                                        <a:latin typeface="Cambria Math"/>
                                        <a:ea typeface="Cambria Math"/>
                                      </a:rPr>
                                      <m:t>10</m:t>
                                    </m:r>
                                  </m:e>
                                  <m:sup>
                                    <m:r>
                                      <a:rPr kumimoji="1" lang="en-US" altLang="ja-JP" b="0" i="1" smtClean="0">
                                        <a:latin typeface="Cambria Math"/>
                                        <a:ea typeface="Cambria Math"/>
                                      </a:rPr>
                                      <m:t>−2</m:t>
                                    </m:r>
                                  </m:sup>
                                </m:sSup>
                              </m:oMath>
                            </m:oMathPara>
                          </a14:m>
                          <a:endParaRPr kumimoji="1" lang="en-US" altLang="ja-JP" b="0" dirty="0" smtClean="0">
                            <a:ea typeface="Cambria Math"/>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dirty="0" smtClean="0"/>
                            <a:t>2.77494</a:t>
                          </a:r>
                        </a:p>
                        <a:p>
                          <a:pPr/>
                          <a14:m>
                            <m:oMathPara xmlns:m="http://schemas.openxmlformats.org/officeDocument/2006/math">
                              <m:oMathParaPr>
                                <m:jc m:val="centerGroup"/>
                              </m:oMathParaPr>
                              <m:oMath xmlns:m="http://schemas.openxmlformats.org/officeDocument/2006/math">
                                <m:r>
                                  <a:rPr kumimoji="1" lang="en-US" altLang="ja-JP" i="1" smtClean="0">
                                    <a:latin typeface="Cambria Math"/>
                                    <a:ea typeface="Cambria Math"/>
                                  </a:rPr>
                                  <m:t>×</m:t>
                                </m:r>
                                <m:sSup>
                                  <m:sSupPr>
                                    <m:ctrlPr>
                                      <a:rPr kumimoji="1" lang="en-US" altLang="ja-JP" b="0" i="1" smtClean="0">
                                        <a:latin typeface="Cambria Math"/>
                                        <a:ea typeface="Cambria Math"/>
                                      </a:rPr>
                                    </m:ctrlPr>
                                  </m:sSupPr>
                                  <m:e>
                                    <m:r>
                                      <a:rPr kumimoji="1" lang="en-US" altLang="ja-JP" b="0" i="1" smtClean="0">
                                        <a:latin typeface="Cambria Math"/>
                                        <a:ea typeface="Cambria Math"/>
                                      </a:rPr>
                                      <m:t>10</m:t>
                                    </m:r>
                                  </m:e>
                                  <m:sup>
                                    <m:r>
                                      <a:rPr kumimoji="1" lang="en-US" altLang="ja-JP" b="0" i="1" smtClean="0">
                                        <a:latin typeface="Cambria Math"/>
                                        <a:ea typeface="Cambria Math"/>
                                      </a:rPr>
                                      <m:t>−5</m:t>
                                    </m:r>
                                  </m:sup>
                                </m:sSup>
                              </m:oMath>
                            </m:oMathPara>
                          </a14:m>
                          <a:endParaRPr kumimoji="1" lang="en-US" altLang="ja-JP" b="0" dirty="0" smtClean="0">
                            <a:ea typeface="Cambria Math"/>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51557">
                    <a:tc>
                      <a:txBody>
                        <a:bodyPr/>
                        <a:lstStyle/>
                        <a:p>
                          <a:pPr algn="ctr"/>
                          <a:r>
                            <a:rPr kumimoji="1" lang="ja-JP" altLang="en-US" dirty="0" smtClean="0"/>
                            <a:t>水</a:t>
                          </a:r>
                          <a:r>
                            <a:rPr kumimoji="1" lang="en-US" altLang="ja-JP" dirty="0" smtClean="0"/>
                            <a:t>(</a:t>
                          </a:r>
                          <a:r>
                            <a:rPr kumimoji="1" lang="ja-JP" altLang="en-US" dirty="0" smtClean="0"/>
                            <a:t>液体</a:t>
                          </a:r>
                          <a:r>
                            <a:rPr kumimoji="1" lang="en-US" altLang="ja-JP" dirty="0" smtClean="0"/>
                            <a:t>)</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dirty="0" smtClean="0"/>
                            <a:t>-2313.0338</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dirty="0" smtClean="0"/>
                            <a:t>-164.03307</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dirty="0" smtClean="0"/>
                            <a:t>38.053682</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b="0" dirty="0" smtClean="0">
                              <a:ea typeface="Cambria Math"/>
                            </a:rPr>
                            <a:t>-1.3844344</a:t>
                          </a:r>
                          <a14:m>
                            <m:oMath xmlns:m="http://schemas.openxmlformats.org/officeDocument/2006/math">
                              <m:r>
                                <a:rPr kumimoji="1" lang="en-US" altLang="ja-JP" i="1" smtClean="0">
                                  <a:latin typeface="Cambria Math"/>
                                  <a:ea typeface="Cambria Math"/>
                                </a:rPr>
                                <m:t>×</m:t>
                              </m:r>
                              <m:sSup>
                                <m:sSupPr>
                                  <m:ctrlPr>
                                    <a:rPr kumimoji="1" lang="en-US" altLang="ja-JP" b="0" i="1" smtClean="0">
                                      <a:latin typeface="Cambria Math"/>
                                      <a:ea typeface="Cambria Math"/>
                                    </a:rPr>
                                  </m:ctrlPr>
                                </m:sSupPr>
                                <m:e>
                                  <m:r>
                                    <a:rPr kumimoji="1" lang="en-US" altLang="ja-JP" b="0" i="1" smtClean="0">
                                      <a:latin typeface="Cambria Math"/>
                                      <a:ea typeface="Cambria Math"/>
                                    </a:rPr>
                                    <m:t>10</m:t>
                                  </m:r>
                                </m:e>
                                <m:sup>
                                  <m:r>
                                    <a:rPr kumimoji="1" lang="en-US" altLang="ja-JP" b="0" i="1" smtClean="0">
                                      <a:latin typeface="Cambria Math"/>
                                      <a:ea typeface="Cambria Math"/>
                                    </a:rPr>
                                    <m:t>−1</m:t>
                                  </m:r>
                                </m:sup>
                              </m:sSup>
                            </m:oMath>
                          </a14:m>
                          <a:endParaRPr kumimoji="1" lang="en-US" altLang="ja-JP" b="0" dirty="0" smtClean="0">
                            <a:ea typeface="Cambria Math"/>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b="0" dirty="0" smtClean="0">
                              <a:ea typeface="Cambria Math"/>
                            </a:rPr>
                            <a:t>7.4465367</a:t>
                          </a:r>
                          <a14:m>
                            <m:oMath xmlns:m="http://schemas.openxmlformats.org/officeDocument/2006/math">
                              <m:r>
                                <a:rPr kumimoji="1" lang="en-US" altLang="ja-JP" i="1" smtClean="0">
                                  <a:latin typeface="Cambria Math"/>
                                  <a:ea typeface="Cambria Math"/>
                                </a:rPr>
                                <m:t>×</m:t>
                              </m:r>
                              <m:sSup>
                                <m:sSupPr>
                                  <m:ctrlPr>
                                    <a:rPr kumimoji="1" lang="en-US" altLang="ja-JP" b="0" i="1" smtClean="0">
                                      <a:latin typeface="Cambria Math"/>
                                      <a:ea typeface="Cambria Math"/>
                                    </a:rPr>
                                  </m:ctrlPr>
                                </m:sSupPr>
                                <m:e>
                                  <m:r>
                                    <a:rPr kumimoji="1" lang="en-US" altLang="ja-JP" b="0" i="1" smtClean="0">
                                      <a:latin typeface="Cambria Math"/>
                                      <a:ea typeface="Cambria Math"/>
                                    </a:rPr>
                                    <m:t>10</m:t>
                                  </m:r>
                                </m:e>
                                <m:sup>
                                  <m:r>
                                    <a:rPr kumimoji="1" lang="en-US" altLang="ja-JP" b="0" i="1" smtClean="0">
                                      <a:latin typeface="Cambria Math"/>
                                      <a:ea typeface="Cambria Math"/>
                                    </a:rPr>
                                    <m:t>−5</m:t>
                                  </m:r>
                                </m:sup>
                              </m:sSup>
                            </m:oMath>
                          </a14:m>
                          <a:endParaRPr kumimoji="1" lang="en-US" altLang="ja-JP" b="0" dirty="0" smtClean="0">
                            <a:ea typeface="Cambria Math"/>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mc:Choice>
        <mc:Fallback xmlns="">
          <p:graphicFrame>
            <p:nvGraphicFramePr>
              <p:cNvPr id="4" name="表 3"/>
              <p:cNvGraphicFramePr>
                <a:graphicFrameLocks noGrp="1"/>
              </p:cNvGraphicFramePr>
              <p:nvPr>
                <p:extLst>
                  <p:ext uri="{D42A27DB-BD31-4B8C-83A1-F6EECF244321}">
                    <p14:modId xmlns:p14="http://schemas.microsoft.com/office/powerpoint/2010/main" val="3775825839"/>
                  </p:ext>
                </p:extLst>
              </p:nvPr>
            </p:nvGraphicFramePr>
            <p:xfrm>
              <a:off x="323528" y="4797152"/>
              <a:ext cx="8352925" cy="1656184"/>
            </p:xfrm>
            <a:graphic>
              <a:graphicData uri="http://schemas.openxmlformats.org/drawingml/2006/table">
                <a:tbl>
                  <a:tblPr firstRow="1" bandRow="1">
                    <a:tableStyleId>{2D5ABB26-0587-4C30-8999-92F81FD0307C}</a:tableStyleId>
                  </a:tblPr>
                  <a:tblGrid>
                    <a:gridCol w="1149486"/>
                    <a:gridCol w="1634823"/>
                    <a:gridCol w="1392154"/>
                    <a:gridCol w="1392154"/>
                    <a:gridCol w="1560174"/>
                    <a:gridCol w="1224134"/>
                  </a:tblGrid>
                  <a:tr h="369928">
                    <a:tc>
                      <a:txBody>
                        <a:bodyPr/>
                        <a:lstStyle/>
                        <a:p>
                          <a:endParaRPr kumimoji="1" lang="en-US" altLang="ja-JP" b="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ja-JP"/>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rotWithShape="1">
                          <a:blip r:embed="rId4"/>
                          <a:stretch>
                            <a:fillRect l="-70522" t="-1639" r="-341045" b="-345902"/>
                          </a:stretch>
                        </a:blipFill>
                      </a:tcPr>
                    </a:tc>
                    <a:tc>
                      <a:txBody>
                        <a:bodyPr/>
                        <a:lstStyle/>
                        <a:p>
                          <a:endParaRPr lang="ja-JP"/>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rotWithShape="1">
                          <a:blip r:embed="rId4"/>
                          <a:stretch>
                            <a:fillRect l="-200439" t="-1639" r="-300877" b="-345902"/>
                          </a:stretch>
                        </a:blipFill>
                      </a:tcPr>
                    </a:tc>
                    <a:tc>
                      <a:txBody>
                        <a:bodyPr/>
                        <a:lstStyle/>
                        <a:p>
                          <a:endParaRPr lang="ja-JP"/>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rotWithShape="1">
                          <a:blip r:embed="rId4"/>
                          <a:stretch>
                            <a:fillRect l="-300439" t="-1639" r="-200877" b="-345902"/>
                          </a:stretch>
                        </a:blipFill>
                      </a:tcPr>
                    </a:tc>
                    <a:tc>
                      <a:txBody>
                        <a:bodyPr/>
                        <a:lstStyle/>
                        <a:p>
                          <a:endParaRPr lang="ja-JP"/>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rotWithShape="1">
                          <a:blip r:embed="rId4"/>
                          <a:stretch>
                            <a:fillRect l="-356641" t="-1639" r="-78906" b="-345902"/>
                          </a:stretch>
                        </a:blipFill>
                      </a:tcPr>
                    </a:tc>
                    <a:tc>
                      <a:txBody>
                        <a:bodyPr/>
                        <a:lstStyle/>
                        <a:p>
                          <a:endParaRPr lang="ja-JP"/>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rotWithShape="1">
                          <a:blip r:embed="rId4"/>
                          <a:stretch>
                            <a:fillRect l="-581592" t="-1639" r="-498" b="-345902"/>
                          </a:stretch>
                        </a:blipFill>
                      </a:tcPr>
                    </a:tc>
                  </a:tr>
                  <a:tr h="643128">
                    <a:tc>
                      <a:txBody>
                        <a:bodyPr/>
                        <a:lstStyle/>
                        <a:p>
                          <a:pPr algn="ctr"/>
                          <a:r>
                            <a:rPr kumimoji="1" lang="ja-JP" altLang="en-US" dirty="0" smtClean="0"/>
                            <a:t>氷</a:t>
                          </a:r>
                          <a:r>
                            <a:rPr kumimoji="1" lang="en-US" altLang="ja-JP" dirty="0" smtClean="0"/>
                            <a:t>(</a:t>
                          </a:r>
                          <a:r>
                            <a:rPr kumimoji="1" lang="ja-JP" altLang="en-US" dirty="0" smtClean="0"/>
                            <a:t>固体</a:t>
                          </a:r>
                          <a:r>
                            <a:rPr kumimoji="1" lang="en-US" altLang="ja-JP" dirty="0" smtClean="0"/>
                            <a:t>)</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dirty="0" smtClean="0"/>
                            <a:t>-5631.1206</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dirty="0" smtClean="0"/>
                            <a:t>-8.363602</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dirty="0" smtClean="0"/>
                            <a:t>8.2312</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ja-JP"/>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rotWithShape="1">
                          <a:blip r:embed="rId4"/>
                          <a:stretch>
                            <a:fillRect l="-356641" t="-59048" r="-78906" b="-100952"/>
                          </a:stretch>
                        </a:blipFill>
                      </a:tcPr>
                    </a:tc>
                    <a:tc>
                      <a:txBody>
                        <a:bodyPr/>
                        <a:lstStyle/>
                        <a:p>
                          <a:endParaRPr lang="ja-JP"/>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rotWithShape="1">
                          <a:blip r:embed="rId4"/>
                          <a:stretch>
                            <a:fillRect l="-581592" t="-59048" r="-498" b="-100952"/>
                          </a:stretch>
                        </a:blipFill>
                      </a:tcPr>
                    </a:tc>
                  </a:tr>
                  <a:tr h="643128">
                    <a:tc>
                      <a:txBody>
                        <a:bodyPr/>
                        <a:lstStyle/>
                        <a:p>
                          <a:pPr algn="ctr"/>
                          <a:r>
                            <a:rPr kumimoji="1" lang="ja-JP" altLang="en-US" dirty="0" smtClean="0"/>
                            <a:t>水</a:t>
                          </a:r>
                          <a:r>
                            <a:rPr kumimoji="1" lang="en-US" altLang="ja-JP" dirty="0" smtClean="0"/>
                            <a:t>(</a:t>
                          </a:r>
                          <a:r>
                            <a:rPr kumimoji="1" lang="ja-JP" altLang="en-US" dirty="0" smtClean="0"/>
                            <a:t>液体</a:t>
                          </a:r>
                          <a:r>
                            <a:rPr kumimoji="1" lang="en-US" altLang="ja-JP" dirty="0" smtClean="0"/>
                            <a:t>)</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dirty="0" smtClean="0"/>
                            <a:t>-2313.0338</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dirty="0" smtClean="0"/>
                            <a:t>-164.03307</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dirty="0" smtClean="0"/>
                            <a:t>38.053682</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ja-JP"/>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rotWithShape="1">
                          <a:blip r:embed="rId4"/>
                          <a:stretch>
                            <a:fillRect l="-356641" t="-157547" r="-78906"/>
                          </a:stretch>
                        </a:blipFill>
                      </a:tcPr>
                    </a:tc>
                    <a:tc>
                      <a:txBody>
                        <a:bodyPr/>
                        <a:lstStyle/>
                        <a:p>
                          <a:endParaRPr lang="ja-JP"/>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rotWithShape="1">
                          <a:blip r:embed="rId4"/>
                          <a:stretch>
                            <a:fillRect l="-581592" t="-157547" r="-498"/>
                          </a:stretch>
                        </a:blipFill>
                      </a:tcPr>
                    </a:tc>
                  </a:tr>
                </a:tbl>
              </a:graphicData>
            </a:graphic>
          </p:graphicFrame>
        </mc:Fallback>
      </mc:AlternateContent>
    </p:spTree>
    <p:extLst>
      <p:ext uri="{BB962C8B-B14F-4D97-AF65-F5344CB8AC3E}">
        <p14:creationId xmlns:p14="http://schemas.microsoft.com/office/powerpoint/2010/main" val="9513980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4000" dirty="0"/>
              <a:t>飽和水蒸気圧の式 </a:t>
            </a:r>
            <a:r>
              <a:rPr lang="en-US" altLang="ja-JP" sz="4000" dirty="0" smtClean="0"/>
              <a:t>(4)</a:t>
            </a:r>
            <a:endParaRPr kumimoji="1" lang="ja-JP" altLang="en-US" sz="4000" dirty="0"/>
          </a:p>
        </p:txBody>
      </p:sp>
      <p:sp>
        <p:nvSpPr>
          <p:cNvPr id="3" name="コンテンツ プレースホルダー 2"/>
          <p:cNvSpPr>
            <a:spLocks noGrp="1"/>
          </p:cNvSpPr>
          <p:nvPr>
            <p:ph idx="1"/>
          </p:nvPr>
        </p:nvSpPr>
        <p:spPr>
          <a:xfrm>
            <a:off x="457200" y="1268760"/>
            <a:ext cx="8229600" cy="5400600"/>
          </a:xfrm>
        </p:spPr>
        <p:txBody>
          <a:bodyPr>
            <a:normAutofit/>
          </a:bodyPr>
          <a:lstStyle/>
          <a:p>
            <a:r>
              <a:rPr kumimoji="1" lang="en-US" altLang="ja-JP" sz="2800" dirty="0" smtClean="0"/>
              <a:t>Sonntag (1990)</a:t>
            </a:r>
            <a:r>
              <a:rPr kumimoji="1" lang="ja-JP" altLang="en-US" sz="2800" dirty="0" smtClean="0"/>
              <a:t>の式</a:t>
            </a:r>
            <a:endParaRPr kumimoji="1" lang="en-US" altLang="ja-JP" sz="2800" dirty="0" smtClean="0"/>
          </a:p>
          <a:p>
            <a:pPr lvl="1"/>
            <a:r>
              <a:rPr lang="ja-JP" altLang="en-US" sz="2400" dirty="0"/>
              <a:t>日本工業</a:t>
            </a:r>
            <a:r>
              <a:rPr lang="ja-JP" altLang="en-US" sz="2400" dirty="0" smtClean="0"/>
              <a:t>規格 </a:t>
            </a:r>
            <a:r>
              <a:rPr lang="en-US" altLang="ja-JP" sz="2400" dirty="0" smtClean="0"/>
              <a:t>(JIS </a:t>
            </a:r>
            <a:r>
              <a:rPr lang="en-US" altLang="ja-JP" sz="2400" dirty="0"/>
              <a:t>Z </a:t>
            </a:r>
            <a:r>
              <a:rPr lang="en-US" altLang="ja-JP" sz="2400" dirty="0" smtClean="0"/>
              <a:t>8806) </a:t>
            </a:r>
            <a:r>
              <a:rPr lang="ja-JP" altLang="en-US" sz="2400" dirty="0" smtClean="0"/>
              <a:t>で用いられている式</a:t>
            </a:r>
            <a:endParaRPr lang="en-US" altLang="ja-JP" sz="2400" dirty="0" smtClean="0"/>
          </a:p>
          <a:p>
            <a:pPr lvl="2"/>
            <a:r>
              <a:rPr lang="ja-JP" altLang="en-US" sz="2000" dirty="0"/>
              <a:t>日本工業</a:t>
            </a:r>
            <a:r>
              <a:rPr lang="ja-JP" altLang="en-US" sz="2000" dirty="0" smtClean="0"/>
              <a:t>規格には</a:t>
            </a:r>
            <a:r>
              <a:rPr lang="en-US" altLang="ja-JP" sz="2000" dirty="0"/>
              <a:t>, -100℃ ≤</a:t>
            </a:r>
            <a:r>
              <a:rPr lang="ja-JP" altLang="en-US" sz="2000" dirty="0"/>
              <a:t>𝑇 ≤−</a:t>
            </a:r>
            <a:r>
              <a:rPr lang="en-US" altLang="ja-JP" sz="2000" dirty="0"/>
              <a:t>50℃ </a:t>
            </a:r>
            <a:r>
              <a:rPr lang="ja-JP" altLang="en-US" sz="2000" dirty="0"/>
              <a:t>で誤差</a:t>
            </a:r>
            <a:r>
              <a:rPr lang="en-US" altLang="ja-JP" sz="2000" dirty="0"/>
              <a:t>0.5%</a:t>
            </a:r>
            <a:r>
              <a:rPr lang="ja-JP" altLang="en-US" sz="2000" dirty="0"/>
              <a:t>以下</a:t>
            </a:r>
            <a:r>
              <a:rPr lang="en-US" altLang="ja-JP" sz="2000" dirty="0"/>
              <a:t>, -50℃ ≤</a:t>
            </a:r>
            <a:r>
              <a:rPr lang="ja-JP" altLang="en-US" sz="2000" dirty="0"/>
              <a:t>𝑇 ≤</a:t>
            </a:r>
            <a:r>
              <a:rPr lang="en-US" altLang="ja-JP" sz="2000" dirty="0"/>
              <a:t>0℃</a:t>
            </a:r>
            <a:r>
              <a:rPr lang="ja-JP" altLang="en-US" sz="2000" dirty="0"/>
              <a:t>で誤差</a:t>
            </a:r>
            <a:r>
              <a:rPr lang="en-US" altLang="ja-JP" sz="2000" dirty="0"/>
              <a:t>0.3%</a:t>
            </a:r>
            <a:r>
              <a:rPr lang="ja-JP" altLang="en-US" sz="2000" dirty="0"/>
              <a:t>以下</a:t>
            </a:r>
            <a:r>
              <a:rPr lang="en-US" altLang="ja-JP" sz="2000" dirty="0"/>
              <a:t>, 0℃ ≤</a:t>
            </a:r>
            <a:r>
              <a:rPr lang="ja-JP" altLang="en-US" sz="2000" dirty="0"/>
              <a:t>𝑇 ≤</a:t>
            </a:r>
            <a:r>
              <a:rPr lang="en-US" altLang="ja-JP" sz="2000" dirty="0"/>
              <a:t>100℃  </a:t>
            </a:r>
            <a:r>
              <a:rPr lang="ja-JP" altLang="en-US" sz="2000" dirty="0"/>
              <a:t>で誤差</a:t>
            </a:r>
            <a:r>
              <a:rPr lang="en-US" altLang="ja-JP" sz="2000" dirty="0"/>
              <a:t>0.005%</a:t>
            </a:r>
            <a:r>
              <a:rPr lang="ja-JP" altLang="en-US" sz="2000" dirty="0" smtClean="0"/>
              <a:t>以下という記述がある</a:t>
            </a:r>
            <a:r>
              <a:rPr lang="en-US" altLang="ja-JP" sz="2000" dirty="0" smtClean="0"/>
              <a:t>.</a:t>
            </a:r>
          </a:p>
          <a:p>
            <a:pPr lvl="3"/>
            <a:r>
              <a:rPr lang="ja-JP" altLang="en-US" sz="1600" dirty="0" smtClean="0"/>
              <a:t>この範囲以外での誤差は不明</a:t>
            </a:r>
            <a:endParaRPr lang="en-US" altLang="ja-JP" sz="1600" dirty="0" smtClean="0"/>
          </a:p>
          <a:p>
            <a:pPr lvl="1"/>
            <a:r>
              <a:rPr lang="ja-JP" altLang="en-US" sz="2400" dirty="0" smtClean="0"/>
              <a:t>水 </a:t>
            </a:r>
            <a:r>
              <a:rPr lang="en-US" altLang="ja-JP" sz="2400" dirty="0"/>
              <a:t>(</a:t>
            </a:r>
            <a:r>
              <a:rPr lang="ja-JP" altLang="en-US" sz="2400" dirty="0"/>
              <a:t>液体</a:t>
            </a:r>
            <a:r>
              <a:rPr lang="en-US" altLang="ja-JP" sz="2400" dirty="0"/>
              <a:t>)</a:t>
            </a:r>
            <a:endParaRPr lang="en-US" altLang="ja-JP" sz="2400" dirty="0"/>
          </a:p>
          <a:p>
            <a:pPr lvl="1"/>
            <a:endParaRPr kumimoji="1" lang="en-US" altLang="ja-JP" sz="2400" dirty="0" smtClean="0"/>
          </a:p>
          <a:p>
            <a:pPr lvl="1"/>
            <a:endParaRPr lang="en-US" altLang="ja-JP" sz="2400" dirty="0"/>
          </a:p>
          <a:p>
            <a:pPr lvl="1"/>
            <a:endParaRPr kumimoji="1" lang="en-US" altLang="ja-JP" sz="2400" dirty="0" smtClean="0"/>
          </a:p>
          <a:p>
            <a:pPr lvl="1"/>
            <a:r>
              <a:rPr lang="ja-JP" altLang="en-US" sz="2400" dirty="0" smtClean="0"/>
              <a:t>氷</a:t>
            </a:r>
            <a:r>
              <a:rPr lang="en-US" altLang="ja-JP" sz="2400" dirty="0" smtClean="0"/>
              <a:t> </a:t>
            </a:r>
            <a:r>
              <a:rPr lang="en-US" altLang="ja-JP" sz="2400" dirty="0"/>
              <a:t>(</a:t>
            </a:r>
            <a:r>
              <a:rPr lang="ja-JP" altLang="en-US" sz="2400" dirty="0"/>
              <a:t>固体</a:t>
            </a:r>
            <a:r>
              <a:rPr lang="en-US" altLang="ja-JP" sz="2400" dirty="0"/>
              <a:t>)</a:t>
            </a:r>
            <a:endParaRPr kumimoji="1" lang="en-US" altLang="ja-JP" sz="2400" dirty="0" smtClean="0"/>
          </a:p>
          <a:p>
            <a:pPr lvl="1"/>
            <a:endParaRPr lang="en-US" altLang="ja-JP" sz="2400" dirty="0"/>
          </a:p>
          <a:p>
            <a:pPr lvl="1"/>
            <a:endParaRPr kumimoji="1" lang="en-US" altLang="ja-JP" sz="2400" dirty="0" smtClean="0"/>
          </a:p>
          <a:p>
            <a:pPr marL="457200" lvl="1" indent="0">
              <a:buNone/>
            </a:pPr>
            <a:endParaRPr kumimoji="1" lang="en-US" altLang="ja-JP" dirty="0" smtClean="0"/>
          </a:p>
          <a:p>
            <a:pPr lvl="1"/>
            <a:endParaRPr lang="en-US" altLang="ja-JP" dirty="0"/>
          </a:p>
          <a:p>
            <a:pPr lvl="1"/>
            <a:endParaRPr kumimoji="1" lang="en-US" altLang="ja-JP" dirty="0" smtClean="0"/>
          </a:p>
        </p:txBody>
      </p:sp>
      <p:pic>
        <p:nvPicPr>
          <p:cNvPr id="1026" name="Picture 2" descr="C:\Users\tsubuan-m\Documents\ASM-23\sonntag_liq.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9672" y="3966411"/>
            <a:ext cx="4968552" cy="974757"/>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tsubuan-m\Documents\ASM-23\sonntag_ice.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91680" y="5733256"/>
            <a:ext cx="5040560" cy="10081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90124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4000" dirty="0"/>
              <a:t>飽和水蒸気圧の式 </a:t>
            </a:r>
            <a:r>
              <a:rPr lang="en-US" altLang="ja-JP" sz="4000" dirty="0" smtClean="0"/>
              <a:t>(5)</a:t>
            </a:r>
            <a:endParaRPr kumimoji="1" lang="ja-JP" altLang="en-US" sz="4000" dirty="0"/>
          </a:p>
        </p:txBody>
      </p:sp>
      <p:sp>
        <p:nvSpPr>
          <p:cNvPr id="3" name="コンテンツ プレースホルダー 2"/>
          <p:cNvSpPr>
            <a:spLocks noGrp="1"/>
          </p:cNvSpPr>
          <p:nvPr>
            <p:ph idx="1"/>
          </p:nvPr>
        </p:nvSpPr>
        <p:spPr/>
        <p:txBody>
          <a:bodyPr/>
          <a:lstStyle/>
          <a:p>
            <a:r>
              <a:rPr kumimoji="1" lang="en-US" altLang="ja-JP" dirty="0" smtClean="0"/>
              <a:t>Antoine </a:t>
            </a:r>
            <a:r>
              <a:rPr kumimoji="1" lang="ja-JP" altLang="en-US" dirty="0" smtClean="0"/>
              <a:t>の式</a:t>
            </a:r>
            <a:endParaRPr kumimoji="1" lang="en-US" altLang="ja-JP" dirty="0" smtClean="0"/>
          </a:p>
          <a:p>
            <a:pPr lvl="1"/>
            <a:r>
              <a:rPr kumimoji="1" lang="en-US" altLang="ja-JP" dirty="0" smtClean="0"/>
              <a:t> </a:t>
            </a:r>
          </a:p>
          <a:p>
            <a:pPr marL="457200" lvl="1" indent="0">
              <a:buNone/>
            </a:pPr>
            <a:endParaRPr lang="en-US" altLang="ja-JP" dirty="0"/>
          </a:p>
          <a:p>
            <a:pPr lvl="1"/>
            <a:r>
              <a:rPr kumimoji="1" lang="en-US" altLang="ja-JP" dirty="0" smtClean="0"/>
              <a:t>P</a:t>
            </a:r>
            <a:r>
              <a:rPr kumimoji="1" lang="ja-JP" altLang="en-US" dirty="0" smtClean="0"/>
              <a:t>は蒸気圧</a:t>
            </a:r>
            <a:r>
              <a:rPr kumimoji="1" lang="en-US" altLang="ja-JP" dirty="0" smtClean="0"/>
              <a:t>(bar), A,B,C </a:t>
            </a:r>
            <a:r>
              <a:rPr kumimoji="1" lang="ja-JP" altLang="en-US" dirty="0" smtClean="0"/>
              <a:t>は係数</a:t>
            </a:r>
            <a:endParaRPr kumimoji="1" lang="en-US" altLang="ja-JP" dirty="0" smtClean="0"/>
          </a:p>
          <a:p>
            <a:pPr lvl="2"/>
            <a:r>
              <a:rPr lang="en-US" altLang="ja-JP" dirty="0"/>
              <a:t>Stull, </a:t>
            </a:r>
            <a:r>
              <a:rPr lang="en-US" altLang="ja-JP" dirty="0" smtClean="0"/>
              <a:t>(1947) </a:t>
            </a:r>
            <a:r>
              <a:rPr lang="ja-JP" altLang="en-US" dirty="0" smtClean="0"/>
              <a:t>で用いられている係数は</a:t>
            </a:r>
            <a:r>
              <a:rPr lang="en-US" altLang="ja-JP" dirty="0" smtClean="0"/>
              <a:t>, </a:t>
            </a:r>
            <a:r>
              <a:rPr lang="ja-JP" altLang="en-US" dirty="0" smtClean="0"/>
              <a:t> </a:t>
            </a:r>
            <a:r>
              <a:rPr lang="en-US" altLang="ja-JP" dirty="0" smtClean="0"/>
              <a:t>A = 4.6543, B = 1435.264, C = -64.848 </a:t>
            </a:r>
            <a:endParaRPr lang="en-US" altLang="ja-JP" dirty="0"/>
          </a:p>
          <a:p>
            <a:pPr lvl="3"/>
            <a:r>
              <a:rPr kumimoji="1" lang="ja-JP" altLang="en-US" dirty="0" smtClean="0"/>
              <a:t>適用可能な温度は </a:t>
            </a:r>
            <a:r>
              <a:rPr kumimoji="1" lang="en-US" altLang="ja-JP" dirty="0" smtClean="0"/>
              <a:t>255.9 – 373K</a:t>
            </a:r>
          </a:p>
          <a:p>
            <a:pPr lvl="3"/>
            <a:endParaRPr kumimoji="1" lang="en-US" altLang="ja-JP" dirty="0" smtClean="0"/>
          </a:p>
        </p:txBody>
      </p:sp>
      <p:pic>
        <p:nvPicPr>
          <p:cNvPr id="2050" name="Picture 2" descr="C:\Users\tsubuan-m\Documents\ASM-23\Antoine-eq.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4" y="2191822"/>
            <a:ext cx="3409017" cy="7331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488800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4000" dirty="0"/>
              <a:t>飽和水蒸気圧の式 </a:t>
            </a:r>
            <a:r>
              <a:rPr lang="en-US" altLang="ja-JP" sz="4000" dirty="0" smtClean="0"/>
              <a:t>(6)</a:t>
            </a:r>
            <a:endParaRPr kumimoji="1" lang="ja-JP" altLang="en-US" sz="4000" dirty="0"/>
          </a:p>
        </p:txBody>
      </p:sp>
      <mc:AlternateContent xmlns:mc="http://schemas.openxmlformats.org/markup-compatibility/2006">
        <mc:Choice xmlns:a14="http://schemas.microsoft.com/office/drawing/2010/main" Requires="a14">
          <p:sp>
            <p:nvSpPr>
              <p:cNvPr id="3" name="コンテンツ プレースホルダー 2"/>
              <p:cNvSpPr>
                <a:spLocks noGrp="1"/>
              </p:cNvSpPr>
              <p:nvPr>
                <p:ph idx="1"/>
              </p:nvPr>
            </p:nvSpPr>
            <p:spPr>
              <a:xfrm>
                <a:off x="457200" y="1600200"/>
                <a:ext cx="8229600" cy="4997152"/>
              </a:xfrm>
            </p:spPr>
            <p:txBody>
              <a:bodyPr/>
              <a:lstStyle/>
              <a:p>
                <a:r>
                  <a:rPr lang="en-US" altLang="ja-JP" dirty="0" smtClean="0"/>
                  <a:t>Goff </a:t>
                </a:r>
                <a:r>
                  <a:rPr lang="en-US" altLang="ja-JP" dirty="0" err="1" smtClean="0"/>
                  <a:t>Gratch</a:t>
                </a:r>
                <a:r>
                  <a:rPr lang="en-US" altLang="ja-JP" dirty="0" smtClean="0"/>
                  <a:t> </a:t>
                </a:r>
                <a:r>
                  <a:rPr lang="ja-JP" altLang="en-US" dirty="0" smtClean="0"/>
                  <a:t>の式</a:t>
                </a:r>
                <a:endParaRPr lang="en-US" altLang="ja-JP" dirty="0" smtClean="0"/>
              </a:p>
              <a:p>
                <a:pPr lvl="1"/>
                <a:r>
                  <a:rPr lang="ja-JP" altLang="en-US" dirty="0" smtClean="0"/>
                  <a:t>水 </a:t>
                </a:r>
                <a:r>
                  <a:rPr lang="en-US" altLang="ja-JP" dirty="0" smtClean="0"/>
                  <a:t>(</a:t>
                </a:r>
                <a:r>
                  <a:rPr lang="ja-JP" altLang="en-US" dirty="0" smtClean="0"/>
                  <a:t>液体</a:t>
                </a:r>
                <a:r>
                  <a:rPr lang="en-US" altLang="ja-JP" dirty="0" smtClean="0"/>
                  <a:t>)</a:t>
                </a:r>
              </a:p>
              <a:p>
                <a:pPr lvl="2"/>
                <a:r>
                  <a:rPr lang="ja-JP" altLang="en-US" dirty="0"/>
                  <a:t>　</a:t>
                </a:r>
                <a:endParaRPr lang="en-US" altLang="ja-JP" dirty="0" smtClean="0"/>
              </a:p>
              <a:p>
                <a:pPr lvl="2"/>
                <a:endParaRPr kumimoji="1" lang="en-US" altLang="ja-JP" dirty="0" smtClean="0"/>
              </a:p>
              <a:p>
                <a:pPr marL="457200" lvl="1" indent="0">
                  <a:buNone/>
                </a:pPr>
                <a:endParaRPr lang="en-US" altLang="ja-JP" dirty="0"/>
              </a:p>
              <a:p>
                <a:pPr marL="457200" lvl="1" indent="0">
                  <a:buNone/>
                </a:pPr>
                <a:endParaRPr lang="en-US" altLang="ja-JP" sz="700" dirty="0" smtClean="0"/>
              </a:p>
              <a:p>
                <a:pPr lvl="1"/>
                <a:r>
                  <a:rPr lang="ja-JP" altLang="en-US" dirty="0" smtClean="0"/>
                  <a:t>氷 </a:t>
                </a:r>
                <a:r>
                  <a:rPr lang="en-US" altLang="ja-JP" dirty="0" smtClean="0"/>
                  <a:t>(</a:t>
                </a:r>
                <a:r>
                  <a:rPr lang="ja-JP" altLang="en-US" dirty="0" smtClean="0"/>
                  <a:t>固体</a:t>
                </a:r>
                <a:r>
                  <a:rPr lang="en-US" altLang="ja-JP" dirty="0" smtClean="0"/>
                  <a:t>)</a:t>
                </a:r>
              </a:p>
              <a:p>
                <a:pPr lvl="2"/>
                <a:r>
                  <a:rPr kumimoji="1" lang="ja-JP" altLang="en-US" dirty="0"/>
                  <a:t>　</a:t>
                </a:r>
                <a:endParaRPr kumimoji="1" lang="en-US" altLang="ja-JP" dirty="0" smtClean="0"/>
              </a:p>
              <a:p>
                <a:pPr lvl="2"/>
                <a:endParaRPr lang="en-US" altLang="ja-JP" dirty="0"/>
              </a:p>
              <a:p>
                <a:pPr lvl="2"/>
                <a:endParaRPr kumimoji="1" lang="en-US" altLang="ja-JP" dirty="0" smtClean="0"/>
              </a:p>
              <a:p>
                <a:pPr lvl="1"/>
                <a14:m>
                  <m:oMath xmlns:m="http://schemas.openxmlformats.org/officeDocument/2006/math">
                    <m:sSub>
                      <m:sSubPr>
                        <m:ctrlPr>
                          <a:rPr kumimoji="1" lang="en-US" altLang="ja-JP" i="1" smtClean="0">
                            <a:latin typeface="Cambria Math"/>
                          </a:rPr>
                        </m:ctrlPr>
                      </m:sSubPr>
                      <m:e>
                        <m:r>
                          <a:rPr kumimoji="1" lang="en-US" altLang="ja-JP" b="0" i="1" smtClean="0">
                            <a:latin typeface="Cambria Math"/>
                          </a:rPr>
                          <m:t>𝑒</m:t>
                        </m:r>
                      </m:e>
                      <m:sub>
                        <m:r>
                          <a:rPr kumimoji="1" lang="en-US" altLang="ja-JP" b="0" i="1" smtClean="0">
                            <a:latin typeface="Cambria Math"/>
                          </a:rPr>
                          <m:t>𝑤</m:t>
                        </m:r>
                      </m:sub>
                    </m:sSub>
                    <m:d>
                      <m:dPr>
                        <m:ctrlPr>
                          <a:rPr kumimoji="1" lang="en-US" altLang="ja-JP" b="0" i="1" smtClean="0">
                            <a:latin typeface="Cambria Math"/>
                          </a:rPr>
                        </m:ctrlPr>
                      </m:dPr>
                      <m:e>
                        <m:r>
                          <a:rPr kumimoji="1" lang="en-US" altLang="ja-JP" b="0" i="1" smtClean="0">
                            <a:latin typeface="Cambria Math"/>
                          </a:rPr>
                          <m:t>𝑇</m:t>
                        </m:r>
                      </m:e>
                    </m:d>
                  </m:oMath>
                </a14:m>
                <a:r>
                  <a:rPr kumimoji="1" lang="ja-JP" altLang="en-US" dirty="0" smtClean="0"/>
                  <a:t> と</a:t>
                </a:r>
                <a14:m>
                  <m:oMath xmlns:m="http://schemas.openxmlformats.org/officeDocument/2006/math">
                    <m:sSub>
                      <m:sSubPr>
                        <m:ctrlPr>
                          <a:rPr kumimoji="1" lang="en-US" altLang="ja-JP" b="0" i="1" dirty="0" smtClean="0">
                            <a:latin typeface="Cambria Math"/>
                          </a:rPr>
                        </m:ctrlPr>
                      </m:sSubPr>
                      <m:e>
                        <m:r>
                          <a:rPr kumimoji="1" lang="en-US" altLang="ja-JP" b="0" i="1" dirty="0" smtClean="0">
                            <a:latin typeface="Cambria Math"/>
                          </a:rPr>
                          <m:t>𝑒</m:t>
                        </m:r>
                      </m:e>
                      <m:sub>
                        <m:r>
                          <a:rPr kumimoji="1" lang="en-US" altLang="ja-JP" b="0" i="1" dirty="0" smtClean="0">
                            <a:latin typeface="Cambria Math"/>
                          </a:rPr>
                          <m:t>𝑖</m:t>
                        </m:r>
                      </m:sub>
                    </m:sSub>
                    <m:r>
                      <a:rPr kumimoji="1" lang="en-US" altLang="ja-JP" b="0" i="1" dirty="0" smtClean="0">
                        <a:latin typeface="Cambria Math"/>
                      </a:rPr>
                      <m:t> (</m:t>
                    </m:r>
                    <m:r>
                      <a:rPr kumimoji="1" lang="en-US" altLang="ja-JP" b="0" i="1" dirty="0" smtClean="0">
                        <a:latin typeface="Cambria Math"/>
                      </a:rPr>
                      <m:t>𝑇</m:t>
                    </m:r>
                    <m:r>
                      <a:rPr kumimoji="1" lang="en-US" altLang="ja-JP" b="0" i="1" dirty="0" smtClean="0">
                        <a:latin typeface="Cambria Math"/>
                      </a:rPr>
                      <m:t>)</m:t>
                    </m:r>
                  </m:oMath>
                </a14:m>
                <a:r>
                  <a:rPr kumimoji="1" lang="ja-JP" altLang="en-US" b="0" dirty="0" smtClean="0"/>
                  <a:t>は蒸気圧</a:t>
                </a:r>
                <a:r>
                  <a:rPr kumimoji="1" lang="en-US" altLang="ja-JP" b="0" dirty="0" smtClean="0"/>
                  <a:t>(</a:t>
                </a:r>
                <a:r>
                  <a:rPr kumimoji="1" lang="en-US" altLang="ja-JP" b="0" dirty="0" err="1" smtClean="0"/>
                  <a:t>hPa</a:t>
                </a:r>
                <a:r>
                  <a:rPr kumimoji="1" lang="en-US" altLang="ja-JP" b="0" dirty="0" smtClean="0"/>
                  <a:t>)</a:t>
                </a:r>
              </a:p>
            </p:txBody>
          </p:sp>
        </mc:Choice>
        <mc:Fallback>
          <p:sp>
            <p:nvSpPr>
              <p:cNvPr id="3" name="コンテンツ プレースホルダー 2"/>
              <p:cNvSpPr>
                <a:spLocks noGrp="1" noRot="1" noChangeAspect="1" noMove="1" noResize="1" noEditPoints="1" noAdjustHandles="1" noChangeArrowheads="1" noChangeShapeType="1" noTextEdit="1"/>
              </p:cNvSpPr>
              <p:nvPr>
                <p:ph idx="1"/>
              </p:nvPr>
            </p:nvSpPr>
            <p:spPr>
              <a:xfrm>
                <a:off x="457200" y="1600200"/>
                <a:ext cx="8229600" cy="4997152"/>
              </a:xfrm>
              <a:blipFill rotWithShape="1">
                <a:blip r:embed="rId2"/>
                <a:stretch>
                  <a:fillRect l="-1630" t="-2198" b="-2686"/>
                </a:stretch>
              </a:blipFill>
            </p:spPr>
            <p:txBody>
              <a:bodyPr/>
              <a:lstStyle/>
              <a:p>
                <a:r>
                  <a:rPr lang="ja-JP" altLang="en-US">
                    <a:noFill/>
                  </a:rPr>
                  <a:t> </a:t>
                </a:r>
              </a:p>
            </p:txBody>
          </p:sp>
        </mc:Fallback>
      </mc:AlternateContent>
      <p:pic>
        <p:nvPicPr>
          <p:cNvPr id="1027" name="Picture 3" descr="E:\ASM-23\meeting\goffgratchliq2.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35696" y="2708920"/>
            <a:ext cx="6768752" cy="1422143"/>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E:\ASM-23\meeting\goffgratchice.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35696" y="4653136"/>
            <a:ext cx="6408712" cy="11912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7672852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1881</TotalTime>
  <Words>975</Words>
  <Application>Microsoft Office PowerPoint</Application>
  <PresentationFormat>画面に合わせる (4:3)</PresentationFormat>
  <Paragraphs>125</Paragraphs>
  <Slides>16</Slides>
  <Notes>0</Notes>
  <HiddenSlides>0</HiddenSlides>
  <MMClips>0</MMClips>
  <ScaleCrop>false</ScaleCrop>
  <HeadingPairs>
    <vt:vector size="4" baseType="variant">
      <vt:variant>
        <vt:lpstr>テーマ</vt:lpstr>
      </vt:variant>
      <vt:variant>
        <vt:i4>1</vt:i4>
      </vt:variant>
      <vt:variant>
        <vt:lpstr>スライド タイトル</vt:lpstr>
      </vt:variant>
      <vt:variant>
        <vt:i4>16</vt:i4>
      </vt:variant>
    </vt:vector>
  </HeadingPairs>
  <TitlesOfParts>
    <vt:vector size="17" baseType="lpstr">
      <vt:lpstr>Office ​​テーマ</vt:lpstr>
      <vt:lpstr>水の飽和蒸気圧に関するまとめ</vt:lpstr>
      <vt:lpstr>まえがき</vt:lpstr>
      <vt:lpstr>検証する式</vt:lpstr>
      <vt:lpstr>飽和水蒸気圧の式 (1)</vt:lpstr>
      <vt:lpstr>飽和水蒸気圧の式 (2)</vt:lpstr>
      <vt:lpstr>飽和水蒸気圧の式 (3)</vt:lpstr>
      <vt:lpstr>飽和水蒸気圧の式 (4)</vt:lpstr>
      <vt:lpstr>飽和水蒸気圧の式 (5)</vt:lpstr>
      <vt:lpstr>飽和水蒸気圧の式 (6)</vt:lpstr>
      <vt:lpstr>飽和蒸気圧曲線の比較</vt:lpstr>
      <vt:lpstr>飽和蒸気圧曲線の比較</vt:lpstr>
      <vt:lpstr>飽和蒸気圧曲線の比較</vt:lpstr>
      <vt:lpstr>飽和蒸気圧曲線の比較</vt:lpstr>
      <vt:lpstr>飽和蒸気圧曲線の比較</vt:lpstr>
      <vt:lpstr>飽和蒸気圧曲線の比較</vt:lpstr>
      <vt:lpstr>参考文献</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tsubuanp</dc:creator>
  <cp:lastModifiedBy>tsubuanp</cp:lastModifiedBy>
  <cp:revision>64</cp:revision>
  <dcterms:created xsi:type="dcterms:W3CDTF">2013-11-24T07:32:59Z</dcterms:created>
  <dcterms:modified xsi:type="dcterms:W3CDTF">2013-12-06T20:02:41Z</dcterms:modified>
</cp:coreProperties>
</file>