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8" r:id="rId2"/>
    <p:sldId id="257" r:id="rId3"/>
    <p:sldId id="280" r:id="rId4"/>
    <p:sldId id="281" r:id="rId5"/>
    <p:sldId id="260" r:id="rId6"/>
    <p:sldId id="282" r:id="rId7"/>
    <p:sldId id="273" r:id="rId8"/>
    <p:sldId id="274" r:id="rId9"/>
    <p:sldId id="276" r:id="rId10"/>
    <p:sldId id="275" r:id="rId11"/>
    <p:sldId id="261" r:id="rId12"/>
    <p:sldId id="278" r:id="rId13"/>
    <p:sldId id="277" r:id="rId14"/>
    <p:sldId id="279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700" autoAdjust="0"/>
  </p:normalViewPr>
  <p:slideViewPr>
    <p:cSldViewPr>
      <p:cViewPr varScale="1">
        <p:scale>
          <a:sx n="68" d="100"/>
          <a:sy n="68" d="100"/>
        </p:scale>
        <p:origin x="-2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97B24-50B1-4509-8EF6-435C0D589705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1382B-F543-449B-9C5E-30B90CE0CA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2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ftr" sz="quarter" idx="3"/>
          </p:nvPr>
        </p:nvSpPr>
        <p:spPr>
          <a:xfrm>
            <a:off x="7380288" y="5445125"/>
            <a:ext cx="719137" cy="476250"/>
          </a:xfrm>
        </p:spPr>
        <p:txBody>
          <a:bodyPr/>
          <a:lstStyle>
            <a:lvl1pPr algn="ctr">
              <a:defRPr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0"/>
            <a:ext cx="1042988" cy="685800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8101013" y="0"/>
            <a:ext cx="1042987" cy="6858000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3733" name="Picture 5" descr="GFD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850" b="-186"/>
          <a:stretch>
            <a:fillRect/>
          </a:stretch>
        </p:blipFill>
        <p:spPr bwMode="auto">
          <a:xfrm>
            <a:off x="7097713" y="4818063"/>
            <a:ext cx="212407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366838" y="1125538"/>
            <a:ext cx="6408737" cy="2590800"/>
          </a:xfrm>
          <a:effectLst>
            <a:outerShdw dist="71842" dir="2700000" algn="ctr" rotWithShape="0">
              <a:srgbClr val="C0C0C0">
                <a:alpha val="50000"/>
              </a:srgbClr>
            </a:outerShdw>
          </a:effectLst>
        </p:spPr>
        <p:txBody>
          <a:bodyPr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30438" y="4292600"/>
            <a:ext cx="4681537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 2" pitchFamily="18" charset="2"/>
              <a:buNone/>
              <a:defRPr>
                <a:solidFill>
                  <a:srgbClr val="4D4D4D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dt" sz="half" idx="2"/>
          </p:nvPr>
        </p:nvSpPr>
        <p:spPr>
          <a:xfrm rot="5400000">
            <a:off x="-1481137" y="5126037"/>
            <a:ext cx="3213100" cy="2508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7373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 rot="16200000">
            <a:off x="-1100137" y="1812925"/>
            <a:ext cx="407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2400" b="1">
                <a:solidFill>
                  <a:schemeClr val="bg1"/>
                </a:solidFill>
              </a:rPr>
              <a:t>http://www.gfd-dennou.org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4413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2588" y="0"/>
            <a:ext cx="2160587" cy="63087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29363" cy="63087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9804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472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008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0676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日付プレースホルダー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6291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03385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863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0743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68688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588125" y="0"/>
            <a:ext cx="2555875" cy="90805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0" y="0"/>
            <a:ext cx="6516688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64235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0"/>
            <a:ext cx="6804025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192838" y="6469063"/>
            <a:ext cx="2951162" cy="404812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2711" name="Picture 7" descr="GFD-banner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486525"/>
            <a:ext cx="1477963" cy="38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-1588" y="6469063"/>
            <a:ext cx="6229351" cy="404812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0"/>
            <a:ext cx="8137525" cy="8366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271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0" y="71438"/>
            <a:ext cx="5397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Lucida Calligraphy" pitchFamily="66" charset="0"/>
                <a:ea typeface="HGP明朝B" pitchFamily="18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271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75"/>
            <a:ext cx="1738313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Lucida Calligraphy" pitchFamily="66" charset="0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271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08288" y="6597650"/>
            <a:ext cx="34925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8080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-107950" y="6524625"/>
            <a:ext cx="1971675" cy="304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latin typeface="Monotype Corsiva" pitchFamily="66" charset="0"/>
                <a:ea typeface="HGS行書体" pitchFamily="66" charset="-128"/>
              </a:rPr>
              <a:t>http://www.gfd-dennou.org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¡"/>
        <a:defRPr kumimoji="1" sz="32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"/>
        <a:defRPr kumimoji="1" sz="2800">
          <a:solidFill>
            <a:srgbClr val="003300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 2" pitchFamily="18" charset="2"/>
        <a:buChar char="®"/>
        <a:defRPr kumimoji="1" sz="2400">
          <a:solidFill>
            <a:srgbClr val="006600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0000"/>
        <a:buFont typeface="Arial" charset="0"/>
        <a:buChar char="►"/>
        <a:defRPr kumimoji="1" sz="2000">
          <a:solidFill>
            <a:srgbClr val="4D4D4D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DCPAM </a:t>
            </a:r>
            <a:r>
              <a:rPr lang="ja-JP" altLang="en-US" dirty="0" smtClean="0"/>
              <a:t>実習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3. </a:t>
            </a:r>
            <a:r>
              <a:rPr lang="ja-JP" altLang="en-US" smtClean="0"/>
              <a:t>地球実験の並列計算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75656" y="4292600"/>
            <a:ext cx="5904656" cy="1752600"/>
          </a:xfrm>
        </p:spPr>
        <p:txBody>
          <a:bodyPr/>
          <a:lstStyle/>
          <a:p>
            <a:r>
              <a:rPr kumimoji="1" lang="ja-JP" altLang="en-US" sz="2400" dirty="0" smtClean="0"/>
              <a:t>高橋芳幸</a:t>
            </a:r>
            <a:r>
              <a:rPr kumimoji="1" lang="en-US" altLang="ja-JP" sz="2400" baseline="30000" dirty="0" smtClean="0"/>
              <a:t>1</a:t>
            </a:r>
            <a:r>
              <a:rPr kumimoji="1" lang="en-US" altLang="ja-JP" sz="2400" dirty="0" smtClean="0"/>
              <a:t>, </a:t>
            </a:r>
          </a:p>
          <a:p>
            <a:r>
              <a:rPr kumimoji="1" lang="ja-JP" altLang="en-US" sz="2400" dirty="0" smtClean="0"/>
              <a:t>地球流体</a:t>
            </a:r>
            <a:r>
              <a:rPr lang="ja-JP" altLang="en-US" sz="2400" dirty="0"/>
              <a:t>電脳</a:t>
            </a:r>
            <a:r>
              <a:rPr lang="ja-JP" altLang="en-US" sz="2400" dirty="0" smtClean="0"/>
              <a:t>倶楽部 </a:t>
            </a:r>
            <a:r>
              <a:rPr kumimoji="1" lang="en-US" altLang="ja-JP" sz="2400" dirty="0" err="1" smtClean="0"/>
              <a:t>dcmodel</a:t>
            </a:r>
            <a:r>
              <a:rPr kumimoji="1" lang="en-US" altLang="ja-JP" sz="2400" dirty="0" smtClean="0"/>
              <a:t> </a:t>
            </a:r>
            <a:r>
              <a:rPr kumimoji="1" lang="ja-JP" altLang="en-US" sz="2400" dirty="0" smtClean="0"/>
              <a:t>プロジェクト</a:t>
            </a:r>
            <a:endParaRPr kumimoji="1" lang="en-US" altLang="ja-JP" sz="2400" baseline="30000" dirty="0" smtClean="0"/>
          </a:p>
          <a:p>
            <a:r>
              <a:rPr kumimoji="1" lang="en-US" altLang="ja-JP" sz="1600" dirty="0" smtClean="0"/>
              <a:t>1.</a:t>
            </a:r>
            <a:r>
              <a:rPr lang="zh-CN" altLang="en-US" sz="1600" dirty="0"/>
              <a:t>神戸大学大学院理学</a:t>
            </a:r>
            <a:r>
              <a:rPr lang="zh-CN" altLang="en-US" sz="1600" dirty="0" smtClean="0"/>
              <a:t>研究科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142152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(5) ~</a:t>
            </a:r>
            <a:r>
              <a:rPr lang="ja-JP" altLang="en-US" dirty="0" smtClean="0"/>
              <a:t>設定ファイルの変更</a:t>
            </a:r>
            <a:r>
              <a:rPr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分割された外部入力データファイル名に合わせて</a:t>
            </a:r>
            <a:r>
              <a:rPr lang="en-US" altLang="ja-JP" dirty="0" smtClean="0"/>
              <a:t>, </a:t>
            </a:r>
            <a:r>
              <a:rPr lang="ja-JP" altLang="en-US" dirty="0" smtClean="0"/>
              <a:t>設定ファイルを変更してください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err="1" smtClean="0"/>
              <a:t>conf</a:t>
            </a:r>
            <a:r>
              <a:rPr lang="en-US" altLang="ja-JP" dirty="0" smtClean="0"/>
              <a:t>/dcpam_E_T21L26.conf </a:t>
            </a:r>
            <a:r>
              <a:rPr lang="ja-JP" altLang="en-US" dirty="0" smtClean="0"/>
              <a:t>内の以下の箇所を変更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O3_CMIP5_climatology_zonalmean_T021.nc</a:t>
            </a:r>
          </a:p>
          <a:p>
            <a:pPr marL="914400" lvl="2" indent="0">
              <a:buNone/>
            </a:pPr>
            <a:r>
              <a:rPr lang="ja-JP" altLang="en-US" dirty="0" smtClean="0"/>
              <a:t>    ⇒ </a:t>
            </a:r>
            <a:r>
              <a:rPr lang="en-US" altLang="ja-JP" dirty="0" smtClean="0"/>
              <a:t>O3_CMIP5_climatology_zonalmean_T021</a:t>
            </a:r>
            <a:r>
              <a:rPr lang="en-US" altLang="ja-JP" dirty="0" smtClean="0">
                <a:solidFill>
                  <a:srgbClr val="FF0000"/>
                </a:solidFill>
              </a:rPr>
              <a:t>_P2</a:t>
            </a:r>
            <a:r>
              <a:rPr lang="en-US" altLang="ja-JP" dirty="0" smtClean="0"/>
              <a:t>.nc</a:t>
            </a:r>
            <a:endParaRPr lang="en-US" altLang="ja-JP" dirty="0"/>
          </a:p>
          <a:p>
            <a:pPr lvl="2"/>
            <a:r>
              <a:rPr lang="en-US" altLang="ja-JP" dirty="0" smtClean="0"/>
              <a:t>sic_amipII_bc_clim_T021.nc</a:t>
            </a:r>
          </a:p>
          <a:p>
            <a:pPr marL="914400" lvl="2" indent="0">
              <a:buNone/>
            </a:pPr>
            <a:r>
              <a:rPr lang="ja-JP" altLang="en-US" dirty="0"/>
              <a:t> </a:t>
            </a:r>
            <a:r>
              <a:rPr lang="ja-JP" altLang="en-US" dirty="0" smtClean="0"/>
              <a:t>   ⇒ </a:t>
            </a:r>
            <a:r>
              <a:rPr lang="en-US" altLang="ja-JP" dirty="0" smtClean="0"/>
              <a:t>sic_amipII_bc_clim_T021</a:t>
            </a:r>
            <a:r>
              <a:rPr lang="en-US" altLang="ja-JP" dirty="0" smtClean="0">
                <a:solidFill>
                  <a:srgbClr val="FF0000"/>
                </a:solidFill>
              </a:rPr>
              <a:t>_P2</a:t>
            </a:r>
            <a:r>
              <a:rPr lang="en-US" altLang="ja-JP" dirty="0" smtClean="0"/>
              <a:t>.nc </a:t>
            </a:r>
            <a:endParaRPr lang="en-US" altLang="ja-JP" dirty="0"/>
          </a:p>
          <a:p>
            <a:pPr lvl="2"/>
            <a:r>
              <a:rPr lang="en-US" altLang="ja-JP" dirty="0"/>
              <a:t>sp_for_Earth_T021.nc</a:t>
            </a:r>
          </a:p>
          <a:p>
            <a:pPr marL="914400" lvl="2" indent="0">
              <a:buNone/>
            </a:pPr>
            <a:r>
              <a:rPr lang="ja-JP" altLang="en-US" dirty="0"/>
              <a:t> </a:t>
            </a:r>
            <a:r>
              <a:rPr lang="ja-JP" altLang="en-US" dirty="0" smtClean="0"/>
              <a:t>   ⇒ </a:t>
            </a:r>
            <a:r>
              <a:rPr lang="en-US" altLang="ja-JP" dirty="0" smtClean="0"/>
              <a:t>sp_for_Earth_T021</a:t>
            </a:r>
            <a:r>
              <a:rPr lang="en-US" altLang="ja-JP" dirty="0" smtClean="0">
                <a:solidFill>
                  <a:srgbClr val="FF0000"/>
                </a:solidFill>
              </a:rPr>
              <a:t>_P2</a:t>
            </a:r>
            <a:r>
              <a:rPr lang="en-US" altLang="ja-JP" dirty="0" smtClean="0"/>
              <a:t>.nc</a:t>
            </a:r>
          </a:p>
          <a:p>
            <a:pPr lvl="2"/>
            <a:r>
              <a:rPr lang="en-US" altLang="ja-JP" dirty="0" smtClean="0"/>
              <a:t>sst_amipII_bc_clim_T021.nc</a:t>
            </a:r>
          </a:p>
          <a:p>
            <a:pPr marL="914400" lvl="2" indent="0">
              <a:buNone/>
            </a:pPr>
            <a:r>
              <a:rPr lang="ja-JP" altLang="en-US" dirty="0" smtClean="0"/>
              <a:t>    ⇒ </a:t>
            </a:r>
            <a:r>
              <a:rPr lang="en-US" altLang="ja-JP" dirty="0" smtClean="0"/>
              <a:t>sst_amipII_bc_clim_T021</a:t>
            </a:r>
            <a:r>
              <a:rPr lang="en-US" altLang="ja-JP" dirty="0" smtClean="0">
                <a:solidFill>
                  <a:srgbClr val="FF0000"/>
                </a:solidFill>
              </a:rPr>
              <a:t>_P2</a:t>
            </a:r>
            <a:r>
              <a:rPr lang="en-US" altLang="ja-JP" dirty="0" smtClean="0"/>
              <a:t>.nc</a:t>
            </a:r>
            <a:endParaRPr lang="en-US" altLang="ja-JP" dirty="0"/>
          </a:p>
          <a:p>
            <a:pPr lvl="1"/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652120" y="4911551"/>
            <a:ext cx="3483646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（一か所ではありません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.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）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 </a:t>
            </a:r>
            <a:r>
              <a:rPr kumimoji="1" lang="en-US" altLang="ja-JP" dirty="0" smtClean="0"/>
              <a:t>(</a:t>
            </a:r>
            <a:r>
              <a:rPr lang="en-US" altLang="ja-JP" dirty="0" smtClean="0"/>
              <a:t>6</a:t>
            </a:r>
            <a:r>
              <a:rPr kumimoji="1" lang="en-US" altLang="ja-JP" dirty="0" smtClean="0"/>
              <a:t>) ~</a:t>
            </a:r>
            <a:r>
              <a:rPr kumimoji="1" lang="ja-JP" altLang="en-US" dirty="0" smtClean="0"/>
              <a:t>実行</a:t>
            </a:r>
            <a:r>
              <a:rPr kumimoji="1"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10908704" cy="5183187"/>
          </a:xfrm>
        </p:spPr>
        <p:txBody>
          <a:bodyPr/>
          <a:lstStyle/>
          <a:p>
            <a:r>
              <a:rPr kumimoji="1" lang="ja-JP" altLang="en-US" dirty="0" smtClean="0"/>
              <a:t>初期値データを生成します</a:t>
            </a:r>
            <a:r>
              <a:rPr kumimoji="1" lang="en-US" altLang="ja-JP" dirty="0" smtClean="0"/>
              <a:t>.</a:t>
            </a:r>
          </a:p>
          <a:p>
            <a:pPr lvl="1"/>
            <a:endParaRPr lang="en-US" altLang="ja-JP" sz="2300" dirty="0" smtClean="0"/>
          </a:p>
          <a:p>
            <a:pPr lvl="1"/>
            <a:endParaRPr lang="en-US" altLang="ja-JP" sz="2300" dirty="0" smtClean="0"/>
          </a:p>
          <a:p>
            <a:pPr lvl="1"/>
            <a:r>
              <a:rPr kumimoji="1" lang="en-US" altLang="ja-JP" sz="2300" dirty="0" smtClean="0"/>
              <a:t>init_T21L26_rank00000[0-1</a:t>
            </a:r>
            <a:r>
              <a:rPr lang="en-US" altLang="ja-JP" sz="2300" dirty="0"/>
              <a:t>]</a:t>
            </a:r>
            <a:r>
              <a:rPr kumimoji="1" lang="en-US" altLang="ja-JP" sz="2300" dirty="0" smtClean="0"/>
              <a:t>.</a:t>
            </a:r>
            <a:r>
              <a:rPr kumimoji="1" lang="en-US" altLang="ja-JP" sz="2300" dirty="0" err="1" smtClean="0"/>
              <a:t>nc</a:t>
            </a:r>
            <a:r>
              <a:rPr kumimoji="1" lang="en-US" altLang="ja-JP" sz="2300" dirty="0" smtClean="0"/>
              <a:t> </a:t>
            </a:r>
            <a:r>
              <a:rPr kumimoji="1" lang="ja-JP" altLang="en-US" sz="2300" dirty="0" smtClean="0"/>
              <a:t>ができたことを確認してください</a:t>
            </a:r>
            <a:r>
              <a:rPr kumimoji="1" lang="en-US" altLang="ja-JP" sz="2300" dirty="0" smtClean="0"/>
              <a:t>.</a:t>
            </a:r>
          </a:p>
          <a:p>
            <a:pPr marL="457200" lvl="1" indent="0">
              <a:buNone/>
            </a:pPr>
            <a:endParaRPr lang="en-US" altLang="ja-JP" sz="2300" dirty="0" smtClean="0"/>
          </a:p>
          <a:p>
            <a:pPr marL="457200" lvl="1" indent="0">
              <a:buNone/>
            </a:pPr>
            <a:endParaRPr lang="en-US" altLang="ja-JP" sz="2300" dirty="0"/>
          </a:p>
          <a:p>
            <a:pPr lvl="1"/>
            <a:r>
              <a:rPr lang="en-US" altLang="ja-JP" sz="2300" dirty="0" smtClean="0"/>
              <a:t>surface_T21_rank00000[0-1</a:t>
            </a:r>
            <a:r>
              <a:rPr lang="en-US" altLang="ja-JP" sz="2300" dirty="0"/>
              <a:t>]</a:t>
            </a:r>
            <a:r>
              <a:rPr lang="en-US" altLang="ja-JP" sz="2300" dirty="0" smtClean="0"/>
              <a:t>.</a:t>
            </a:r>
            <a:r>
              <a:rPr lang="en-US" altLang="ja-JP" sz="2300" dirty="0" err="1" smtClean="0"/>
              <a:t>nc</a:t>
            </a:r>
            <a:r>
              <a:rPr lang="en-US" altLang="ja-JP" sz="2300" dirty="0" smtClean="0"/>
              <a:t> </a:t>
            </a:r>
            <a:r>
              <a:rPr lang="ja-JP" altLang="en-US" sz="2300" dirty="0"/>
              <a:t>ができたことを確認してください</a:t>
            </a:r>
            <a:r>
              <a:rPr lang="en-US" altLang="ja-JP" sz="2300" dirty="0"/>
              <a:t>.</a:t>
            </a:r>
          </a:p>
          <a:p>
            <a:r>
              <a:rPr lang="ja-JP" altLang="en-US" dirty="0" smtClean="0"/>
              <a:t>実行します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sz="2300" dirty="0" smtClean="0"/>
          </a:p>
          <a:p>
            <a:pPr lvl="1"/>
            <a:endParaRPr lang="en-US" altLang="ja-JP" sz="2300" dirty="0"/>
          </a:p>
          <a:p>
            <a:pPr lvl="1"/>
            <a:endParaRPr lang="en-US" altLang="ja-JP" sz="2300" dirty="0" smtClean="0"/>
          </a:p>
          <a:p>
            <a:pPr lvl="1"/>
            <a:r>
              <a:rPr lang="ja-JP" altLang="en-US" sz="2300" dirty="0"/>
              <a:t>終了後</a:t>
            </a:r>
            <a:r>
              <a:rPr lang="ja-JP" altLang="en-US" sz="2300" dirty="0" smtClean="0"/>
              <a:t>に </a:t>
            </a:r>
            <a:r>
              <a:rPr lang="en-US" altLang="ja-JP" sz="2300" dirty="0" smtClean="0"/>
              <a:t>*.</a:t>
            </a:r>
            <a:r>
              <a:rPr lang="en-US" altLang="ja-JP" sz="2300" dirty="0" err="1" smtClean="0"/>
              <a:t>nc</a:t>
            </a:r>
            <a:r>
              <a:rPr lang="en-US" altLang="ja-JP" sz="2300" dirty="0" smtClean="0"/>
              <a:t> </a:t>
            </a:r>
            <a:r>
              <a:rPr lang="ja-JP" altLang="en-US" sz="2300" dirty="0" smtClean="0"/>
              <a:t>ができたことを</a:t>
            </a:r>
            <a:r>
              <a:rPr lang="ja-JP" altLang="en-US" sz="2300" dirty="0"/>
              <a:t>確認して</a:t>
            </a:r>
            <a:r>
              <a:rPr lang="ja-JP" altLang="en-US" sz="2300" dirty="0" smtClean="0"/>
              <a:t>ください</a:t>
            </a:r>
            <a:r>
              <a:rPr lang="en-US" altLang="ja-JP" sz="2300" dirty="0" smtClean="0"/>
              <a:t>.</a:t>
            </a:r>
            <a:endParaRPr lang="en-US" altLang="ja-JP" sz="2300" dirty="0"/>
          </a:p>
          <a:p>
            <a:pPr lvl="1"/>
            <a:endParaRPr lang="en-US" altLang="ja-JP" sz="23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5568" y="1628800"/>
            <a:ext cx="5870518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mpiexec</a:t>
            </a:r>
            <a:r>
              <a:rPr lang="en-US" altLang="ja-JP" sz="2400" dirty="0" smtClean="0">
                <a:solidFill>
                  <a:srgbClr val="FF0000"/>
                </a:solidFill>
              </a:rPr>
              <a:t> –n 2</a:t>
            </a:r>
            <a:r>
              <a:rPr lang="en-US" altLang="ja-JP" sz="2400" dirty="0" smtClean="0"/>
              <a:t> ./</a:t>
            </a:r>
            <a:r>
              <a:rPr lang="en-US" altLang="ja-JP" sz="2400" dirty="0"/>
              <a:t>bin/</a:t>
            </a:r>
            <a:r>
              <a:rPr lang="en-US" altLang="ja-JP" sz="2400" dirty="0" err="1"/>
              <a:t>dcpam_init_data</a:t>
            </a:r>
            <a:r>
              <a:rPr lang="ja-JP" altLang="en-US" sz="2400" dirty="0"/>
              <a:t>  </a:t>
            </a:r>
            <a:r>
              <a:rPr lang="en-US" altLang="ja-JP" sz="2400" dirty="0" smtClean="0"/>
              <a:t>\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  –</a:t>
            </a:r>
            <a:r>
              <a:rPr lang="en-US" altLang="ja-JP" sz="2400" dirty="0"/>
              <a:t>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/init_data_E_T21L26.conf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5568" y="4839543"/>
            <a:ext cx="563006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mpiexec</a:t>
            </a:r>
            <a:r>
              <a:rPr lang="en-US" altLang="ja-JP" sz="2400" dirty="0" smtClean="0">
                <a:solidFill>
                  <a:srgbClr val="FF0000"/>
                </a:solidFill>
              </a:rPr>
              <a:t> –n 2</a:t>
            </a:r>
            <a:r>
              <a:rPr lang="en-US" altLang="ja-JP" sz="2400" dirty="0" smtClean="0"/>
              <a:t> ./</a:t>
            </a:r>
            <a:r>
              <a:rPr lang="en-US" altLang="ja-JP" sz="2400" dirty="0"/>
              <a:t>bin/</a:t>
            </a:r>
            <a:r>
              <a:rPr lang="en-US" altLang="ja-JP" sz="2400" dirty="0" err="1"/>
              <a:t>dcpam_main</a:t>
            </a:r>
            <a:r>
              <a:rPr lang="ja-JP" altLang="en-US" sz="2400" dirty="0"/>
              <a:t>  </a:t>
            </a:r>
            <a:r>
              <a:rPr lang="en-US" altLang="ja-JP" sz="2400" dirty="0" smtClean="0"/>
              <a:t>\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  –</a:t>
            </a:r>
            <a:r>
              <a:rPr lang="en-US" altLang="ja-JP" sz="2400" dirty="0"/>
              <a:t>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/dcpam_E_T21L26.conf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5536" y="2958043"/>
            <a:ext cx="6809878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mpiexec</a:t>
            </a:r>
            <a:r>
              <a:rPr lang="en-US" altLang="ja-JP" sz="2400" dirty="0" smtClean="0">
                <a:solidFill>
                  <a:srgbClr val="FF0000"/>
                </a:solidFill>
              </a:rPr>
              <a:t> –n 2</a:t>
            </a:r>
            <a:r>
              <a:rPr lang="en-US" altLang="ja-JP" sz="2400" dirty="0" smtClean="0"/>
              <a:t> ./bin/</a:t>
            </a:r>
            <a:r>
              <a:rPr lang="en-US" altLang="ja-JP" sz="2400" dirty="0" err="1" smtClean="0"/>
              <a:t>dcpam_init_data_surface</a:t>
            </a:r>
            <a:r>
              <a:rPr lang="ja-JP" altLang="en-US" sz="2400" dirty="0" smtClean="0"/>
              <a:t>  </a:t>
            </a:r>
            <a:r>
              <a:rPr lang="en-US" altLang="ja-JP" sz="2400" dirty="0" smtClean="0"/>
              <a:t>\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  –</a:t>
            </a:r>
            <a:r>
              <a:rPr lang="en-US" altLang="ja-JP" sz="2400" dirty="0"/>
              <a:t>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/surface_data_E_T21.conf</a:t>
            </a:r>
          </a:p>
        </p:txBody>
      </p:sp>
    </p:spTree>
    <p:extLst>
      <p:ext uri="{BB962C8B-B14F-4D97-AF65-F5344CB8AC3E}">
        <p14:creationId xmlns:p14="http://schemas.microsoft.com/office/powerpoint/2010/main" val="3727609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mtClean="0"/>
              <a:t>計算結果を統合しよう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計算結果データを統合してください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ウェブページ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「関連プログラム・スクリプト」⇒「複数プロセス用ファイルへの統合」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util_merge-2011-03-28-2.tgz</a:t>
            </a:r>
            <a:r>
              <a:rPr lang="ja-JP" altLang="en-US" dirty="0" smtClean="0"/>
              <a:t> をダウンロード</a:t>
            </a:r>
            <a:endParaRPr lang="en-US" altLang="ja-JP" dirty="0"/>
          </a:p>
          <a:p>
            <a:pPr lvl="1"/>
            <a:r>
              <a:rPr lang="ja-JP" altLang="en-US" dirty="0"/>
              <a:t>統合</a:t>
            </a:r>
            <a:r>
              <a:rPr lang="ja-JP" altLang="en-US" dirty="0" smtClean="0"/>
              <a:t>プログラムを準備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r>
              <a:rPr lang="ja-JP" altLang="en-US"/>
              <a:t>ファイル</a:t>
            </a:r>
            <a:r>
              <a:rPr lang="ja-JP" altLang="en-US" smtClean="0"/>
              <a:t>を統合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7544" y="3861048"/>
            <a:ext cx="5382820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smtClean="0"/>
              <a:t>tar </a:t>
            </a:r>
            <a:r>
              <a:rPr lang="en-US" altLang="ja-JP" sz="2400" dirty="0" err="1" smtClean="0"/>
              <a:t>xvf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util_merge-2011-03-28-2.tgz</a:t>
            </a:r>
          </a:p>
          <a:p>
            <a:r>
              <a:rPr kumimoji="1" lang="en-US" altLang="ja-JP" sz="2400" dirty="0" smtClean="0"/>
              <a:t>$ cd </a:t>
            </a:r>
            <a:r>
              <a:rPr lang="en-US" altLang="ja-JP" sz="2400" dirty="0" smtClean="0"/>
              <a:t>util_merge-2011-03-28-2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$ make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544" y="5541039"/>
            <a:ext cx="6022803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 smtClean="0"/>
              <a:t>cp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merge_Earth_UsingU.nml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merge.nml</a:t>
            </a:r>
            <a:endParaRPr lang="en-US" altLang="ja-JP" sz="2400" dirty="0" smtClean="0"/>
          </a:p>
          <a:p>
            <a:r>
              <a:rPr lang="en-US" altLang="ja-JP" sz="2400" dirty="0" smtClean="0"/>
              <a:t>$ ./</a:t>
            </a:r>
            <a:r>
              <a:rPr lang="en-US" altLang="ja-JP" sz="2400" dirty="0" err="1" smtClean="0"/>
              <a:t>merge_ncf</a:t>
            </a:r>
            <a:endParaRPr lang="en-US" altLang="ja-JP" sz="24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67407" y="5562072"/>
            <a:ext cx="298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← </a:t>
            </a:r>
            <a:r>
              <a:rPr kumimoji="1" lang="en-US" altLang="ja-JP" dirty="0" err="1" smtClean="0">
                <a:solidFill>
                  <a:srgbClr val="FF0000"/>
                </a:solidFill>
              </a:rPr>
              <a:t>merge.nml</a:t>
            </a:r>
            <a:r>
              <a:rPr kumimoji="1" lang="en-US" altLang="ja-JP" dirty="0" smtClean="0">
                <a:solidFill>
                  <a:srgbClr val="FF0000"/>
                </a:solidFill>
              </a:rPr>
              <a:t> 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の内容を確認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216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結果を見てみよう</a:t>
            </a:r>
            <a:r>
              <a:rPr kumimoji="1" lang="en-US" altLang="ja-JP" dirty="0" smtClean="0"/>
              <a:t>(1) ~</a:t>
            </a:r>
            <a:r>
              <a:rPr kumimoji="1" lang="ja-JP" altLang="en-US" dirty="0" smtClean="0"/>
              <a:t>データ結合</a:t>
            </a:r>
            <a:r>
              <a:rPr kumimoji="1"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計算からできた温度の時間発展のアニメを見てみよう</a:t>
            </a:r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r>
              <a:rPr lang="ja-JP" altLang="en-US" dirty="0"/>
              <a:t>参考に</a:t>
            </a:r>
            <a:r>
              <a:rPr lang="ja-JP" altLang="en-US" dirty="0" smtClean="0"/>
              <a:t>分割</a:t>
            </a:r>
            <a:r>
              <a:rPr lang="ja-JP" altLang="en-US" dirty="0"/>
              <a:t>ファイルも見て</a:t>
            </a:r>
            <a:r>
              <a:rPr lang="ja-JP" altLang="en-US" dirty="0" smtClean="0"/>
              <a:t>みよう</a:t>
            </a:r>
            <a:endParaRPr kumimoji="1"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0532" y="2319263"/>
            <a:ext cx="883596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gpview</a:t>
            </a:r>
            <a:r>
              <a:rPr lang="en-US" altLang="ja-JP" sz="2400" dirty="0"/>
              <a:t> </a:t>
            </a:r>
            <a:r>
              <a:rPr lang="en-US" altLang="ja-JP" sz="2400" dirty="0" err="1" smtClean="0"/>
              <a:t>Temp.nc@Temp</a:t>
            </a:r>
            <a:r>
              <a:rPr lang="en-US" altLang="ja-JP" sz="2400" dirty="0" smtClean="0"/>
              <a:t> --</a:t>
            </a:r>
            <a:r>
              <a:rPr lang="en-US" altLang="ja-JP" sz="2400" dirty="0" err="1"/>
              <a:t>anim</a:t>
            </a:r>
            <a:r>
              <a:rPr lang="en-US" altLang="ja-JP" sz="2400" dirty="0"/>
              <a:t> time </a:t>
            </a:r>
            <a:r>
              <a:rPr lang="en-US" altLang="ja-JP" sz="2400" dirty="0" smtClean="0"/>
              <a:t>\</a:t>
            </a:r>
          </a:p>
          <a:p>
            <a:r>
              <a:rPr lang="en-US" altLang="ja-JP" sz="2400" dirty="0"/>
              <a:t>	</a:t>
            </a:r>
            <a:r>
              <a:rPr lang="en-US" altLang="ja-JP" sz="2400" dirty="0" smtClean="0"/>
              <a:t>--</a:t>
            </a:r>
            <a:r>
              <a:rPr lang="en-US" altLang="ja-JP" sz="2400" dirty="0"/>
              <a:t>range </a:t>
            </a:r>
            <a:r>
              <a:rPr lang="en-US" altLang="ja-JP" sz="2400" dirty="0" smtClean="0"/>
              <a:t>240:310 --smooth</a:t>
            </a:r>
            <a:endParaRPr lang="en-US" altLang="ja-JP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0532" y="4038163"/>
            <a:ext cx="883596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gpview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Temp_rank000000.nc@Temp --</a:t>
            </a:r>
            <a:r>
              <a:rPr lang="en-US" altLang="ja-JP" sz="2400" dirty="0" err="1"/>
              <a:t>anim</a:t>
            </a:r>
            <a:r>
              <a:rPr lang="en-US" altLang="ja-JP" sz="2400" dirty="0"/>
              <a:t> time </a:t>
            </a:r>
            <a:r>
              <a:rPr lang="en-US" altLang="ja-JP" sz="2400" dirty="0" smtClean="0"/>
              <a:t>\</a:t>
            </a:r>
          </a:p>
          <a:p>
            <a:r>
              <a:rPr lang="en-US" altLang="ja-JP" sz="2400" dirty="0"/>
              <a:t>	</a:t>
            </a:r>
            <a:r>
              <a:rPr lang="en-US" altLang="ja-JP" sz="2400" dirty="0" smtClean="0"/>
              <a:t>--</a:t>
            </a:r>
            <a:r>
              <a:rPr lang="en-US" altLang="ja-JP" sz="2400" dirty="0"/>
              <a:t>range </a:t>
            </a:r>
            <a:r>
              <a:rPr lang="en-US" altLang="ja-JP" sz="2400" dirty="0" smtClean="0"/>
              <a:t>240:310 --smooth</a:t>
            </a:r>
            <a:endParaRPr lang="en-US" altLang="ja-JP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00532" y="5046275"/>
            <a:ext cx="883596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gpview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Temp_rank000001.nc@Temp --</a:t>
            </a:r>
            <a:r>
              <a:rPr lang="en-US" altLang="ja-JP" sz="2400" dirty="0" err="1"/>
              <a:t>anim</a:t>
            </a:r>
            <a:r>
              <a:rPr lang="en-US" altLang="ja-JP" sz="2400" dirty="0"/>
              <a:t> time </a:t>
            </a:r>
            <a:r>
              <a:rPr lang="en-US" altLang="ja-JP" sz="2400" dirty="0" smtClean="0"/>
              <a:t>\</a:t>
            </a:r>
          </a:p>
          <a:p>
            <a:r>
              <a:rPr lang="en-US" altLang="ja-JP" sz="2400" dirty="0"/>
              <a:t>	</a:t>
            </a:r>
            <a:r>
              <a:rPr lang="en-US" altLang="ja-JP" sz="2400" dirty="0" smtClean="0"/>
              <a:t>--</a:t>
            </a:r>
            <a:r>
              <a:rPr lang="en-US" altLang="ja-JP" sz="2400" dirty="0"/>
              <a:t>range </a:t>
            </a:r>
            <a:r>
              <a:rPr lang="en-US" altLang="ja-JP" sz="2400" dirty="0" smtClean="0"/>
              <a:t>240:310 --smooth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547214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長時間積分してみよう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設定ファイル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conf</a:t>
            </a:r>
            <a:r>
              <a:rPr kumimoji="1" lang="en-US" altLang="ja-JP" dirty="0" smtClean="0"/>
              <a:t>/dcpam_E_T21L26.conf </a:t>
            </a:r>
            <a:r>
              <a:rPr kumimoji="1" lang="ja-JP" altLang="en-US" dirty="0" smtClean="0"/>
              <a:t>を変更</a:t>
            </a:r>
            <a:r>
              <a:rPr lang="ja-JP" altLang="en-US" dirty="0" smtClean="0"/>
              <a:t>してください</a:t>
            </a:r>
            <a:r>
              <a:rPr kumimoji="1" lang="en-US" altLang="ja-JP" dirty="0" smtClean="0"/>
              <a:t>.</a:t>
            </a:r>
          </a:p>
          <a:p>
            <a:endParaRPr lang="en-US" altLang="ja-JP" dirty="0"/>
          </a:p>
          <a:p>
            <a:endParaRPr kumimoji="1" lang="en-US" altLang="ja-JP" dirty="0" smtClean="0"/>
          </a:p>
          <a:p>
            <a:pPr lvl="1"/>
            <a:r>
              <a:rPr lang="ja-JP" altLang="en-US" dirty="0" smtClean="0"/>
              <a:t>使用する計算機の能力に合わせて適当に設定してください</a:t>
            </a:r>
            <a:r>
              <a:rPr lang="en-US" altLang="ja-JP" dirty="0" smtClean="0"/>
              <a:t>.</a:t>
            </a:r>
            <a:endParaRPr kumimoji="1" lang="en-US" altLang="ja-JP" dirty="0" smtClean="0"/>
          </a:p>
          <a:p>
            <a:r>
              <a:rPr lang="ja-JP" altLang="en-US" dirty="0" smtClean="0"/>
              <a:t>実行してください</a:t>
            </a:r>
            <a:r>
              <a:rPr lang="en-US" altLang="ja-JP" dirty="0" smtClean="0"/>
              <a:t>.</a:t>
            </a:r>
            <a:endParaRPr kumimoji="1" lang="en-US" altLang="ja-JP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64828" y="2204864"/>
            <a:ext cx="321934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err="1" smtClean="0"/>
              <a:t>EndYear</a:t>
            </a:r>
            <a:r>
              <a:rPr lang="en-US" altLang="ja-JP" sz="2400" dirty="0" smtClean="0"/>
              <a:t>    = 1</a:t>
            </a:r>
          </a:p>
          <a:p>
            <a:r>
              <a:rPr lang="en-US" altLang="ja-JP" sz="2400" dirty="0" err="1" smtClean="0"/>
              <a:t>EndMonth</a:t>
            </a:r>
            <a:r>
              <a:rPr lang="en-US" altLang="ja-JP" sz="2400" dirty="0" smtClean="0"/>
              <a:t> = 7</a:t>
            </a:r>
          </a:p>
          <a:p>
            <a:r>
              <a:rPr lang="en-US" altLang="ja-JP" sz="2400" dirty="0" err="1" smtClean="0"/>
              <a:t>EndDay</a:t>
            </a:r>
            <a:r>
              <a:rPr lang="en-US" altLang="ja-JP" sz="2400" dirty="0" smtClean="0"/>
              <a:t>     = 1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8081" y="4826648"/>
            <a:ext cx="7425431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 smtClean="0">
                <a:solidFill>
                  <a:srgbClr val="0070C0"/>
                </a:solidFill>
              </a:rPr>
              <a:t>nohup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mpiexec</a:t>
            </a:r>
            <a:r>
              <a:rPr lang="en-US" altLang="ja-JP" sz="2400" dirty="0" smtClean="0">
                <a:solidFill>
                  <a:srgbClr val="FF0000"/>
                </a:solidFill>
              </a:rPr>
              <a:t> </a:t>
            </a:r>
            <a:r>
              <a:rPr lang="en-US" altLang="ja-JP" sz="2400" dirty="0">
                <a:solidFill>
                  <a:srgbClr val="FF0000"/>
                </a:solidFill>
              </a:rPr>
              <a:t>–n 2</a:t>
            </a:r>
            <a:r>
              <a:rPr lang="en-US" altLang="ja-JP" sz="2400" dirty="0"/>
              <a:t> ./bin/</a:t>
            </a:r>
            <a:r>
              <a:rPr lang="en-US" altLang="ja-JP" sz="2400" dirty="0" err="1"/>
              <a:t>dcpam_main</a:t>
            </a:r>
            <a:r>
              <a:rPr lang="ja-JP" altLang="en-US" sz="2400" dirty="0"/>
              <a:t>  </a:t>
            </a:r>
            <a:r>
              <a:rPr lang="en-US" altLang="ja-JP" sz="2400" dirty="0"/>
              <a:t>\</a:t>
            </a:r>
          </a:p>
          <a:p>
            <a:r>
              <a:rPr lang="en-US" altLang="ja-JP" sz="2400" dirty="0"/>
              <a:t>      –N=./</a:t>
            </a:r>
            <a:r>
              <a:rPr lang="en-US" altLang="ja-JP" sz="2400" dirty="0" err="1"/>
              <a:t>conf</a:t>
            </a:r>
            <a:r>
              <a:rPr lang="en-US" altLang="ja-JP" sz="2400" dirty="0"/>
              <a:t>/dcpam_E_T21L26.conf  &lt; /dev/null \</a:t>
            </a:r>
          </a:p>
          <a:p>
            <a:r>
              <a:rPr lang="en-US" altLang="ja-JP" sz="2400" dirty="0"/>
              <a:t>      </a:t>
            </a:r>
            <a:r>
              <a:rPr lang="en-US" altLang="ja-JP" sz="2400" dirty="0" smtClean="0"/>
              <a:t>&gt; dcpam.log 2</a:t>
            </a:r>
            <a:r>
              <a:rPr lang="en-US" altLang="ja-JP" sz="2400" dirty="0"/>
              <a:t>&gt;&amp;1 &amp;</a:t>
            </a:r>
          </a:p>
          <a:p>
            <a:r>
              <a:rPr lang="en-US" altLang="ja-JP" sz="2400" dirty="0" smtClean="0"/>
              <a:t>$ </a:t>
            </a:r>
            <a:r>
              <a:rPr lang="en-US" altLang="ja-JP" sz="2400" dirty="0" smtClean="0"/>
              <a:t>tail –f dcpam.log                  </a:t>
            </a:r>
            <a:r>
              <a:rPr lang="ja-JP" altLang="en-US" sz="2400" dirty="0" smtClean="0"/>
              <a:t>（終了する時には </a:t>
            </a:r>
            <a:r>
              <a:rPr lang="en-US" altLang="ja-JP" sz="2400" dirty="0" smtClean="0"/>
              <a:t>Ctrl-c</a:t>
            </a:r>
            <a:r>
              <a:rPr lang="ja-JP" altLang="en-US" sz="2400" dirty="0" smtClean="0"/>
              <a:t>）</a:t>
            </a:r>
            <a:endParaRPr lang="en-US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3725414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チュートリアル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地球実験を並列計算してみよう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  <a:p>
            <a:r>
              <a:rPr lang="ja-JP" altLang="en-US" dirty="0"/>
              <a:t>以下では</a:t>
            </a:r>
            <a:r>
              <a:rPr lang="en-US" altLang="ja-JP" dirty="0"/>
              <a:t>, </a:t>
            </a:r>
            <a:r>
              <a:rPr lang="ja-JP" altLang="en-US" dirty="0"/>
              <a:t>作業するディレクトリの絶対パスを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$EXPDIR</a:t>
            </a:r>
          </a:p>
          <a:p>
            <a:pPr marL="0" indent="0">
              <a:buNone/>
            </a:pPr>
            <a:r>
              <a:rPr lang="en-US" altLang="ja-JP" dirty="0"/>
              <a:t>   </a:t>
            </a:r>
            <a:r>
              <a:rPr lang="ja-JP" altLang="en-US" dirty="0"/>
              <a:t>と表記する</a:t>
            </a:r>
            <a:r>
              <a:rPr lang="en-US" altLang="ja-JP" dirty="0"/>
              <a:t>.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3172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並列化の概要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用いているスペクトル変換ライブラリ </a:t>
            </a:r>
            <a:r>
              <a:rPr kumimoji="1" lang="en-US" altLang="ja-JP" dirty="0" smtClean="0"/>
              <a:t>ispack1 </a:t>
            </a:r>
            <a:r>
              <a:rPr kumimoji="1" lang="ja-JP" altLang="en-US" dirty="0" smtClean="0"/>
              <a:t>の </a:t>
            </a:r>
            <a:r>
              <a:rPr kumimoji="1" lang="en-US" altLang="ja-JP" dirty="0" smtClean="0"/>
              <a:t>MPI </a:t>
            </a:r>
            <a:r>
              <a:rPr kumimoji="1" lang="ja-JP" altLang="en-US" dirty="0" smtClean="0"/>
              <a:t>並列化に基づいて並列化されている</a:t>
            </a:r>
            <a:r>
              <a:rPr kumimoji="1" lang="en-US" altLang="ja-JP" dirty="0" smtClean="0"/>
              <a:t>.</a:t>
            </a:r>
          </a:p>
          <a:p>
            <a:pPr lvl="1"/>
            <a:r>
              <a:rPr lang="ja-JP" altLang="en-US" dirty="0"/>
              <a:t>格子点</a:t>
            </a:r>
            <a:r>
              <a:rPr lang="ja-JP" altLang="en-US" dirty="0" smtClean="0"/>
              <a:t>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緯度方向に帯状にプロセス分割される</a:t>
            </a:r>
            <a:r>
              <a:rPr lang="en-US" altLang="ja-JP" dirty="0" smtClean="0"/>
              <a:t>.</a:t>
            </a:r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ja-JP" altLang="en-US" dirty="0" smtClean="0"/>
              <a:t>　</a:t>
            </a:r>
            <a:endParaRPr kumimoji="1" lang="ja-JP" altLang="en-US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1836336" y="3055445"/>
            <a:ext cx="5760000" cy="2943253"/>
            <a:chOff x="1836336" y="3284984"/>
            <a:chExt cx="5760000" cy="2943253"/>
          </a:xfrm>
        </p:grpSpPr>
        <p:sp>
          <p:nvSpPr>
            <p:cNvPr id="6" name="正方形/長方形 5"/>
            <p:cNvSpPr/>
            <p:nvPr/>
          </p:nvSpPr>
          <p:spPr bwMode="auto">
            <a:xfrm>
              <a:off x="1836336" y="4393569"/>
              <a:ext cx="5760000" cy="7200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 bwMode="auto">
            <a:xfrm>
              <a:off x="1836336" y="5126972"/>
              <a:ext cx="5760000" cy="360000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" name="正方形/長方形 7"/>
            <p:cNvSpPr/>
            <p:nvPr/>
          </p:nvSpPr>
          <p:spPr bwMode="auto">
            <a:xfrm>
              <a:off x="1836336" y="4023059"/>
              <a:ext cx="5760000" cy="360000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 bwMode="auto">
            <a:xfrm>
              <a:off x="1836336" y="5497727"/>
              <a:ext cx="5760000" cy="360000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 bwMode="auto">
            <a:xfrm>
              <a:off x="1836336" y="3655534"/>
              <a:ext cx="5760000" cy="360000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 bwMode="auto">
            <a:xfrm>
              <a:off x="1836336" y="3284984"/>
              <a:ext cx="5760000" cy="3600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 bwMode="auto">
            <a:xfrm>
              <a:off x="1836336" y="5868237"/>
              <a:ext cx="5760000" cy="3600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7668344" y="4339364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C00000"/>
                </a:solidFill>
              </a:rPr>
              <a:t>rank 0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668344" y="379955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C000"/>
                </a:solidFill>
              </a:rPr>
              <a:t>rank 1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668344" y="341548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92D050"/>
                </a:solidFill>
              </a:rPr>
              <a:t>rank 2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668344" y="305544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rank 3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668344" y="488717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C000"/>
                </a:solidFill>
              </a:rPr>
              <a:t>rank 1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668344" y="5257381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92D050"/>
                </a:solidFill>
              </a:rPr>
              <a:t>rank 2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668344" y="5638441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rank 3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259632" y="433696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Eq.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259632" y="5814032"/>
            <a:ext cx="590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S.P.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259632" y="2890409"/>
            <a:ext cx="603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N.P.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639969" y="6011996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</a:t>
            </a:r>
            <a:r>
              <a:rPr lang="en-US" altLang="ja-JP" dirty="0" smtClean="0">
                <a:sym typeface="Symbol"/>
              </a:rPr>
              <a:t>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267826" y="601199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360</a:t>
            </a:r>
            <a:r>
              <a:rPr lang="en-US" altLang="ja-JP" dirty="0" smtClean="0">
                <a:sym typeface="Symbol"/>
              </a:rPr>
              <a:t>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427984" y="601199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ym typeface="Symbol"/>
              </a:rPr>
              <a:t>180</a:t>
            </a:r>
            <a:endParaRPr kumimoji="1" lang="ja-JP" altLang="en-US" dirty="0"/>
          </a:p>
        </p:txBody>
      </p:sp>
      <p:grpSp>
        <p:nvGrpSpPr>
          <p:cNvPr id="63" name="グループ化 62"/>
          <p:cNvGrpSpPr/>
          <p:nvPr/>
        </p:nvGrpSpPr>
        <p:grpSpPr>
          <a:xfrm>
            <a:off x="1829825" y="5801269"/>
            <a:ext cx="1302015" cy="216024"/>
            <a:chOff x="1829825" y="5801269"/>
            <a:chExt cx="1302015" cy="216024"/>
          </a:xfrm>
        </p:grpSpPr>
        <p:sp>
          <p:nvSpPr>
            <p:cNvPr id="28" name="乗算記号 27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9" name="乗算記号 28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0" name="乗算記号 29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1" name="乗算記号 30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2" name="乗算記号 31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3" name="乗算記号 32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4" name="乗算記号 33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64" name="グループ化 63"/>
          <p:cNvGrpSpPr/>
          <p:nvPr/>
        </p:nvGrpSpPr>
        <p:grpSpPr>
          <a:xfrm>
            <a:off x="1829825" y="5629718"/>
            <a:ext cx="1302015" cy="216024"/>
            <a:chOff x="1829825" y="5801269"/>
            <a:chExt cx="1302015" cy="216024"/>
          </a:xfrm>
        </p:grpSpPr>
        <p:sp>
          <p:nvSpPr>
            <p:cNvPr id="65" name="乗算記号 64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66" name="乗算記号 65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67" name="乗算記号 66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68" name="乗算記号 67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69" name="乗算記号 68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0" name="乗算記号 69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1" name="乗算記号 70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1829825" y="5424204"/>
            <a:ext cx="1302015" cy="216024"/>
            <a:chOff x="1829825" y="5801269"/>
            <a:chExt cx="1302015" cy="216024"/>
          </a:xfrm>
        </p:grpSpPr>
        <p:sp>
          <p:nvSpPr>
            <p:cNvPr id="73" name="乗算記号 72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4" name="乗算記号 73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5" name="乗算記号 74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6" name="乗算記号 75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7" name="乗算記号 76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8" name="乗算記号 77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9" name="乗算記号 78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80" name="グループ化 79"/>
          <p:cNvGrpSpPr/>
          <p:nvPr/>
        </p:nvGrpSpPr>
        <p:grpSpPr>
          <a:xfrm>
            <a:off x="1829825" y="5250220"/>
            <a:ext cx="1302015" cy="216024"/>
            <a:chOff x="1829825" y="5801269"/>
            <a:chExt cx="1302015" cy="216024"/>
          </a:xfrm>
        </p:grpSpPr>
        <p:sp>
          <p:nvSpPr>
            <p:cNvPr id="81" name="乗算記号 80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2" name="乗算記号 81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3" name="乗算記号 82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4" name="乗算記号 83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5" name="乗算記号 84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6" name="乗算記号 85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7" name="乗算記号 86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88" name="グループ化 87"/>
          <p:cNvGrpSpPr/>
          <p:nvPr/>
        </p:nvGrpSpPr>
        <p:grpSpPr>
          <a:xfrm>
            <a:off x="1829825" y="5064164"/>
            <a:ext cx="1302015" cy="216024"/>
            <a:chOff x="1829825" y="5801269"/>
            <a:chExt cx="1302015" cy="216024"/>
          </a:xfrm>
        </p:grpSpPr>
        <p:sp>
          <p:nvSpPr>
            <p:cNvPr id="89" name="乗算記号 88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0" name="乗算記号 89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1" name="乗算記号 90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2" name="乗算記号 91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3" name="乗算記号 92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4" name="乗算記号 93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5" name="乗算記号 94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96" name="グループ化 95"/>
          <p:cNvGrpSpPr/>
          <p:nvPr/>
        </p:nvGrpSpPr>
        <p:grpSpPr>
          <a:xfrm>
            <a:off x="1829825" y="4890180"/>
            <a:ext cx="1302015" cy="216024"/>
            <a:chOff x="1829825" y="5801269"/>
            <a:chExt cx="1302015" cy="216024"/>
          </a:xfrm>
        </p:grpSpPr>
        <p:sp>
          <p:nvSpPr>
            <p:cNvPr id="97" name="乗算記号 96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8" name="乗算記号 97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9" name="乗算記号 98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0" name="乗算記号 99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1" name="乗算記号 100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2" name="乗算記号 101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3" name="乗算記号 102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04" name="グループ化 103"/>
          <p:cNvGrpSpPr/>
          <p:nvPr/>
        </p:nvGrpSpPr>
        <p:grpSpPr>
          <a:xfrm>
            <a:off x="1829825" y="4695176"/>
            <a:ext cx="1302015" cy="216024"/>
            <a:chOff x="1829825" y="5801269"/>
            <a:chExt cx="1302015" cy="216024"/>
          </a:xfrm>
        </p:grpSpPr>
        <p:sp>
          <p:nvSpPr>
            <p:cNvPr id="105" name="乗算記号 104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6" name="乗算記号 105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7" name="乗算記号 106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8" name="乗算記号 107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9" name="乗算記号 108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0" name="乗算記号 109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1" name="乗算記号 110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1829825" y="4509120"/>
            <a:ext cx="1302015" cy="216024"/>
            <a:chOff x="1829825" y="5801269"/>
            <a:chExt cx="1302015" cy="216024"/>
          </a:xfrm>
        </p:grpSpPr>
        <p:sp>
          <p:nvSpPr>
            <p:cNvPr id="113" name="乗算記号 112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4" name="乗算記号 113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5" name="乗算記号 114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6" name="乗算記号 115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7" name="乗算記号 116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8" name="乗算記号 117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9" name="乗算記号 118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20" name="グループ化 119"/>
          <p:cNvGrpSpPr/>
          <p:nvPr/>
        </p:nvGrpSpPr>
        <p:grpSpPr>
          <a:xfrm>
            <a:off x="1829825" y="4323064"/>
            <a:ext cx="1302015" cy="216024"/>
            <a:chOff x="1829825" y="5801269"/>
            <a:chExt cx="1302015" cy="216024"/>
          </a:xfrm>
        </p:grpSpPr>
        <p:sp>
          <p:nvSpPr>
            <p:cNvPr id="121" name="乗算記号 120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2" name="乗算記号 121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3" name="乗算記号 122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4" name="乗算記号 123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5" name="乗算記号 124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6" name="乗算記号 125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7" name="乗算記号 126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1829825" y="4149080"/>
            <a:ext cx="1302015" cy="216024"/>
            <a:chOff x="1829825" y="5801269"/>
            <a:chExt cx="1302015" cy="216024"/>
          </a:xfrm>
        </p:grpSpPr>
        <p:sp>
          <p:nvSpPr>
            <p:cNvPr id="129" name="乗算記号 128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0" name="乗算記号 129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1" name="乗算記号 130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2" name="乗算記号 131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3" name="乗算記号 132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4" name="乗算記号 133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5" name="乗算記号 134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36" name="グループ化 135"/>
          <p:cNvGrpSpPr/>
          <p:nvPr/>
        </p:nvGrpSpPr>
        <p:grpSpPr>
          <a:xfrm>
            <a:off x="1829825" y="3952514"/>
            <a:ext cx="1302015" cy="216024"/>
            <a:chOff x="1829825" y="5801269"/>
            <a:chExt cx="1302015" cy="216024"/>
          </a:xfrm>
        </p:grpSpPr>
        <p:sp>
          <p:nvSpPr>
            <p:cNvPr id="137" name="乗算記号 136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8" name="乗算記号 137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9" name="乗算記号 138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0" name="乗算記号 139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1" name="乗算記号 140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2" name="乗算記号 141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3" name="乗算記号 142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1829825" y="3778530"/>
            <a:ext cx="1302015" cy="216024"/>
            <a:chOff x="1829825" y="5801269"/>
            <a:chExt cx="1302015" cy="216024"/>
          </a:xfrm>
        </p:grpSpPr>
        <p:sp>
          <p:nvSpPr>
            <p:cNvPr id="145" name="乗算記号 144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6" name="乗算記号 145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7" name="乗算記号 146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8" name="乗算記号 147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9" name="乗算記号 148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0" name="乗算記号 149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1" name="乗算記号 150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52" name="グループ化 151"/>
          <p:cNvGrpSpPr/>
          <p:nvPr/>
        </p:nvGrpSpPr>
        <p:grpSpPr>
          <a:xfrm>
            <a:off x="1829825" y="3583526"/>
            <a:ext cx="1302015" cy="216024"/>
            <a:chOff x="1829825" y="5801269"/>
            <a:chExt cx="1302015" cy="216024"/>
          </a:xfrm>
        </p:grpSpPr>
        <p:sp>
          <p:nvSpPr>
            <p:cNvPr id="153" name="乗算記号 152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4" name="乗算記号 153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5" name="乗算記号 154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6" name="乗算記号 155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7" name="乗算記号 156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8" name="乗算記号 157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9" name="乗算記号 158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60" name="グループ化 159"/>
          <p:cNvGrpSpPr/>
          <p:nvPr/>
        </p:nvGrpSpPr>
        <p:grpSpPr>
          <a:xfrm>
            <a:off x="1829825" y="3407980"/>
            <a:ext cx="1302015" cy="216024"/>
            <a:chOff x="1829825" y="5801269"/>
            <a:chExt cx="1302015" cy="216024"/>
          </a:xfrm>
        </p:grpSpPr>
        <p:sp>
          <p:nvSpPr>
            <p:cNvPr id="161" name="乗算記号 160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62" name="乗算記号 161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63" name="乗算記号 162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64" name="乗算記号 163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65" name="乗算記号 164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66" name="乗算記号 165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67" name="乗算記号 166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68" name="グループ化 167"/>
          <p:cNvGrpSpPr/>
          <p:nvPr/>
        </p:nvGrpSpPr>
        <p:grpSpPr>
          <a:xfrm>
            <a:off x="1829825" y="3212976"/>
            <a:ext cx="1302015" cy="216024"/>
            <a:chOff x="1829825" y="5801269"/>
            <a:chExt cx="1302015" cy="216024"/>
          </a:xfrm>
        </p:grpSpPr>
        <p:sp>
          <p:nvSpPr>
            <p:cNvPr id="169" name="乗算記号 168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0" name="乗算記号 169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1" name="乗算記号 170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2" name="乗算記号 171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3" name="乗算記号 172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4" name="乗算記号 173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5" name="乗算記号 174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176" name="グループ化 175"/>
          <p:cNvGrpSpPr/>
          <p:nvPr/>
        </p:nvGrpSpPr>
        <p:grpSpPr>
          <a:xfrm>
            <a:off x="1829825" y="3037430"/>
            <a:ext cx="1302015" cy="216024"/>
            <a:chOff x="1829825" y="5801269"/>
            <a:chExt cx="1302015" cy="216024"/>
          </a:xfrm>
        </p:grpSpPr>
        <p:sp>
          <p:nvSpPr>
            <p:cNvPr id="177" name="乗算記号 176"/>
            <p:cNvSpPr/>
            <p:nvPr/>
          </p:nvSpPr>
          <p:spPr bwMode="auto">
            <a:xfrm>
              <a:off x="1829825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8" name="乗算記号 177"/>
            <p:cNvSpPr/>
            <p:nvPr/>
          </p:nvSpPr>
          <p:spPr bwMode="auto">
            <a:xfrm>
              <a:off x="2010824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9" name="乗算記号 178"/>
            <p:cNvSpPr/>
            <p:nvPr/>
          </p:nvSpPr>
          <p:spPr bwMode="auto">
            <a:xfrm>
              <a:off x="2191823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80" name="乗算記号 179"/>
            <p:cNvSpPr/>
            <p:nvPr/>
          </p:nvSpPr>
          <p:spPr bwMode="auto">
            <a:xfrm>
              <a:off x="2372822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81" name="乗算記号 180"/>
            <p:cNvSpPr/>
            <p:nvPr/>
          </p:nvSpPr>
          <p:spPr bwMode="auto">
            <a:xfrm>
              <a:off x="2553821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82" name="乗算記号 181"/>
            <p:cNvSpPr/>
            <p:nvPr/>
          </p:nvSpPr>
          <p:spPr bwMode="auto">
            <a:xfrm>
              <a:off x="2734820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83" name="乗算記号 182"/>
            <p:cNvSpPr/>
            <p:nvPr/>
          </p:nvSpPr>
          <p:spPr bwMode="auto">
            <a:xfrm>
              <a:off x="2915816" y="5801269"/>
              <a:ext cx="216024" cy="216024"/>
            </a:xfrm>
            <a:prstGeom prst="mathMultiply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sp>
        <p:nvSpPr>
          <p:cNvPr id="191" name="乗算記号 190"/>
          <p:cNvSpPr/>
          <p:nvPr/>
        </p:nvSpPr>
        <p:spPr bwMode="auto">
          <a:xfrm>
            <a:off x="262030" y="5347682"/>
            <a:ext cx="216024" cy="216024"/>
          </a:xfrm>
          <a:prstGeom prst="mathMultiply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192" name="テキスト ボックス 191"/>
          <p:cNvSpPr txBox="1"/>
          <p:nvPr/>
        </p:nvSpPr>
        <p:spPr>
          <a:xfrm>
            <a:off x="410419" y="526910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格子点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9261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並列数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最大並列数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経度方向の格子点数を </a:t>
            </a:r>
            <a:r>
              <a:rPr kumimoji="1" lang="en-US" altLang="ja-JP" dirty="0" smtClean="0"/>
              <a:t>IM </a:t>
            </a:r>
            <a:r>
              <a:rPr kumimoji="1" lang="ja-JP" altLang="en-US" dirty="0" smtClean="0"/>
              <a:t>とする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緯度方向の格子</a:t>
            </a:r>
            <a:r>
              <a:rPr lang="ja-JP" altLang="en-US" dirty="0" smtClean="0"/>
              <a:t>点数 </a:t>
            </a:r>
            <a:r>
              <a:rPr lang="en-US" altLang="ja-JP" dirty="0" smtClean="0"/>
              <a:t>IM/2</a:t>
            </a:r>
          </a:p>
          <a:p>
            <a:pPr lvl="1"/>
            <a:r>
              <a:rPr kumimoji="1" lang="en-US" altLang="ja-JP" dirty="0" smtClean="0"/>
              <a:t>MPI </a:t>
            </a:r>
            <a:r>
              <a:rPr kumimoji="1" lang="ja-JP" altLang="en-US" dirty="0" smtClean="0"/>
              <a:t>最大並列数は </a:t>
            </a:r>
            <a:r>
              <a:rPr kumimoji="1" lang="en-US" altLang="ja-JP" dirty="0" smtClean="0"/>
              <a:t>IM/4</a:t>
            </a:r>
          </a:p>
          <a:p>
            <a:pPr lvl="1"/>
            <a:r>
              <a:rPr lang="ja-JP" altLang="en-US" dirty="0" smtClean="0"/>
              <a:t>でも場合によっては </a:t>
            </a:r>
            <a:r>
              <a:rPr lang="en-US" altLang="ja-JP" dirty="0" smtClean="0"/>
              <a:t>IM/8 </a:t>
            </a:r>
            <a:r>
              <a:rPr lang="ja-JP" altLang="en-US" dirty="0" smtClean="0"/>
              <a:t>までしか正常に並列実行できない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具体例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IM = 64 </a:t>
            </a:r>
            <a:r>
              <a:rPr kumimoji="1" lang="ja-JP" altLang="en-US" dirty="0" smtClean="0"/>
              <a:t>のとき </a:t>
            </a:r>
            <a:r>
              <a:rPr kumimoji="1" lang="en-US" altLang="ja-JP" dirty="0" smtClean="0"/>
              <a:t>(T21, </a:t>
            </a:r>
            <a:r>
              <a:rPr kumimoji="1" lang="ja-JP" altLang="en-US" dirty="0" smtClean="0"/>
              <a:t>緯度経度 </a:t>
            </a:r>
            <a:r>
              <a:rPr kumimoji="1" lang="ja-JP" altLang="en-US" dirty="0" smtClean="0">
                <a:sym typeface="Symbol"/>
              </a:rPr>
              <a:t></a:t>
            </a:r>
            <a:r>
              <a:rPr lang="en-US" altLang="ja-JP" dirty="0" smtClean="0">
                <a:sym typeface="Symbol"/>
              </a:rPr>
              <a:t></a:t>
            </a:r>
            <a:r>
              <a:rPr kumimoji="1" lang="en-US" altLang="ja-JP" dirty="0" smtClean="0">
                <a:sym typeface="Symbol"/>
              </a:rPr>
              <a:t>~</a:t>
            </a:r>
            <a:r>
              <a:rPr lang="ja-JP" altLang="en-US" dirty="0" smtClean="0">
                <a:sym typeface="Symbol"/>
              </a:rPr>
              <a:t></a:t>
            </a:r>
            <a:r>
              <a:rPr lang="en-US" altLang="ja-JP" dirty="0">
                <a:sym typeface="Symbol"/>
              </a:rPr>
              <a:t></a:t>
            </a:r>
            <a:r>
              <a:rPr lang="en-US" altLang="ja-JP" dirty="0" smtClean="0">
                <a:sym typeface="Symbol"/>
              </a:rPr>
              <a:t>~5.6</a:t>
            </a:r>
            <a:r>
              <a:rPr kumimoji="1" lang="en-US" altLang="ja-JP" dirty="0" smtClean="0"/>
              <a:t>)</a:t>
            </a:r>
          </a:p>
          <a:p>
            <a:pPr lvl="2"/>
            <a:r>
              <a:rPr lang="en-US" altLang="ja-JP" dirty="0" smtClean="0"/>
              <a:t>IM/4 = 16</a:t>
            </a:r>
          </a:p>
          <a:p>
            <a:pPr lvl="2"/>
            <a:r>
              <a:rPr kumimoji="1" lang="en-US" altLang="ja-JP" dirty="0" smtClean="0"/>
              <a:t>IM/8 = 8</a:t>
            </a:r>
          </a:p>
          <a:p>
            <a:r>
              <a:rPr lang="ja-JP" altLang="en-US" dirty="0"/>
              <a:t>並列数</a:t>
            </a:r>
            <a:r>
              <a:rPr lang="ja-JP" altLang="en-US" dirty="0" smtClean="0"/>
              <a:t>は各プロセスのデータ数が均等になるように選ぶことを推奨します</a:t>
            </a:r>
            <a:r>
              <a:rPr lang="en-US" altLang="ja-JP" dirty="0" smtClean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906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(1) ~</a:t>
            </a:r>
            <a:r>
              <a:rPr lang="ja-JP" altLang="en-US" dirty="0" smtClean="0"/>
              <a:t>実験用ディレクトリ準備</a:t>
            </a:r>
            <a:r>
              <a:rPr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実験をするためのディレクトリを準備してください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実験用ディレクトリに実行ファイルと設定ファイルをコピーしてください</a:t>
            </a:r>
            <a:endParaRPr lang="en-US" altLang="ja-JP" dirty="0" smtClean="0"/>
          </a:p>
          <a:p>
            <a:pPr lvl="1"/>
            <a:endParaRPr lang="en-US" altLang="ja-JP" sz="2400" dirty="0"/>
          </a:p>
          <a:p>
            <a:pPr lvl="1"/>
            <a:endParaRPr kumimoji="1"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6449" y="1772816"/>
            <a:ext cx="6886822" cy="181588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smtClean="0"/>
              <a:t>cd $EXPDIR</a:t>
            </a:r>
          </a:p>
          <a:p>
            <a:r>
              <a:rPr lang="en-US" altLang="ja-JP" sz="2800" dirty="0" smtClean="0"/>
              <a:t>$ </a:t>
            </a:r>
            <a:r>
              <a:rPr lang="en-US" altLang="ja-JP" sz="2800" dirty="0" err="1" smtClean="0"/>
              <a:t>mkdir</a:t>
            </a:r>
            <a:r>
              <a:rPr lang="en-US" altLang="ja-JP" sz="2800" dirty="0" smtClean="0"/>
              <a:t> </a:t>
            </a:r>
            <a:r>
              <a:rPr lang="en-US" altLang="ja-JP" sz="2800" dirty="0"/>
              <a:t>–p </a:t>
            </a:r>
            <a:r>
              <a:rPr lang="en-US" altLang="ja-JP" sz="2800" dirty="0" smtClean="0"/>
              <a:t>dcpam5-exp/Earth-</a:t>
            </a:r>
            <a:r>
              <a:rPr lang="en-US" altLang="ja-JP" sz="2800" dirty="0" err="1" smtClean="0"/>
              <a:t>exp</a:t>
            </a:r>
            <a:r>
              <a:rPr lang="en-US" altLang="ja-JP" sz="2800" dirty="0" smtClean="0"/>
              <a:t>-parallel</a:t>
            </a:r>
            <a:endParaRPr lang="en-US" altLang="ja-JP" sz="2800" dirty="0"/>
          </a:p>
          <a:p>
            <a:r>
              <a:rPr lang="en-US" altLang="ja-JP" sz="2800" dirty="0"/>
              <a:t>$ cd </a:t>
            </a:r>
            <a:r>
              <a:rPr lang="en-US" altLang="ja-JP" sz="2800" dirty="0" smtClean="0"/>
              <a:t>dcpam5-exp/Earth-</a:t>
            </a:r>
            <a:r>
              <a:rPr lang="en-US" altLang="ja-JP" sz="2800" dirty="0" err="1" smtClean="0"/>
              <a:t>exp</a:t>
            </a:r>
            <a:r>
              <a:rPr lang="en-US" altLang="ja-JP" sz="2800" dirty="0" smtClean="0"/>
              <a:t>-parallel</a:t>
            </a:r>
            <a:endParaRPr lang="en-US" altLang="ja-JP" sz="2800" dirty="0"/>
          </a:p>
          <a:p>
            <a:r>
              <a:rPr lang="en-US" altLang="ja-JP" sz="2800" dirty="0"/>
              <a:t>$ </a:t>
            </a:r>
            <a:r>
              <a:rPr lang="en-US" altLang="ja-JP" sz="2800" dirty="0" err="1"/>
              <a:t>mkdir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bin </a:t>
            </a:r>
            <a:r>
              <a:rPr lang="en-US" altLang="ja-JP" sz="2800" dirty="0" err="1" smtClean="0"/>
              <a:t>conf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4528" y="4964975"/>
            <a:ext cx="7899920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$ </a:t>
            </a:r>
            <a:r>
              <a:rPr lang="en-US" altLang="ja-JP" sz="2000" dirty="0" err="1"/>
              <a:t>cp</a:t>
            </a:r>
            <a:r>
              <a:rPr lang="en-US" altLang="ja-JP" sz="2000" dirty="0"/>
              <a:t> ../../</a:t>
            </a:r>
            <a:r>
              <a:rPr lang="en-US" altLang="ja-JP" sz="2000" dirty="0" smtClean="0"/>
              <a:t>dcpam5-20160612/</a:t>
            </a:r>
            <a:r>
              <a:rPr lang="en-US" altLang="ja-JP" sz="2000" dirty="0" err="1" smtClean="0"/>
              <a:t>src</a:t>
            </a:r>
            <a:r>
              <a:rPr lang="en-US" altLang="ja-JP" sz="2000" dirty="0" smtClean="0"/>
              <a:t>/main/</a:t>
            </a:r>
            <a:r>
              <a:rPr lang="en-US" altLang="ja-JP" sz="2000" dirty="0" err="1" smtClean="0"/>
              <a:t>dcpam_main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./bin/</a:t>
            </a:r>
          </a:p>
          <a:p>
            <a:r>
              <a:rPr lang="en-US" altLang="ja-JP" sz="2000" dirty="0"/>
              <a:t>$ </a:t>
            </a:r>
            <a:r>
              <a:rPr lang="en-US" altLang="ja-JP" sz="2000" dirty="0" err="1"/>
              <a:t>cp</a:t>
            </a:r>
            <a:r>
              <a:rPr lang="en-US" altLang="ja-JP" sz="2000" dirty="0"/>
              <a:t> ../../</a:t>
            </a:r>
            <a:r>
              <a:rPr lang="en-US" altLang="ja-JP" sz="2000" dirty="0" smtClean="0"/>
              <a:t>dcpam5-20160612/</a:t>
            </a:r>
            <a:r>
              <a:rPr lang="en-US" altLang="ja-JP" sz="2000" dirty="0" err="1" smtClean="0"/>
              <a:t>src</a:t>
            </a:r>
            <a:r>
              <a:rPr lang="en-US" altLang="ja-JP" sz="2000" dirty="0" smtClean="0"/>
              <a:t>/main/</a:t>
            </a:r>
            <a:r>
              <a:rPr lang="en-US" altLang="ja-JP" sz="2000" dirty="0" err="1" smtClean="0"/>
              <a:t>dcpam_init_data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./bin/</a:t>
            </a:r>
          </a:p>
          <a:p>
            <a:r>
              <a:rPr lang="en-US" altLang="ja-JP" sz="2000" dirty="0"/>
              <a:t>$ </a:t>
            </a:r>
            <a:r>
              <a:rPr lang="en-US" altLang="ja-JP" sz="2000" dirty="0" err="1"/>
              <a:t>cp</a:t>
            </a:r>
            <a:r>
              <a:rPr lang="en-US" altLang="ja-JP" sz="2000" dirty="0"/>
              <a:t> ../../</a:t>
            </a:r>
            <a:r>
              <a:rPr lang="en-US" altLang="ja-JP" sz="2000" dirty="0" smtClean="0"/>
              <a:t>dcpam5-20160612/</a:t>
            </a:r>
            <a:r>
              <a:rPr lang="en-US" altLang="ja-JP" sz="2000" dirty="0" err="1" smtClean="0"/>
              <a:t>src</a:t>
            </a:r>
            <a:r>
              <a:rPr lang="en-US" altLang="ja-JP" sz="2000" dirty="0" smtClean="0"/>
              <a:t>/main/</a:t>
            </a:r>
            <a:r>
              <a:rPr lang="en-US" altLang="ja-JP" sz="2000" dirty="0" err="1" smtClean="0"/>
              <a:t>dcpam_init_data_surface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./bin/</a:t>
            </a:r>
          </a:p>
          <a:p>
            <a:r>
              <a:rPr lang="en-US" altLang="ja-JP" sz="2000" dirty="0" smtClean="0"/>
              <a:t>$ </a:t>
            </a:r>
            <a:r>
              <a:rPr lang="en-US" altLang="ja-JP" sz="2000" dirty="0" err="1"/>
              <a:t>cp</a:t>
            </a:r>
            <a:r>
              <a:rPr lang="en-US" altLang="ja-JP" sz="2000" dirty="0"/>
              <a:t> ../../</a:t>
            </a:r>
            <a:r>
              <a:rPr lang="en-US" altLang="ja-JP" sz="2000" dirty="0" smtClean="0"/>
              <a:t>dcpam5-20160612/</a:t>
            </a:r>
            <a:r>
              <a:rPr lang="en-US" altLang="ja-JP" sz="2000" dirty="0" err="1" smtClean="0"/>
              <a:t>exp_setup_files</a:t>
            </a:r>
            <a:r>
              <a:rPr lang="en-US" altLang="ja-JP" sz="2000" dirty="0" smtClean="0"/>
              <a:t>/*.</a:t>
            </a:r>
            <a:r>
              <a:rPr lang="en-US" altLang="ja-JP" sz="2000" dirty="0" err="1" smtClean="0"/>
              <a:t>conf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./</a:t>
            </a:r>
            <a:r>
              <a:rPr lang="en-US" altLang="ja-JP" sz="2000" dirty="0" err="1"/>
              <a:t>conf</a:t>
            </a:r>
            <a:r>
              <a:rPr lang="en-US" altLang="ja-JP" sz="2000" dirty="0" smtClean="0"/>
              <a:t>/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72048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(1) ~</a:t>
            </a:r>
            <a:r>
              <a:rPr lang="ja-JP" altLang="en-US" dirty="0" smtClean="0"/>
              <a:t>実験用ディレクトリ準備</a:t>
            </a:r>
            <a:r>
              <a:rPr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実験をするためのディレクトリを準備してください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6449" y="1772816"/>
            <a:ext cx="6200736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smtClean="0"/>
              <a:t>cd $EXPDIR</a:t>
            </a:r>
          </a:p>
          <a:p>
            <a:r>
              <a:rPr lang="en-US" altLang="ja-JP" sz="2800" dirty="0" smtClean="0"/>
              <a:t>$ </a:t>
            </a:r>
            <a:r>
              <a:rPr lang="en-US" altLang="ja-JP" sz="2800" dirty="0" err="1" smtClean="0"/>
              <a:t>cp</a:t>
            </a:r>
            <a:r>
              <a:rPr lang="en-US" altLang="ja-JP" sz="2800" dirty="0" smtClean="0"/>
              <a:t> -</a:t>
            </a:r>
            <a:r>
              <a:rPr lang="en-US" altLang="ja-JP" sz="2800" dirty="0" err="1" smtClean="0"/>
              <a:t>Rp</a:t>
            </a:r>
            <a:r>
              <a:rPr lang="en-US" altLang="ja-JP" sz="2800" dirty="0" smtClean="0"/>
              <a:t> dcpam5-exp/Earth-</a:t>
            </a:r>
            <a:r>
              <a:rPr lang="en-US" altLang="ja-JP" sz="2800" dirty="0" err="1" smtClean="0"/>
              <a:t>exp</a:t>
            </a:r>
            <a:r>
              <a:rPr lang="en-US" altLang="ja-JP" sz="2800" dirty="0" smtClean="0"/>
              <a:t> \</a:t>
            </a:r>
          </a:p>
          <a:p>
            <a:r>
              <a:rPr lang="en-US" altLang="ja-JP" sz="2800" dirty="0"/>
              <a:t> </a:t>
            </a:r>
            <a:r>
              <a:rPr lang="en-US" altLang="ja-JP" sz="2800" dirty="0" smtClean="0"/>
              <a:t>          dcpam5-exp/Earth-</a:t>
            </a:r>
            <a:r>
              <a:rPr lang="en-US" altLang="ja-JP" sz="2800" dirty="0" err="1" smtClean="0"/>
              <a:t>exp</a:t>
            </a:r>
            <a:r>
              <a:rPr lang="en-US" altLang="ja-JP" sz="2800" dirty="0" smtClean="0"/>
              <a:t>-parallel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13596117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(2) ~</a:t>
            </a:r>
            <a:r>
              <a:rPr lang="ja-JP" altLang="en-US" dirty="0" smtClean="0"/>
              <a:t>外部入力データの準備 </a:t>
            </a:r>
            <a:r>
              <a:rPr lang="en-US" altLang="ja-JP" dirty="0" smtClean="0"/>
              <a:t>1~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実験をするための外部入力データを準備してください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ウェブページ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「ごくらく </a:t>
            </a:r>
            <a:r>
              <a:rPr lang="en-US" altLang="ja-JP" dirty="0" smtClean="0"/>
              <a:t>DCPAM</a:t>
            </a:r>
            <a:r>
              <a:rPr lang="ja-JP" altLang="en-US" dirty="0" smtClean="0"/>
              <a:t>」⇒「地球実験」⇒「サンプルデータ」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下のファイルを実験ディレクトリにダウンロード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O3_CMIP5_climatology_zonalmean_T021.nc</a:t>
            </a:r>
          </a:p>
          <a:p>
            <a:pPr lvl="2"/>
            <a:r>
              <a:rPr lang="en-US" altLang="ja-JP" dirty="0" smtClean="0"/>
              <a:t>sic_amipII_bc_clim_T021.nc</a:t>
            </a:r>
          </a:p>
          <a:p>
            <a:pPr lvl="2"/>
            <a:r>
              <a:rPr lang="en-US" altLang="ja-JP" dirty="0" smtClean="0"/>
              <a:t>sp_for_Earth_T021.nc</a:t>
            </a:r>
          </a:p>
          <a:p>
            <a:pPr lvl="2"/>
            <a:r>
              <a:rPr lang="en-US" altLang="ja-JP" dirty="0"/>
              <a:t>sst_amipII_bc_clim_T021.nc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例えば</a:t>
            </a:r>
            <a:r>
              <a:rPr lang="en-US" altLang="ja-JP" dirty="0" smtClean="0"/>
              <a:t>:</a:t>
            </a:r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endParaRPr lang="en-US" altLang="ja-JP" sz="2400" dirty="0"/>
          </a:p>
          <a:p>
            <a:pPr lvl="1"/>
            <a:endParaRPr kumimoji="1"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00" y="5949280"/>
            <a:ext cx="970554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600" dirty="0"/>
              <a:t>$ </a:t>
            </a:r>
            <a:r>
              <a:rPr lang="en-US" altLang="ja-JP" sz="1600" dirty="0" err="1" smtClean="0"/>
              <a:t>wget</a:t>
            </a:r>
            <a:r>
              <a:rPr lang="en-US" altLang="ja-JP" sz="1600" dirty="0"/>
              <a:t> http://</a:t>
            </a:r>
            <a:r>
              <a:rPr lang="en-US" altLang="ja-JP" sz="1600" dirty="0" smtClean="0"/>
              <a:t>www.gfd-dennou.org/library/dcpam/sample/2015-02-11_tutorial/Earth/sp_for_Earth_T021.nc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6421214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(3) ~</a:t>
            </a:r>
            <a:r>
              <a:rPr lang="ja-JP" altLang="en-US" dirty="0" smtClean="0"/>
              <a:t>外部入力データの準備 </a:t>
            </a:r>
            <a:r>
              <a:rPr lang="en-US" altLang="ja-JP" dirty="0" smtClean="0"/>
              <a:t>2~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外部入力データを分割してください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ウェブページ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「関連プログラム・スクリプト」⇒「複数プロセス用ファイルへの分割」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util_split-2010-09-25.tgz</a:t>
            </a:r>
            <a:r>
              <a:rPr lang="ja-JP" altLang="en-US" dirty="0"/>
              <a:t> </a:t>
            </a:r>
            <a:r>
              <a:rPr lang="ja-JP" altLang="en-US" dirty="0" smtClean="0"/>
              <a:t>をダウンロード</a:t>
            </a:r>
            <a:endParaRPr lang="en-US" altLang="ja-JP" dirty="0"/>
          </a:p>
          <a:p>
            <a:pPr lvl="1"/>
            <a:r>
              <a:rPr lang="ja-JP" altLang="en-US" dirty="0" smtClean="0"/>
              <a:t>分割プログラムを準備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r>
              <a:rPr lang="ja-JP" altLang="en-US" dirty="0"/>
              <a:t>ファイルを</a:t>
            </a:r>
            <a:r>
              <a:rPr lang="ja-JP" altLang="en-US" dirty="0" smtClean="0"/>
              <a:t>分割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47664" y="3861048"/>
            <a:ext cx="4652236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smtClean="0"/>
              <a:t>tar </a:t>
            </a:r>
            <a:r>
              <a:rPr lang="en-US" altLang="ja-JP" sz="2400" dirty="0" err="1" smtClean="0"/>
              <a:t>xvf</a:t>
            </a:r>
            <a:r>
              <a:rPr lang="en-US" altLang="ja-JP" sz="2400" dirty="0" smtClean="0"/>
              <a:t> util_split-2010-09-25.tgz</a:t>
            </a:r>
          </a:p>
          <a:p>
            <a:r>
              <a:rPr kumimoji="1" lang="en-US" altLang="ja-JP" sz="2400" dirty="0" smtClean="0"/>
              <a:t>$ cd util_split-2010-09-25</a:t>
            </a:r>
          </a:p>
          <a:p>
            <a:r>
              <a:rPr lang="en-US" altLang="ja-JP" sz="2400" dirty="0" smtClean="0"/>
              <a:t>$ make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47664" y="5541039"/>
            <a:ext cx="4875053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 smtClean="0"/>
              <a:t>cp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split_Earth_data.nml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split.nml</a:t>
            </a:r>
            <a:endParaRPr lang="en-US" altLang="ja-JP" sz="2400" dirty="0" smtClean="0"/>
          </a:p>
          <a:p>
            <a:r>
              <a:rPr lang="en-US" altLang="ja-JP" sz="2400" dirty="0" smtClean="0"/>
              <a:t>$ ./</a:t>
            </a:r>
            <a:r>
              <a:rPr lang="en-US" altLang="ja-JP" sz="2400" dirty="0" err="1" smtClean="0"/>
              <a:t>split_ncf</a:t>
            </a:r>
            <a:endParaRPr lang="en-US" altLang="ja-JP" sz="24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02544" y="5562072"/>
            <a:ext cx="2741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← </a:t>
            </a:r>
            <a:r>
              <a:rPr kumimoji="1" lang="en-US" altLang="ja-JP" dirty="0" err="1" smtClean="0">
                <a:solidFill>
                  <a:srgbClr val="FF0000"/>
                </a:solidFill>
              </a:rPr>
              <a:t>split.nml</a:t>
            </a:r>
            <a:r>
              <a:rPr kumimoji="1" lang="en-US" altLang="ja-JP" dirty="0" smtClean="0">
                <a:solidFill>
                  <a:srgbClr val="FF0000"/>
                </a:solidFill>
              </a:rPr>
              <a:t> 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の内容を確認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2720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(4) ~</a:t>
            </a:r>
            <a:r>
              <a:rPr lang="ja-JP" altLang="en-US" dirty="0" smtClean="0"/>
              <a:t>外部入力データの準備 </a:t>
            </a:r>
            <a:r>
              <a:rPr lang="en-US" altLang="ja-JP" dirty="0"/>
              <a:t>3</a:t>
            </a:r>
            <a:r>
              <a:rPr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分割された外部入力データ</a:t>
            </a:r>
            <a:r>
              <a:rPr lang="ja-JP" altLang="en-US" dirty="0"/>
              <a:t>を</a:t>
            </a:r>
            <a:r>
              <a:rPr lang="ja-JP" altLang="en-US" dirty="0" smtClean="0"/>
              <a:t>確認してください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/>
              <a:t>以下のファイル</a:t>
            </a:r>
            <a:endParaRPr lang="en-US" altLang="ja-JP" dirty="0" smtClean="0"/>
          </a:p>
          <a:p>
            <a:pPr lvl="2"/>
            <a:r>
              <a:rPr lang="en-US" altLang="ja-JP" dirty="0"/>
              <a:t>O3_CMIP5_climatology_zonalmean_T021.nc</a:t>
            </a:r>
          </a:p>
          <a:p>
            <a:pPr lvl="2"/>
            <a:r>
              <a:rPr lang="en-US" altLang="ja-JP" dirty="0"/>
              <a:t>sic_amipII_bc_clim_T021.nc</a:t>
            </a:r>
          </a:p>
          <a:p>
            <a:pPr lvl="2"/>
            <a:r>
              <a:rPr lang="en-US" altLang="ja-JP" dirty="0"/>
              <a:t>sp_for_Earth_T021.nc</a:t>
            </a:r>
          </a:p>
          <a:p>
            <a:pPr lvl="2"/>
            <a:r>
              <a:rPr lang="en-US" altLang="ja-JP" dirty="0" smtClean="0"/>
              <a:t>sst_amipII_bc_clim_T021.nc</a:t>
            </a:r>
          </a:p>
          <a:p>
            <a:pPr marL="457200" lvl="1" indent="0">
              <a:buNone/>
            </a:pPr>
            <a:r>
              <a:rPr lang="ja-JP" altLang="en-US" dirty="0" smtClean="0"/>
              <a:t>   を分割した結果</a:t>
            </a:r>
            <a:r>
              <a:rPr lang="en-US" altLang="ja-JP" dirty="0" smtClean="0"/>
              <a:t>, </a:t>
            </a:r>
            <a:r>
              <a:rPr lang="ja-JP" altLang="en-US" dirty="0" smtClean="0"/>
              <a:t>以下の</a:t>
            </a:r>
            <a:r>
              <a:rPr lang="ja-JP" altLang="en-US" dirty="0"/>
              <a:t>ファイル</a:t>
            </a:r>
            <a:r>
              <a:rPr lang="ja-JP" altLang="en-US" dirty="0" smtClean="0"/>
              <a:t>ができているはずです</a:t>
            </a:r>
            <a:r>
              <a:rPr lang="en-US" altLang="ja-JP" dirty="0" smtClean="0"/>
              <a:t>.</a:t>
            </a:r>
          </a:p>
          <a:p>
            <a:pPr lvl="2"/>
            <a:r>
              <a:rPr lang="en-US" altLang="ja-JP" dirty="0" smtClean="0"/>
              <a:t>   *_T021_P2_rank000000.nc</a:t>
            </a:r>
          </a:p>
          <a:p>
            <a:pPr lvl="2"/>
            <a:r>
              <a:rPr lang="en-US" altLang="ja-JP" dirty="0"/>
              <a:t> *_</a:t>
            </a:r>
            <a:r>
              <a:rPr lang="en-US" altLang="ja-JP" dirty="0" smtClean="0"/>
              <a:t>T021_P2_rank000001.nc</a:t>
            </a:r>
          </a:p>
          <a:p>
            <a:pPr lvl="1"/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6561359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D_Dennou_Club2.0">
  <a:themeElements>
    <a:clrScheme name="GFD_Dennou_Club2.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FD_Dennou_Club2.0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GFD_Dennou_Club2.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GFD_Dennou_Club2.0</Template>
  <TotalTime>489</TotalTime>
  <Words>800</Words>
  <Application>Microsoft Office PowerPoint</Application>
  <PresentationFormat>画面に合わせる (4:3)</PresentationFormat>
  <Paragraphs>173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GFD_Dennou_Club2.0</vt:lpstr>
      <vt:lpstr>DCPAM 実習 3. 地球実験の並列計算</vt:lpstr>
      <vt:lpstr>DCPAM チュートリアル</vt:lpstr>
      <vt:lpstr>DCPAM 並列化の概要</vt:lpstr>
      <vt:lpstr>DCPAM 並列数</vt:lpstr>
      <vt:lpstr>実験 (1) ~実験用ディレクトリ準備~</vt:lpstr>
      <vt:lpstr>実験 (1) ~実験用ディレクトリ準備~</vt:lpstr>
      <vt:lpstr>実験 (2) ~外部入力データの準備 1~</vt:lpstr>
      <vt:lpstr>実験 (3) ~外部入力データの準備 2~</vt:lpstr>
      <vt:lpstr>実験 (4) ~外部入力データの準備 3~</vt:lpstr>
      <vt:lpstr>実験 (5) ~設定ファイルの変更~</vt:lpstr>
      <vt:lpstr>実験 (6) ~実行~</vt:lpstr>
      <vt:lpstr>計算結果を統合しよう</vt:lpstr>
      <vt:lpstr>結果を見てみよう(1) ~データ結合~</vt:lpstr>
      <vt:lpstr>長時間積分してみよう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dcpam5 実習</dc:title>
  <dc:creator>seigi</dc:creator>
  <cp:lastModifiedBy>yot</cp:lastModifiedBy>
  <cp:revision>84</cp:revision>
  <dcterms:created xsi:type="dcterms:W3CDTF">2014-02-28T11:45:12Z</dcterms:created>
  <dcterms:modified xsi:type="dcterms:W3CDTF">2016-06-16T08:37:10Z</dcterms:modified>
</cp:coreProperties>
</file>