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7" r:id="rId3"/>
    <p:sldId id="258" r:id="rId4"/>
    <p:sldId id="720" r:id="rId5"/>
    <p:sldId id="295" r:id="rId6"/>
    <p:sldId id="309" r:id="rId7"/>
    <p:sldId id="710" r:id="rId8"/>
    <p:sldId id="713" r:id="rId9"/>
    <p:sldId id="302" r:id="rId10"/>
    <p:sldId id="719" r:id="rId11"/>
    <p:sldId id="681" r:id="rId12"/>
    <p:sldId id="709" r:id="rId13"/>
    <p:sldId id="266" r:id="rId14"/>
    <p:sldId id="715" r:id="rId15"/>
    <p:sldId id="717" r:id="rId16"/>
    <p:sldId id="718" r:id="rId17"/>
    <p:sldId id="714" r:id="rId18"/>
    <p:sldId id="304" r:id="rId1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56" cy="49520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4" y="1"/>
            <a:ext cx="2919356" cy="49520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C57D2F1E-235B-4B8A-8630-EA86990C2470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637"/>
            <a:ext cx="5388610" cy="3884387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105"/>
            <a:ext cx="2919356" cy="49520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4" y="9371105"/>
            <a:ext cx="2919356" cy="49520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1765371-D6F0-4296-A930-42D92ACAF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27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netCDF </a:t>
            </a:r>
            <a:r>
              <a:rPr kumimoji="1" lang="ja-JP" altLang="en-US" dirty="0"/>
              <a:t>データファイルの構造をあらわす模式図に変更</a:t>
            </a:r>
            <a:endParaRPr kumimoji="1" lang="en-US" altLang="ja-JP" dirty="0"/>
          </a:p>
          <a:p>
            <a:r>
              <a:rPr kumimoji="1" lang="ja-JP" altLang="en-US" dirty="0"/>
              <a:t>最後に「実際のデータの中を見てみましょう」と書いて</a:t>
            </a:r>
            <a:r>
              <a:rPr kumimoji="1" lang="en-US" altLang="ja-JP" dirty="0" err="1"/>
              <a:t>ncdump</a:t>
            </a:r>
            <a:r>
              <a:rPr kumimoji="1" lang="en-US" altLang="ja-JP" baseline="0" dirty="0"/>
              <a:t> </a:t>
            </a:r>
            <a:r>
              <a:rPr kumimoji="1" lang="ja-JP" altLang="en-US" baseline="0" dirty="0"/>
              <a:t>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AC587-4870-4BAC-A75E-F2F7D506F542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580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aseline="0" dirty="0"/>
              <a:t>メタデータの重要性を話す！</a:t>
            </a:r>
            <a:endParaRPr kumimoji="1" lang="en-US" altLang="ja-JP" baseline="0" dirty="0"/>
          </a:p>
          <a:p>
            <a:r>
              <a:rPr kumimoji="1" lang="ja-JP" altLang="en-US" baseline="0" dirty="0"/>
              <a:t>例を挙げることができると良い！</a:t>
            </a:r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AC587-4870-4BAC-A75E-F2F7D506F542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059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AC587-4870-4BAC-A75E-F2F7D506F542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801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AC587-4870-4BAC-A75E-F2F7D506F542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5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D2F7-2B4D-4EBC-8CD0-1552CEFE4C53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FFE-27C9-4926-A966-AE587E0BF4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D2F7-2B4D-4EBC-8CD0-1552CEFE4C53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FFE-27C9-4926-A966-AE587E0BF4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0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D2F7-2B4D-4EBC-8CD0-1552CEFE4C53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FFE-27C9-4926-A966-AE587E0BF4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01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D2F7-2B4D-4EBC-8CD0-1552CEFE4C53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FFE-27C9-4926-A966-AE587E0BF4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80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D2F7-2B4D-4EBC-8CD0-1552CEFE4C53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FFE-27C9-4926-A966-AE587E0BF4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88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D2F7-2B4D-4EBC-8CD0-1552CEFE4C53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FFE-27C9-4926-A966-AE587E0BF4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52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D2F7-2B4D-4EBC-8CD0-1552CEFE4C53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FFE-27C9-4926-A966-AE587E0BF4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48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D2F7-2B4D-4EBC-8CD0-1552CEFE4C53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FFE-27C9-4926-A966-AE587E0BF4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85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D2F7-2B4D-4EBC-8CD0-1552CEFE4C53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FFE-27C9-4926-A966-AE587E0BF4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45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D2F7-2B4D-4EBC-8CD0-1552CEFE4C53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FFE-27C9-4926-A966-AE587E0BF4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35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D2F7-2B4D-4EBC-8CD0-1552CEFE4C53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FFE-27C9-4926-A966-AE587E0BF4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70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D2F7-2B4D-4EBC-8CD0-1552CEFE4C53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FFFE-27C9-4926-A966-AE587E0BF4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31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DCPAM </a:t>
            </a:r>
            <a:r>
              <a:rPr lang="ja-JP" altLang="en-US" dirty="0"/>
              <a:t>講習（２）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75556" y="3933056"/>
            <a:ext cx="7592888" cy="1752600"/>
          </a:xfrm>
        </p:spPr>
        <p:txBody>
          <a:bodyPr>
            <a:normAutofit/>
          </a:bodyPr>
          <a:lstStyle/>
          <a:p>
            <a:r>
              <a:rPr lang="en-US" altLang="ja-JP" dirty="0"/>
              <a:t>2019 </a:t>
            </a:r>
            <a:r>
              <a:rPr lang="ja-JP" altLang="en-US" dirty="0"/>
              <a:t>年 </a:t>
            </a:r>
            <a:r>
              <a:rPr lang="en-US" altLang="ja-JP" dirty="0"/>
              <a:t>7 </a:t>
            </a:r>
            <a:r>
              <a:rPr lang="ja-JP" altLang="en-US" dirty="0"/>
              <a:t>月 </a:t>
            </a:r>
            <a:r>
              <a:rPr lang="en-US" altLang="ja-JP" dirty="0"/>
              <a:t>26 </a:t>
            </a:r>
            <a:r>
              <a:rPr lang="ja-JP" altLang="en-US" dirty="0"/>
              <a:t>日（金）</a:t>
            </a:r>
            <a:br>
              <a:rPr lang="en-US" altLang="ja-JP" dirty="0"/>
            </a:br>
            <a:r>
              <a:rPr lang="ja-JP" altLang="en-US" dirty="0"/>
              <a:t>北海道大学 理学研究院</a:t>
            </a:r>
            <a:endParaRPr lang="en-US" altLang="ja-JP" dirty="0"/>
          </a:p>
          <a:p>
            <a:r>
              <a:rPr lang="ja-JP" altLang="en-US" dirty="0"/>
              <a:t>石渡正樹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287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電脳</a:t>
            </a:r>
            <a:r>
              <a:rPr kumimoji="1" lang="en-US" altLang="ja-JP" dirty="0"/>
              <a:t>ruby </a:t>
            </a:r>
            <a:r>
              <a:rPr kumimoji="1" lang="ja-JP" altLang="en-US" dirty="0"/>
              <a:t>ツール</a:t>
            </a: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76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011344" cy="72025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電脳 </a:t>
            </a:r>
            <a:r>
              <a:rPr lang="en-US" altLang="ja-JP" dirty="0"/>
              <a:t>Ruby</a:t>
            </a:r>
            <a:r>
              <a:rPr lang="ja-JP" altLang="en-US" dirty="0"/>
              <a:t>ツール</a:t>
            </a:r>
          </a:p>
        </p:txBody>
      </p:sp>
      <p:sp>
        <p:nvSpPr>
          <p:cNvPr id="12291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9000231" cy="6264696"/>
          </a:xfrm>
        </p:spPr>
        <p:txBody>
          <a:bodyPr>
            <a:normAutofit fontScale="92500"/>
          </a:bodyPr>
          <a:lstStyle/>
          <a:p>
            <a:r>
              <a:rPr lang="en-US" altLang="ja-JP" b="1" dirty="0">
                <a:solidFill>
                  <a:srgbClr val="000099"/>
                </a:solidFill>
              </a:rPr>
              <a:t>DCL, Ruby</a:t>
            </a:r>
            <a:r>
              <a:rPr lang="ja-JP" altLang="en-US" b="1" dirty="0">
                <a:solidFill>
                  <a:srgbClr val="000099"/>
                </a:solidFill>
              </a:rPr>
              <a:t>を基盤とする解析・描画ツール</a:t>
            </a:r>
            <a:endParaRPr lang="en-US" altLang="ja-JP" b="1" dirty="0">
              <a:solidFill>
                <a:srgbClr val="000099"/>
              </a:solidFill>
            </a:endParaRPr>
          </a:p>
          <a:p>
            <a:pPr lvl="1"/>
            <a:r>
              <a:rPr lang="en-US" altLang="ja-JP" dirty="0"/>
              <a:t>http://www.gfd-dennou.org/library/ruby/products/gphys/</a:t>
            </a:r>
          </a:p>
          <a:p>
            <a:pPr lvl="1"/>
            <a:r>
              <a:rPr lang="ja-JP" altLang="en-US" dirty="0"/>
              <a:t>地球流体電脳倶楽部の有志によって維持</a:t>
            </a:r>
            <a:endParaRPr lang="en-US" altLang="ja-JP" b="1" dirty="0">
              <a:solidFill>
                <a:srgbClr val="000099"/>
              </a:solidFill>
            </a:endParaRPr>
          </a:p>
          <a:p>
            <a:pPr lvl="1"/>
            <a:r>
              <a:rPr lang="en-US" altLang="ja-JP" dirty="0"/>
              <a:t>DCL</a:t>
            </a:r>
            <a:r>
              <a:rPr lang="ja-JP" altLang="en-US" dirty="0"/>
              <a:t>とは</a:t>
            </a:r>
            <a:endParaRPr lang="en-US" altLang="ja-JP" dirty="0"/>
          </a:p>
          <a:p>
            <a:pPr lvl="2"/>
            <a:r>
              <a:rPr lang="ja-JP" altLang="en-US" dirty="0"/>
              <a:t>地球流体電脳倶楽部製</a:t>
            </a:r>
            <a:r>
              <a:rPr lang="en-US" altLang="ja-JP" dirty="0"/>
              <a:t>FORTRAN</a:t>
            </a:r>
            <a:r>
              <a:rPr lang="ja-JP" altLang="en-US" dirty="0"/>
              <a:t>の描画ライブラリ</a:t>
            </a:r>
            <a:endParaRPr lang="en-US" altLang="ja-JP" dirty="0"/>
          </a:p>
          <a:p>
            <a:pPr lvl="2"/>
            <a:r>
              <a:rPr lang="ja-JP" altLang="en-US" dirty="0"/>
              <a:t>塩谷雅人・酒井敏（京大）・乙部直人（福岡大）を中心に開発</a:t>
            </a:r>
            <a:endParaRPr lang="en-US" altLang="ja-JP" dirty="0"/>
          </a:p>
          <a:p>
            <a:pPr lvl="1"/>
            <a:r>
              <a:rPr lang="en-US" altLang="ja-JP" dirty="0"/>
              <a:t>Ruby</a:t>
            </a:r>
            <a:r>
              <a:rPr lang="ja-JP" altLang="en-US" dirty="0"/>
              <a:t>とは</a:t>
            </a:r>
            <a:endParaRPr lang="en-US" altLang="ja-JP" dirty="0"/>
          </a:p>
          <a:p>
            <a:pPr lvl="2"/>
            <a:r>
              <a:rPr lang="ja-JP" altLang="en-US" dirty="0"/>
              <a:t>スクリプト型言語。</a:t>
            </a:r>
            <a:br>
              <a:rPr lang="en-US" altLang="ja-JP" dirty="0"/>
            </a:br>
            <a:r>
              <a:rPr lang="ja-JP" altLang="en-US" dirty="0"/>
              <a:t>逐次翻訳をしながら実行（コンパイルはしない）</a:t>
            </a:r>
            <a:endParaRPr lang="en-US" altLang="ja-JP" dirty="0"/>
          </a:p>
          <a:p>
            <a:pPr lvl="2"/>
            <a:r>
              <a:rPr lang="ja-JP" altLang="en-US" dirty="0"/>
              <a:t>各種</a:t>
            </a:r>
            <a:r>
              <a:rPr lang="en-US" altLang="ja-JP" dirty="0"/>
              <a:t>web</a:t>
            </a:r>
            <a:r>
              <a:rPr lang="ja-JP" altLang="en-US" dirty="0"/>
              <a:t>サービスでも広く利用されている</a:t>
            </a:r>
            <a:endParaRPr lang="en-US" altLang="ja-JP" dirty="0"/>
          </a:p>
          <a:p>
            <a:pPr lvl="1"/>
            <a:r>
              <a:rPr lang="ja-JP" altLang="en-US" dirty="0"/>
              <a:t>解析から描画まで</a:t>
            </a:r>
            <a:r>
              <a:rPr lang="en-US" altLang="ja-JP" dirty="0"/>
              <a:t>Ruby</a:t>
            </a:r>
            <a:r>
              <a:rPr lang="ja-JP" altLang="en-US" dirty="0"/>
              <a:t>スクリプトで実行可能</a:t>
            </a:r>
            <a:endParaRPr lang="en-US" altLang="ja-JP" dirty="0"/>
          </a:p>
          <a:p>
            <a:pPr lvl="1"/>
            <a:r>
              <a:rPr lang="ja-JP" altLang="en-US" dirty="0"/>
              <a:t>格子点データ解析のためのライブラリ</a:t>
            </a:r>
            <a:r>
              <a:rPr lang="en-US" altLang="ja-JP" dirty="0"/>
              <a:t>(</a:t>
            </a:r>
            <a:r>
              <a:rPr lang="en-US" altLang="ja-JP" dirty="0" err="1"/>
              <a:t>GPhys</a:t>
            </a:r>
            <a:r>
              <a:rPr lang="en-US" altLang="ja-JP" dirty="0"/>
              <a:t>)</a:t>
            </a:r>
            <a:r>
              <a:rPr lang="ja-JP" altLang="en-US" dirty="0"/>
              <a:t>も整備</a:t>
            </a:r>
            <a:endParaRPr lang="en-US" altLang="ja-JP" dirty="0"/>
          </a:p>
          <a:p>
            <a:pPr lvl="1"/>
            <a:r>
              <a:rPr lang="ja-JP" altLang="en-US" dirty="0"/>
              <a:t>堀之内武</a:t>
            </a:r>
            <a:r>
              <a:rPr lang="en-US" altLang="ja-JP" dirty="0"/>
              <a:t>(</a:t>
            </a:r>
            <a:r>
              <a:rPr lang="ja-JP" altLang="en-US" dirty="0"/>
              <a:t>北大・地球環境</a:t>
            </a:r>
            <a:r>
              <a:rPr lang="en-US" altLang="ja-JP" dirty="0"/>
              <a:t>)</a:t>
            </a:r>
            <a:r>
              <a:rPr lang="ja-JP" altLang="en-US" dirty="0" err="1"/>
              <a:t>、</a:t>
            </a:r>
            <a:r>
              <a:rPr lang="ja-JP" altLang="en-US" dirty="0"/>
              <a:t>西澤誠也（理研）を中心</a:t>
            </a:r>
            <a:br>
              <a:rPr lang="en-US" altLang="ja-JP" dirty="0"/>
            </a:br>
            <a:r>
              <a:rPr lang="ja-JP" altLang="en-US" dirty="0"/>
              <a:t>に開発</a:t>
            </a:r>
            <a:endParaRPr lang="en-US" altLang="ja-JP" dirty="0"/>
          </a:p>
          <a:p>
            <a:endParaRPr lang="en-US" altLang="ja-JP" dirty="0"/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7010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-36512" y="44450"/>
            <a:ext cx="9217024" cy="936278"/>
          </a:xfrm>
        </p:spPr>
        <p:txBody>
          <a:bodyPr/>
          <a:lstStyle/>
          <a:p>
            <a:r>
              <a:rPr lang="ja-JP" altLang="en-US" dirty="0"/>
              <a:t>電脳</a:t>
            </a:r>
            <a:r>
              <a:rPr lang="en-US" altLang="ja-JP" dirty="0"/>
              <a:t> Ruby </a:t>
            </a:r>
            <a:r>
              <a:rPr lang="ja-JP" altLang="en-US" dirty="0"/>
              <a:t>ツールを用いた描画例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3542355" cy="2991324"/>
          </a:xfrm>
          <a:prstGeom prst="rect">
            <a:avLst/>
          </a:prstGeom>
        </p:spPr>
      </p:pic>
      <p:pic>
        <p:nvPicPr>
          <p:cNvPr id="5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85" b="32954"/>
          <a:stretch>
            <a:fillRect/>
          </a:stretch>
        </p:blipFill>
        <p:spPr bwMode="auto">
          <a:xfrm>
            <a:off x="5005611" y="1024157"/>
            <a:ext cx="2734741" cy="276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34"/>
          <a:stretch/>
        </p:blipFill>
        <p:spPr>
          <a:xfrm>
            <a:off x="4283968" y="4221088"/>
            <a:ext cx="4673310" cy="22710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13886" r="23960" b="7535"/>
          <a:stretch/>
        </p:blipFill>
        <p:spPr>
          <a:xfrm>
            <a:off x="755576" y="3861048"/>
            <a:ext cx="3246040" cy="295496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 bwMode="auto">
          <a:xfrm>
            <a:off x="4001616" y="3140968"/>
            <a:ext cx="28235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150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図を作ってみる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30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石渡の描画スクリプトを動かしてみる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アーカイブファイルの取得</a:t>
            </a:r>
            <a:endParaRPr kumimoji="1" lang="en-US" altLang="ja-JP" dirty="0"/>
          </a:p>
          <a:p>
            <a:pPr lvl="1"/>
            <a:r>
              <a:rPr lang="en-US" altLang="ja-JP" dirty="0"/>
              <a:t>http://www.gfd-dennou.org/library/dcpam/ClipBoard/2019-07-26_momoko_KoushuuKai/util_draw_by_momoko-2019-07-26.tar</a:t>
            </a:r>
          </a:p>
          <a:p>
            <a:r>
              <a:rPr lang="ja-JP" altLang="en-US" dirty="0"/>
              <a:t>アーカイブファイルの展開</a:t>
            </a:r>
            <a:endParaRPr lang="en-US" altLang="ja-JP" dirty="0"/>
          </a:p>
          <a:p>
            <a:r>
              <a:rPr lang="en-US" altLang="ja-JP" dirty="0"/>
              <a:t>Script/</a:t>
            </a:r>
            <a:r>
              <a:rPr lang="ja-JP" altLang="en-US" dirty="0"/>
              <a:t>ディレクトリと</a:t>
            </a:r>
            <a:r>
              <a:rPr lang="en-US" altLang="ja-JP" dirty="0" err="1"/>
              <a:t>make_figures.rb</a:t>
            </a:r>
            <a:r>
              <a:rPr lang="en-US" altLang="ja-JP" dirty="0"/>
              <a:t>	</a:t>
            </a:r>
            <a:r>
              <a:rPr lang="ja-JP" altLang="en-US" dirty="0"/>
              <a:t>のコピー</a:t>
            </a:r>
            <a:endParaRPr lang="en-US" altLang="ja-JP" dirty="0"/>
          </a:p>
          <a:p>
            <a:r>
              <a:rPr lang="en-US" altLang="ja-JP" dirty="0" err="1"/>
              <a:t>make_figures.rb</a:t>
            </a:r>
            <a:r>
              <a:rPr lang="ja-JP" altLang="en-US" dirty="0"/>
              <a:t>の編集</a:t>
            </a:r>
            <a:endParaRPr lang="en-US" altLang="ja-JP" dirty="0"/>
          </a:p>
          <a:p>
            <a:r>
              <a:rPr lang="en-US" altLang="ja-JP" dirty="0" err="1"/>
              <a:t>make_figures.rb</a:t>
            </a:r>
            <a:r>
              <a:rPr lang="ja-JP" altLang="en-US" dirty="0"/>
              <a:t>の実行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80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gpview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クイックルック用スクリプト</a:t>
            </a:r>
            <a:endParaRPr kumimoji="1" lang="en-US" altLang="ja-JP" dirty="0"/>
          </a:p>
          <a:p>
            <a:r>
              <a:rPr lang="ja-JP" altLang="en-US" dirty="0"/>
              <a:t>使い方のごくごく簡単な説明</a:t>
            </a:r>
            <a:endParaRPr lang="en-US" altLang="ja-JP" dirty="0"/>
          </a:p>
          <a:p>
            <a:pPr lvl="1"/>
            <a:r>
              <a:rPr lang="en-US" altLang="ja-JP" dirty="0"/>
              <a:t>http://www.ep.sci.hokudai.ac.jp/~inex/y2019/0712/practical/03_gpview.html</a:t>
            </a:r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80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自分でスクリプト作るには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ruby </a:t>
            </a:r>
            <a:r>
              <a:rPr lang="ja-JP" altLang="en-US" dirty="0"/>
              <a:t>の勉強してください</a:t>
            </a:r>
            <a:endParaRPr lang="en-US" altLang="ja-JP" dirty="0"/>
          </a:p>
          <a:p>
            <a:r>
              <a:rPr lang="en-US" altLang="ja-JP" dirty="0"/>
              <a:t>Script/</a:t>
            </a:r>
            <a:r>
              <a:rPr lang="ja-JP" altLang="en-US" dirty="0"/>
              <a:t>ディレクトリに入っているスクリプトをコピーして書き換えていくのが良いと思う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1415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dcmodel-thumb.rb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絵を並べる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ページの作成</a:t>
            </a:r>
            <a:endParaRPr kumimoji="1" lang="en-US" altLang="ja-JP" dirty="0"/>
          </a:p>
          <a:p>
            <a:r>
              <a:rPr kumimoji="1" lang="en-US" altLang="ja-JP" dirty="0"/>
              <a:t>DCPAM5	</a:t>
            </a:r>
            <a:r>
              <a:rPr lang="ja-JP" altLang="en-US" dirty="0"/>
              <a:t>の計算例ページで使用されている</a:t>
            </a:r>
            <a:endParaRPr lang="en-US" altLang="ja-JP" dirty="0"/>
          </a:p>
          <a:p>
            <a:r>
              <a:rPr kumimoji="1" lang="ja-JP" altLang="en-US" dirty="0"/>
              <a:t>例：</a:t>
            </a:r>
            <a:endParaRPr lang="en-US" altLang="ja-JP" dirty="0"/>
          </a:p>
          <a:p>
            <a:pPr lvl="1"/>
            <a:r>
              <a:rPr kumimoji="1" lang="en-US" altLang="ja-JP" dirty="0"/>
              <a:t>http://www.gfd-dennou.org/library/dcpam/sample/2019-07-25_momoko/EarthExp_T21L16/thum.htm</a:t>
            </a:r>
          </a:p>
        </p:txBody>
      </p:sp>
    </p:spTree>
    <p:extLst>
      <p:ext uri="{BB962C8B-B14F-4D97-AF65-F5344CB8AC3E}">
        <p14:creationId xmlns:p14="http://schemas.microsoft.com/office/powerpoint/2010/main" val="168828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終わりに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図を描くのは大変だ</a:t>
            </a:r>
            <a:endParaRPr lang="en-US" altLang="ja-JP" dirty="0"/>
          </a:p>
          <a:p>
            <a:r>
              <a:rPr lang="ja-JP" altLang="en-US" dirty="0"/>
              <a:t>今日紹介したものはデキが悪い</a:t>
            </a:r>
            <a:endParaRPr lang="en-US" altLang="ja-JP" dirty="0"/>
          </a:p>
          <a:p>
            <a:pPr lvl="1"/>
            <a:r>
              <a:rPr lang="ja-JP" altLang="en-US" dirty="0"/>
              <a:t>順次アップデートするつもり</a:t>
            </a:r>
            <a:r>
              <a:rPr lang="en-US" altLang="ja-JP" dirty="0"/>
              <a:t>/</a:t>
            </a:r>
            <a:r>
              <a:rPr lang="ja-JP" altLang="en-US" dirty="0"/>
              <a:t>アップデートしてください</a:t>
            </a:r>
            <a:endParaRPr lang="en-US" altLang="ja-JP" dirty="0"/>
          </a:p>
          <a:p>
            <a:r>
              <a:rPr lang="en-US" altLang="ja-JP" dirty="0" err="1"/>
              <a:t>ClipBoard</a:t>
            </a:r>
            <a:r>
              <a:rPr lang="ja-JP" altLang="en-US" dirty="0"/>
              <a:t>領域使ってください</a:t>
            </a:r>
            <a:endParaRPr lang="en-US" altLang="ja-JP" dirty="0"/>
          </a:p>
          <a:p>
            <a:pPr lvl="1"/>
            <a:r>
              <a:rPr lang="en-US" altLang="ja-JP" dirty="0"/>
              <a:t>http://www.gfd-dennou.org/library/dcpam/ClipBoard/</a:t>
            </a:r>
          </a:p>
        </p:txBody>
      </p:sp>
    </p:spTree>
    <p:extLst>
      <p:ext uri="{BB962C8B-B14F-4D97-AF65-F5344CB8AC3E}">
        <p14:creationId xmlns:p14="http://schemas.microsoft.com/office/powerpoint/2010/main" val="374979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資料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5192" y="1556792"/>
            <a:ext cx="8507288" cy="452596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http://www.gfd-dennou.org/library/dcpam/dcpam-tutorial.htm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1821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内容（予定）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準備</a:t>
            </a:r>
            <a:endParaRPr lang="en-US" altLang="ja-JP" dirty="0"/>
          </a:p>
          <a:p>
            <a:r>
              <a:rPr lang="ja-JP" altLang="en-US" dirty="0"/>
              <a:t>描画に用いる言語・ツール</a:t>
            </a:r>
            <a:endParaRPr lang="en-US" altLang="ja-JP" dirty="0"/>
          </a:p>
          <a:p>
            <a:pPr lvl="1"/>
            <a:r>
              <a:rPr lang="en-US" altLang="ja-JP" dirty="0" err="1"/>
              <a:t>GPhys</a:t>
            </a:r>
            <a:r>
              <a:rPr lang="en-US" altLang="ja-JP" dirty="0"/>
              <a:t>, </a:t>
            </a:r>
            <a:r>
              <a:rPr lang="en-US" altLang="ja-JP" dirty="0" err="1"/>
              <a:t>gpview</a:t>
            </a:r>
            <a:endParaRPr lang="en-US" altLang="ja-JP" dirty="0"/>
          </a:p>
          <a:p>
            <a:r>
              <a:rPr lang="en-US" altLang="ja-JP" dirty="0" err="1"/>
              <a:t>netCDF</a:t>
            </a:r>
            <a:r>
              <a:rPr lang="en-US" altLang="ja-JP" dirty="0"/>
              <a:t>: DCPAM5</a:t>
            </a:r>
            <a:r>
              <a:rPr lang="ja-JP" altLang="en-US" dirty="0"/>
              <a:t>で使用するデータ形式</a:t>
            </a:r>
            <a:endParaRPr lang="en-US" altLang="ja-JP" dirty="0"/>
          </a:p>
          <a:p>
            <a:r>
              <a:rPr lang="ja-JP" altLang="en-US" dirty="0"/>
              <a:t>電脳</a:t>
            </a:r>
            <a:r>
              <a:rPr lang="en-US" altLang="ja-JP" dirty="0"/>
              <a:t>ruby</a:t>
            </a:r>
            <a:r>
              <a:rPr lang="ja-JP" altLang="en-US" dirty="0"/>
              <a:t>ツール</a:t>
            </a:r>
            <a:endParaRPr lang="en-US" altLang="ja-JP" dirty="0"/>
          </a:p>
          <a:p>
            <a:r>
              <a:rPr lang="ja-JP" altLang="en-US" dirty="0"/>
              <a:t>図を作ってみる</a:t>
            </a:r>
            <a:endParaRPr lang="en-US" altLang="ja-JP" dirty="0"/>
          </a:p>
          <a:p>
            <a:r>
              <a:rPr lang="ja-JP" altLang="en-US" dirty="0"/>
              <a:t>終わりに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410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準備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(DCPAM</a:t>
            </a:r>
            <a:r>
              <a:rPr lang="ja-JP" altLang="en-US" dirty="0"/>
              <a:t>の実行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データ前処理</a:t>
            </a:r>
            <a:endParaRPr lang="en-US" altLang="ja-JP" dirty="0"/>
          </a:p>
          <a:p>
            <a:r>
              <a:rPr lang="en-US" altLang="ja-JP" dirty="0" err="1"/>
              <a:t>GPhys</a:t>
            </a:r>
            <a:r>
              <a:rPr lang="ja-JP" altLang="en-US" dirty="0"/>
              <a:t>インストール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707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/>
              <a:t>netCDF</a:t>
            </a:r>
            <a:r>
              <a:rPr kumimoji="1" lang="en-US" altLang="ja-JP" dirty="0"/>
              <a:t>:</a:t>
            </a:r>
            <a:br>
              <a:rPr kumimoji="1" lang="en-US" altLang="ja-JP" dirty="0"/>
            </a:br>
            <a:r>
              <a:rPr kumimoji="1" lang="en-US" altLang="ja-JP" dirty="0"/>
              <a:t>DCPAM</a:t>
            </a:r>
            <a:r>
              <a:rPr kumimoji="1" lang="ja-JP" altLang="en-US" dirty="0"/>
              <a:t>で使用するデータ形式</a:t>
            </a: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37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DCPAM</a:t>
            </a:r>
            <a:r>
              <a:rPr lang="ja-JP" altLang="en-US" dirty="0"/>
              <a:t>で出力されるファイル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リスタートファイル</a:t>
            </a:r>
            <a:endParaRPr kumimoji="1" lang="en-US" altLang="ja-JP" dirty="0"/>
          </a:p>
          <a:p>
            <a:pPr lvl="1"/>
            <a:r>
              <a:rPr lang="en-US" altLang="ja-JP" dirty="0"/>
              <a:t>r</a:t>
            </a:r>
            <a:r>
              <a:rPr kumimoji="1" lang="en-US" altLang="ja-JP" dirty="0"/>
              <a:t>st*.nc</a:t>
            </a:r>
          </a:p>
          <a:p>
            <a:r>
              <a:rPr kumimoji="1" lang="ja-JP" altLang="en-US" dirty="0"/>
              <a:t>ヒストリーファイル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Ps		</a:t>
            </a:r>
            <a:r>
              <a:rPr kumimoji="1" lang="ja-JP" altLang="en-US" dirty="0"/>
              <a:t>惑星表面気圧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U		</a:t>
            </a:r>
            <a:r>
              <a:rPr kumimoji="1" lang="ja-JP" altLang="en-US" dirty="0"/>
              <a:t>東西風速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V		</a:t>
            </a:r>
            <a:r>
              <a:rPr kumimoji="1" lang="ja-JP" altLang="en-US" dirty="0"/>
              <a:t>南北風速</a:t>
            </a:r>
            <a:endParaRPr kumimoji="1" lang="en-US" altLang="ja-JP" dirty="0"/>
          </a:p>
          <a:p>
            <a:pPr lvl="1"/>
            <a:r>
              <a:rPr lang="en-US" altLang="ja-JP" dirty="0"/>
              <a:t>Temp		</a:t>
            </a:r>
            <a:r>
              <a:rPr lang="ja-JP" altLang="en-US" dirty="0"/>
              <a:t>温度</a:t>
            </a:r>
            <a:endParaRPr lang="en-US" altLang="ja-JP" dirty="0"/>
          </a:p>
          <a:p>
            <a:pPr lvl="1"/>
            <a:r>
              <a:rPr kumimoji="1" lang="en-US" altLang="ja-JP" dirty="0"/>
              <a:t>QH2OVap	</a:t>
            </a:r>
            <a:r>
              <a:rPr kumimoji="1" lang="ja-JP" altLang="en-US" dirty="0"/>
              <a:t>水蒸気混合比（気象用語では比湿）</a:t>
            </a:r>
            <a:endParaRPr kumimoji="1" lang="en-US" altLang="ja-JP" dirty="0"/>
          </a:p>
          <a:p>
            <a:pPr lvl="1"/>
            <a:r>
              <a:rPr lang="en-US" altLang="ja-JP" dirty="0"/>
              <a:t>QH2OLiq	</a:t>
            </a:r>
            <a:r>
              <a:rPr lang="ja-JP" altLang="en-US" dirty="0"/>
              <a:t>雲水混合比</a:t>
            </a:r>
            <a:endParaRPr lang="en-US" altLang="ja-JP" dirty="0"/>
          </a:p>
          <a:p>
            <a:pPr lvl="1"/>
            <a:r>
              <a:rPr kumimoji="1" lang="en-US" altLang="ja-JP" dirty="0"/>
              <a:t>QH2OSol	</a:t>
            </a:r>
            <a:r>
              <a:rPr kumimoji="1" lang="ja-JP" altLang="en-US" dirty="0"/>
              <a:t>雲氷混合比</a:t>
            </a:r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087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755576" y="5920544"/>
            <a:ext cx="792088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32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$ </a:t>
            </a:r>
            <a:r>
              <a:rPr lang="en-US" altLang="ja-JP" sz="3200" dirty="0" err="1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ncdump</a:t>
            </a:r>
            <a:r>
              <a:rPr lang="en-US" altLang="ja-JP" sz="32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SurfTemp.nc</a:t>
            </a:r>
            <a:r>
              <a:rPr lang="ja-JP" altLang="en-US" sz="32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32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| less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61219" y="0"/>
            <a:ext cx="8856984" cy="776688"/>
          </a:xfrm>
        </p:spPr>
        <p:txBody>
          <a:bodyPr/>
          <a:lstStyle/>
          <a:p>
            <a:r>
              <a:rPr lang="en-US" altLang="ja-JP" dirty="0"/>
              <a:t>netCDF</a:t>
            </a:r>
            <a:r>
              <a:rPr lang="en-US" altLang="ja-JP" sz="3600" dirty="0"/>
              <a:t>(Network Common Data Form)</a:t>
            </a:r>
            <a:endParaRPr lang="ja-JP" altLang="en-US" sz="3600" dirty="0"/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83805"/>
            <a:ext cx="7632848" cy="5236739"/>
          </a:xfrm>
        </p:spPr>
        <p:txBody>
          <a:bodyPr/>
          <a:lstStyle/>
          <a:p>
            <a:r>
              <a:rPr lang="ja-JP" altLang="en-US" b="1" dirty="0">
                <a:solidFill>
                  <a:srgbClr val="000099"/>
                </a:solidFill>
              </a:rPr>
              <a:t>気象海洋分野で広く使われるデータ形式</a:t>
            </a:r>
            <a:endParaRPr lang="en-US" altLang="ja-JP" b="1" dirty="0">
              <a:solidFill>
                <a:srgbClr val="000099"/>
              </a:solidFill>
            </a:endParaRPr>
          </a:p>
          <a:p>
            <a:r>
              <a:rPr lang="ja-JP" altLang="en-US" b="1" dirty="0">
                <a:solidFill>
                  <a:srgbClr val="000099"/>
                </a:solidFill>
              </a:rPr>
              <a:t>自己記述的な形式</a:t>
            </a:r>
            <a:endParaRPr lang="en-US" altLang="ja-JP" b="1" dirty="0">
              <a:solidFill>
                <a:srgbClr val="000099"/>
              </a:solidFill>
            </a:endParaRPr>
          </a:p>
          <a:p>
            <a:pPr lvl="1"/>
            <a:r>
              <a:rPr lang="ja-JP" altLang="en-US" dirty="0"/>
              <a:t>メタデータ（データに関する情報）</a:t>
            </a:r>
            <a:br>
              <a:rPr lang="en-US" altLang="ja-JP" dirty="0"/>
            </a:br>
            <a:r>
              <a:rPr lang="ja-JP" altLang="en-US" dirty="0"/>
              <a:t>を含む</a:t>
            </a:r>
            <a:endParaRPr lang="en-US" altLang="ja-JP" dirty="0"/>
          </a:p>
          <a:p>
            <a:r>
              <a:rPr lang="en-US" altLang="ja-JP" b="1" dirty="0">
                <a:solidFill>
                  <a:srgbClr val="000099"/>
                </a:solidFill>
              </a:rPr>
              <a:t>UNIDATA</a:t>
            </a:r>
            <a:r>
              <a:rPr lang="ja-JP" altLang="en-US" b="1" dirty="0">
                <a:solidFill>
                  <a:srgbClr val="000099"/>
                </a:solidFill>
              </a:rPr>
              <a:t>で設計開発</a:t>
            </a:r>
            <a:endParaRPr lang="en-US" altLang="ja-JP" b="1" dirty="0">
              <a:solidFill>
                <a:srgbClr val="000099"/>
              </a:solidFill>
            </a:endParaRPr>
          </a:p>
          <a:p>
            <a:pPr lvl="1"/>
            <a:r>
              <a:rPr lang="en-US" altLang="ja-JP" dirty="0"/>
              <a:t>https://www.unidata.ucar.edu/</a:t>
            </a:r>
          </a:p>
          <a:p>
            <a:pPr lvl="1">
              <a:defRPr/>
            </a:pPr>
            <a:r>
              <a:rPr lang="ja-JP" altLang="en-US" dirty="0"/>
              <a:t>地球科学分野におけるデータ・</a:t>
            </a:r>
            <a:br>
              <a:rPr lang="en-US" altLang="ja-JP" dirty="0"/>
            </a:br>
            <a:r>
              <a:rPr lang="ja-JP" altLang="en-US" dirty="0"/>
              <a:t>ツールを開発</a:t>
            </a:r>
            <a:r>
              <a:rPr lang="en-US" altLang="ja-JP" dirty="0"/>
              <a:t>(1983</a:t>
            </a:r>
            <a:r>
              <a:rPr lang="ja-JP" altLang="en-US" dirty="0"/>
              <a:t>年から</a:t>
            </a:r>
            <a:r>
              <a:rPr lang="en-US" altLang="ja-JP" dirty="0"/>
              <a:t>)</a:t>
            </a:r>
          </a:p>
          <a:p>
            <a:pPr lvl="1">
              <a:defRPr/>
            </a:pPr>
            <a:r>
              <a:rPr lang="ja-JP" altLang="en-US" dirty="0"/>
              <a:t>アメリカの複数の大学による共同研究組織</a:t>
            </a:r>
            <a:endParaRPr lang="en-US" altLang="ja-JP" b="1" dirty="0">
              <a:solidFill>
                <a:srgbClr val="000099"/>
              </a:solidFill>
            </a:endParaRPr>
          </a:p>
          <a:p>
            <a:r>
              <a:rPr lang="en-US" altLang="ja-JP" b="1" dirty="0">
                <a:solidFill>
                  <a:srgbClr val="000099"/>
                </a:solidFill>
              </a:rPr>
              <a:t>netCDF	</a:t>
            </a:r>
            <a:r>
              <a:rPr lang="ja-JP" altLang="en-US" b="1" dirty="0">
                <a:solidFill>
                  <a:srgbClr val="000099"/>
                </a:solidFill>
              </a:rPr>
              <a:t>ファイルの</a:t>
            </a:r>
            <a:r>
              <a:rPr lang="en-US" altLang="ja-JP" b="1" dirty="0">
                <a:solidFill>
                  <a:srgbClr val="000099"/>
                </a:solidFill>
              </a:rPr>
              <a:t>	</a:t>
            </a:r>
            <a:r>
              <a:rPr lang="ja-JP" altLang="en-US" b="1" dirty="0">
                <a:solidFill>
                  <a:srgbClr val="000099"/>
                </a:solidFill>
              </a:rPr>
              <a:t>中身を見るには</a:t>
            </a:r>
            <a:endParaRPr lang="en-US" altLang="ja-JP" b="1" dirty="0">
              <a:solidFill>
                <a:srgbClr val="000099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"/>
          <a:stretch/>
        </p:blipFill>
        <p:spPr>
          <a:xfrm>
            <a:off x="5759063" y="1337126"/>
            <a:ext cx="3421449" cy="30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6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179512" y="167261"/>
            <a:ext cx="7920880" cy="624170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800" dirty="0" err="1">
                <a:solidFill>
                  <a:schemeClr val="bg1"/>
                </a:solidFill>
              </a:rPr>
              <a:t>netcdf</a:t>
            </a:r>
            <a:r>
              <a:rPr lang="en-US" altLang="ja-JP" sz="1800" dirty="0">
                <a:solidFill>
                  <a:schemeClr val="bg1"/>
                </a:solidFill>
              </a:rPr>
              <a:t> </a:t>
            </a:r>
            <a:r>
              <a:rPr lang="en-US" altLang="ja-JP" sz="1800" dirty="0" err="1">
                <a:solidFill>
                  <a:schemeClr val="bg1"/>
                </a:solidFill>
              </a:rPr>
              <a:t>SurfTemp</a:t>
            </a:r>
            <a:r>
              <a:rPr lang="en-US" altLang="ja-JP" sz="1800" dirty="0">
                <a:solidFill>
                  <a:schemeClr val="bg1"/>
                </a:solidFill>
              </a:rPr>
              <a:t> {</a:t>
            </a:r>
            <a:br>
              <a:rPr lang="en-US" altLang="ja-JP" sz="1800" dirty="0">
                <a:solidFill>
                  <a:schemeClr val="bg1"/>
                </a:solidFill>
              </a:rPr>
            </a:br>
            <a:r>
              <a:rPr lang="en-US" altLang="ja-JP" sz="1800" dirty="0">
                <a:solidFill>
                  <a:schemeClr val="bg1"/>
                </a:solidFill>
              </a:rPr>
              <a:t>dimensions:</a:t>
            </a:r>
            <a:br>
              <a:rPr lang="en-US" altLang="ja-JP" sz="1800" dirty="0">
                <a:solidFill>
                  <a:schemeClr val="bg1"/>
                </a:solidFill>
              </a:rPr>
            </a:br>
            <a:r>
              <a:rPr lang="en-US" altLang="ja-JP" sz="1800" dirty="0">
                <a:solidFill>
                  <a:schemeClr val="bg1"/>
                </a:solidFill>
              </a:rPr>
              <a:t>	</a:t>
            </a:r>
            <a:r>
              <a:rPr lang="en-US" altLang="ja-JP" sz="1800" dirty="0" err="1">
                <a:solidFill>
                  <a:schemeClr val="bg1"/>
                </a:solidFill>
              </a:rPr>
              <a:t>lon</a:t>
            </a:r>
            <a:r>
              <a:rPr lang="en-US" altLang="ja-JP" sz="1800" dirty="0">
                <a:solidFill>
                  <a:schemeClr val="bg1"/>
                </a:solidFill>
              </a:rPr>
              <a:t> = 128 ;</a:t>
            </a:r>
            <a:br>
              <a:rPr lang="en-US" altLang="ja-JP" sz="1800" dirty="0">
                <a:solidFill>
                  <a:schemeClr val="bg1"/>
                </a:solidFill>
              </a:rPr>
            </a:br>
            <a:r>
              <a:rPr lang="en-US" altLang="ja-JP" sz="1800" dirty="0">
                <a:solidFill>
                  <a:schemeClr val="bg1"/>
                </a:solidFill>
              </a:rPr>
              <a:t>	 ……….</a:t>
            </a:r>
            <a:br>
              <a:rPr lang="en-US" altLang="ja-JP" sz="1800" dirty="0">
                <a:solidFill>
                  <a:schemeClr val="bg1"/>
                </a:solidFill>
              </a:rPr>
            </a:br>
            <a:r>
              <a:rPr lang="en-US" altLang="ja-JP" sz="1800" dirty="0">
                <a:solidFill>
                  <a:schemeClr val="bg1"/>
                </a:solidFill>
              </a:rPr>
              <a:t>variables:</a:t>
            </a:r>
            <a:br>
              <a:rPr lang="en-US" altLang="ja-JP" sz="1800" dirty="0">
                <a:solidFill>
                  <a:schemeClr val="bg1"/>
                </a:solidFill>
              </a:rPr>
            </a:br>
            <a:r>
              <a:rPr lang="en-US" altLang="ja-JP" sz="1800" dirty="0">
                <a:solidFill>
                  <a:schemeClr val="bg1"/>
                </a:solidFill>
              </a:rPr>
              <a:t>    float </a:t>
            </a:r>
            <a:r>
              <a:rPr lang="en-US" altLang="ja-JP" sz="1800" dirty="0" err="1">
                <a:solidFill>
                  <a:schemeClr val="bg1"/>
                </a:solidFill>
              </a:rPr>
              <a:t>lon</a:t>
            </a:r>
            <a:r>
              <a:rPr lang="en-US" altLang="ja-JP" sz="1800" dirty="0">
                <a:solidFill>
                  <a:schemeClr val="bg1"/>
                </a:solidFill>
              </a:rPr>
              <a:t>(</a:t>
            </a:r>
            <a:r>
              <a:rPr lang="en-US" altLang="ja-JP" sz="1800" dirty="0" err="1">
                <a:solidFill>
                  <a:schemeClr val="bg1"/>
                </a:solidFill>
              </a:rPr>
              <a:t>lon</a:t>
            </a:r>
            <a:r>
              <a:rPr lang="en-US" altLang="ja-JP" sz="1800" dirty="0">
                <a:solidFill>
                  <a:schemeClr val="bg1"/>
                </a:solidFill>
              </a:rPr>
              <a:t>) ;</a:t>
            </a:r>
            <a:br>
              <a:rPr lang="en-US" altLang="ja-JP" sz="1800" dirty="0">
                <a:solidFill>
                  <a:schemeClr val="bg1"/>
                </a:solidFill>
              </a:rPr>
            </a:br>
            <a:r>
              <a:rPr lang="en-US" altLang="ja-JP" sz="1800" dirty="0">
                <a:solidFill>
                  <a:schemeClr val="bg1"/>
                </a:solidFill>
              </a:rPr>
              <a:t>        </a:t>
            </a:r>
            <a:r>
              <a:rPr lang="en-US" altLang="ja-JP" sz="1800" dirty="0" err="1">
                <a:solidFill>
                  <a:schemeClr val="bg1"/>
                </a:solidFill>
              </a:rPr>
              <a:t>lon:long_name</a:t>
            </a:r>
            <a:r>
              <a:rPr lang="en-US" altLang="ja-JP" sz="1800" dirty="0">
                <a:solidFill>
                  <a:schemeClr val="bg1"/>
                </a:solidFill>
              </a:rPr>
              <a:t> = “longitude” ;</a:t>
            </a:r>
            <a:br>
              <a:rPr lang="en-US" altLang="ja-JP" sz="1800" dirty="0">
                <a:solidFill>
                  <a:schemeClr val="bg1"/>
                </a:solidFill>
              </a:rPr>
            </a:br>
            <a:r>
              <a:rPr lang="en-US" altLang="ja-JP" sz="1800" dirty="0">
                <a:solidFill>
                  <a:schemeClr val="bg1"/>
                </a:solidFill>
              </a:rPr>
              <a:t>        ……….</a:t>
            </a:r>
            <a:br>
              <a:rPr lang="en-US" altLang="ja-JP" sz="1800" dirty="0">
                <a:solidFill>
                  <a:schemeClr val="bg1"/>
                </a:solidFill>
              </a:rPr>
            </a:br>
            <a:r>
              <a:rPr lang="en-US" altLang="ja-JP" sz="1800" dirty="0">
                <a:solidFill>
                  <a:schemeClr val="bg1"/>
                </a:solidFill>
              </a:rPr>
              <a:t>    float </a:t>
            </a:r>
            <a:r>
              <a:rPr lang="en-US" altLang="ja-JP" sz="1800" dirty="0" err="1">
                <a:solidFill>
                  <a:schemeClr val="bg1"/>
                </a:solidFill>
              </a:rPr>
              <a:t>SurfTemp</a:t>
            </a:r>
            <a:r>
              <a:rPr lang="en-US" altLang="ja-JP" sz="1800" dirty="0">
                <a:solidFill>
                  <a:schemeClr val="bg1"/>
                </a:solidFill>
              </a:rPr>
              <a:t>(time, </a:t>
            </a:r>
            <a:r>
              <a:rPr lang="en-US" altLang="ja-JP" sz="1800" dirty="0" err="1">
                <a:solidFill>
                  <a:schemeClr val="bg1"/>
                </a:solidFill>
              </a:rPr>
              <a:t>lat</a:t>
            </a:r>
            <a:r>
              <a:rPr lang="en-US" altLang="ja-JP" sz="1800" dirty="0">
                <a:solidFill>
                  <a:schemeClr val="bg1"/>
                </a:solidFill>
              </a:rPr>
              <a:t>, </a:t>
            </a:r>
            <a:r>
              <a:rPr lang="en-US" altLang="ja-JP" sz="1800" dirty="0" err="1">
                <a:solidFill>
                  <a:schemeClr val="bg1"/>
                </a:solidFill>
              </a:rPr>
              <a:t>lon</a:t>
            </a:r>
            <a:r>
              <a:rPr lang="en-US" altLang="ja-JP" sz="1800" dirty="0">
                <a:solidFill>
                  <a:schemeClr val="bg1"/>
                </a:solidFill>
              </a:rPr>
              <a:t>) ;</a:t>
            </a:r>
          </a:p>
          <a:p>
            <a:r>
              <a:rPr lang="en-US" altLang="ja-JP" sz="1800" dirty="0">
                <a:solidFill>
                  <a:schemeClr val="bg1"/>
                </a:solidFill>
              </a:rPr>
              <a:t>        </a:t>
            </a:r>
            <a:r>
              <a:rPr lang="en-US" altLang="ja-JP" sz="1800" dirty="0" err="1">
                <a:solidFill>
                  <a:schemeClr val="bg1"/>
                </a:solidFill>
              </a:rPr>
              <a:t>SurfTemp:long_name</a:t>
            </a:r>
            <a:r>
              <a:rPr lang="en-US" altLang="ja-JP" sz="1800" dirty="0">
                <a:solidFill>
                  <a:schemeClr val="bg1"/>
                </a:solidFill>
              </a:rPr>
              <a:t> = “surface temperature” ;</a:t>
            </a:r>
            <a:br>
              <a:rPr lang="en-US" altLang="ja-JP" sz="1800" dirty="0">
                <a:solidFill>
                  <a:schemeClr val="bg1"/>
                </a:solidFill>
              </a:rPr>
            </a:br>
            <a:r>
              <a:rPr lang="en-US" altLang="ja-JP" sz="1800" dirty="0">
                <a:solidFill>
                  <a:schemeClr val="bg1"/>
                </a:solidFill>
              </a:rPr>
              <a:t>        ……….</a:t>
            </a:r>
            <a:br>
              <a:rPr lang="en-US" altLang="ja-JP" sz="1800" dirty="0">
                <a:solidFill>
                  <a:schemeClr val="bg1"/>
                </a:solidFill>
              </a:rPr>
            </a:br>
            <a:br>
              <a:rPr lang="en-US" altLang="ja-JP" sz="1800" dirty="0">
                <a:solidFill>
                  <a:schemeClr val="bg1"/>
                </a:solidFill>
              </a:rPr>
            </a:br>
            <a:r>
              <a:rPr lang="en-US" altLang="ja-JP" sz="1800" dirty="0">
                <a:solidFill>
                  <a:schemeClr val="bg1"/>
                </a:solidFill>
              </a:rPr>
              <a:t>// global attributes:</a:t>
            </a:r>
            <a:br>
              <a:rPr lang="en-US" altLang="ja-JP" sz="1800" dirty="0">
                <a:solidFill>
                  <a:schemeClr val="bg1"/>
                </a:solidFill>
              </a:rPr>
            </a:br>
            <a:r>
              <a:rPr lang="en-US" altLang="ja-JP" sz="1800" dirty="0">
                <a:solidFill>
                  <a:schemeClr val="bg1"/>
                </a:solidFill>
              </a:rPr>
              <a:t>      :title = “….." ;</a:t>
            </a:r>
            <a:br>
              <a:rPr lang="en-US" altLang="ja-JP" sz="1800" dirty="0">
                <a:solidFill>
                  <a:schemeClr val="bg1"/>
                </a:solidFill>
              </a:rPr>
            </a:br>
            <a:r>
              <a:rPr lang="en-US" altLang="ja-JP" sz="1800" dirty="0">
                <a:solidFill>
                  <a:schemeClr val="bg1"/>
                </a:solidFill>
              </a:rPr>
              <a:t>     ……….</a:t>
            </a:r>
            <a:br>
              <a:rPr lang="en-US" altLang="ja-JP" sz="1800" dirty="0">
                <a:solidFill>
                  <a:schemeClr val="bg1"/>
                </a:solidFill>
              </a:rPr>
            </a:br>
            <a:r>
              <a:rPr lang="en-US" altLang="ja-JP" sz="1800" dirty="0">
                <a:solidFill>
                  <a:schemeClr val="bg1"/>
                </a:solidFill>
              </a:rPr>
              <a:t>data:</a:t>
            </a:r>
          </a:p>
          <a:p>
            <a:r>
              <a:rPr lang="en-US" altLang="ja-JP" sz="1800" dirty="0">
                <a:solidFill>
                  <a:schemeClr val="bg1"/>
                </a:solidFill>
              </a:rPr>
              <a:t> </a:t>
            </a:r>
            <a:r>
              <a:rPr lang="en-US" altLang="ja-JP" sz="1800" dirty="0" err="1">
                <a:solidFill>
                  <a:schemeClr val="bg1"/>
                </a:solidFill>
              </a:rPr>
              <a:t>lon</a:t>
            </a:r>
            <a:r>
              <a:rPr lang="en-US" altLang="ja-JP" sz="1800" dirty="0">
                <a:solidFill>
                  <a:schemeClr val="bg1"/>
                </a:solidFill>
              </a:rPr>
              <a:t> = 0,  5.625,  11.25, 16.875,  22.5, ……….</a:t>
            </a:r>
          </a:p>
          <a:p>
            <a:r>
              <a:rPr lang="ja-JP" altLang="en-US" sz="1800" dirty="0">
                <a:solidFill>
                  <a:schemeClr val="bg1"/>
                </a:solidFill>
              </a:rPr>
              <a:t>　　</a:t>
            </a:r>
            <a:r>
              <a:rPr lang="en-US" altLang="ja-JP" sz="1800" dirty="0">
                <a:solidFill>
                  <a:schemeClr val="bg1"/>
                </a:solidFill>
              </a:rPr>
              <a:t> ……….</a:t>
            </a:r>
          </a:p>
          <a:p>
            <a:r>
              <a:rPr lang="en-US" altLang="ja-JP" sz="1800" dirty="0">
                <a:solidFill>
                  <a:schemeClr val="bg1"/>
                </a:solidFill>
              </a:rPr>
              <a:t> </a:t>
            </a:r>
            <a:r>
              <a:rPr lang="en-US" altLang="ja-JP" sz="1800" dirty="0" err="1">
                <a:solidFill>
                  <a:schemeClr val="bg1"/>
                </a:solidFill>
              </a:rPr>
              <a:t>SurfTemp</a:t>
            </a:r>
            <a:r>
              <a:rPr lang="en-US" altLang="ja-JP" sz="1800" dirty="0">
                <a:solidFill>
                  <a:schemeClr val="bg1"/>
                </a:solidFill>
              </a:rPr>
              <a:t> = 294.2712,  294.6823,  ….….</a:t>
            </a:r>
          </a:p>
          <a:p>
            <a:r>
              <a:rPr lang="en-US" altLang="ja-JP" sz="1800" dirty="0">
                <a:solidFill>
                  <a:schemeClr val="bg1"/>
                </a:solidFill>
              </a:rPr>
              <a:t>      ……….</a:t>
            </a:r>
          </a:p>
          <a:p>
            <a:r>
              <a:rPr lang="en-US" altLang="ja-JP" sz="1800" dirty="0">
                <a:solidFill>
                  <a:schemeClr val="bg1"/>
                </a:solidFill>
              </a:rPr>
              <a:t>}</a:t>
            </a:r>
            <a:endParaRPr lang="ja-JP" altLang="ja-JP" sz="1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16216" y="3501008"/>
            <a:ext cx="80342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大域</a:t>
            </a:r>
            <a:br>
              <a:rPr lang="en-US" altLang="ja-JP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属性</a:t>
            </a:r>
            <a:endParaRPr lang="en-US" altLang="ja-JP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16216" y="284455"/>
            <a:ext cx="98296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次元</a:t>
            </a:r>
            <a:br>
              <a:rPr lang="en-US" altLang="ja-JP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変数</a:t>
            </a:r>
            <a:br>
              <a:rPr lang="en-US" altLang="ja-JP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サイズ</a:t>
            </a:r>
            <a:endParaRPr lang="en-US" altLang="ja-JP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22426" y="4869160"/>
            <a:ext cx="1105958" cy="9048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数値</a:t>
            </a:r>
            <a:endParaRPr lang="en-US" altLang="ja-JP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データ</a:t>
            </a:r>
            <a:endParaRPr lang="en-US" altLang="ja-JP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251520" y="5373216"/>
            <a:ext cx="5868233" cy="625958"/>
          </a:xfrm>
          <a:prstGeom prst="rect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51520" y="4675250"/>
            <a:ext cx="5868233" cy="625958"/>
          </a:xfrm>
          <a:prstGeom prst="rect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180520" y="3573016"/>
            <a:ext cx="6325615" cy="833150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179512" y="1340029"/>
            <a:ext cx="6325615" cy="2160979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189593" y="476672"/>
            <a:ext cx="6325615" cy="833150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190601" y="4379371"/>
            <a:ext cx="6325615" cy="1785933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23528" y="2737373"/>
            <a:ext cx="5750559" cy="569053"/>
          </a:xfrm>
          <a:prstGeom prst="rect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323528" y="2420888"/>
            <a:ext cx="5750559" cy="292014"/>
          </a:xfrm>
          <a:prstGeom prst="rect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04048" y="4654877"/>
            <a:ext cx="111440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8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次元変数</a:t>
            </a:r>
            <a:br>
              <a:rPr lang="en-US" altLang="ja-JP" sz="18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8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の値</a:t>
            </a:r>
            <a:endParaRPr lang="en-US" altLang="ja-JP" sz="18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04048" y="5374957"/>
            <a:ext cx="111440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8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出力変数</a:t>
            </a:r>
            <a:br>
              <a:rPr lang="en-US" altLang="ja-JP" sz="18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8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の値</a:t>
            </a:r>
            <a:endParaRPr lang="en-US" altLang="ja-JP" sz="18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67944" y="2380818"/>
            <a:ext cx="19476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変数の型・サイズ</a:t>
            </a:r>
            <a:endParaRPr lang="en-US" altLang="ja-JP" sz="18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67944" y="2895327"/>
            <a:ext cx="13254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変数の属性</a:t>
            </a:r>
            <a:endParaRPr lang="en-US" altLang="ja-JP" sz="18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44208" y="1844824"/>
            <a:ext cx="109036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変数の</a:t>
            </a:r>
            <a:br>
              <a:rPr lang="en-US" altLang="ja-JP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情報</a:t>
            </a:r>
            <a:endParaRPr lang="en-US" altLang="ja-JP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右中かっこ 11"/>
          <p:cNvSpPr/>
          <p:nvPr/>
        </p:nvSpPr>
        <p:spPr bwMode="auto">
          <a:xfrm>
            <a:off x="7308304" y="404664"/>
            <a:ext cx="372161" cy="3974707"/>
          </a:xfrm>
          <a:prstGeom prst="rightBrace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18402" y="1746823"/>
            <a:ext cx="553998" cy="1538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solidFill>
                  <a:srgbClr val="FFFF00"/>
                </a:solidFill>
              </a:rPr>
              <a:t>メタデータ</a:t>
            </a: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323528" y="1844824"/>
            <a:ext cx="5750559" cy="292014"/>
          </a:xfrm>
          <a:prstGeom prst="rect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80000" y="1512000"/>
            <a:ext cx="22941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次元変数の型・サイズ</a:t>
            </a:r>
            <a:endParaRPr lang="en-US" altLang="ja-JP" sz="18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323528" y="1556792"/>
            <a:ext cx="5750559" cy="292014"/>
          </a:xfrm>
          <a:prstGeom prst="rect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20344" y="1800000"/>
            <a:ext cx="17952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次元変数の属性</a:t>
            </a:r>
            <a:endParaRPr lang="en-US" altLang="ja-JP" sz="18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79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12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NetCDF</a:t>
            </a:r>
            <a:r>
              <a:rPr lang="en-US" altLang="ja-JP" dirty="0"/>
              <a:t> </a:t>
            </a:r>
            <a:r>
              <a:rPr lang="ja-JP" altLang="en-US" dirty="0"/>
              <a:t>データを「簡単に」描画できる</a:t>
            </a:r>
            <a:br>
              <a:rPr lang="en-US" altLang="ja-JP" dirty="0"/>
            </a:br>
            <a:r>
              <a:rPr lang="ja-JP" altLang="en-US" dirty="0"/>
              <a:t>関連業界のソフトウェア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6896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IDL, MATLAB</a:t>
            </a:r>
          </a:p>
          <a:p>
            <a:pPr lvl="1"/>
            <a:r>
              <a:rPr lang="ja-JP" altLang="en-US" dirty="0"/>
              <a:t>高機能だし高価格</a:t>
            </a:r>
            <a:endParaRPr lang="en-US" altLang="ja-JP" dirty="0"/>
          </a:p>
          <a:p>
            <a:r>
              <a:rPr lang="en-US" altLang="ja-JP" dirty="0"/>
              <a:t>GMT, </a:t>
            </a:r>
            <a:r>
              <a:rPr kumimoji="1" lang="en-US" altLang="ja-JP" dirty="0" err="1"/>
              <a:t>GrADs</a:t>
            </a:r>
            <a:r>
              <a:rPr kumimoji="1" lang="en-US" altLang="ja-JP" dirty="0"/>
              <a:t>, GNU Octave</a:t>
            </a:r>
          </a:p>
          <a:p>
            <a:pPr lvl="1"/>
            <a:r>
              <a:rPr kumimoji="1" lang="en-US" altLang="ja-JP" dirty="0"/>
              <a:t>Debian </a:t>
            </a:r>
            <a:r>
              <a:rPr kumimoji="1" lang="ja-JP" altLang="en-US" dirty="0"/>
              <a:t>パッケージ有り</a:t>
            </a:r>
            <a:endParaRPr kumimoji="1" lang="en-US" altLang="ja-JP" dirty="0"/>
          </a:p>
          <a:p>
            <a:r>
              <a:rPr kumimoji="1" lang="en-US" altLang="ja-JP" dirty="0">
                <a:solidFill>
                  <a:srgbClr val="FF0000"/>
                </a:solidFill>
              </a:rPr>
              <a:t>DCL, </a:t>
            </a:r>
            <a:r>
              <a:rPr kumimoji="1" lang="en-US" altLang="ja-JP" dirty="0" err="1">
                <a:solidFill>
                  <a:srgbClr val="FF0000"/>
                </a:solidFill>
              </a:rPr>
              <a:t>GPhys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参考</a:t>
            </a:r>
            <a:br>
              <a:rPr lang="en-US" altLang="ja-JP" dirty="0"/>
            </a:br>
            <a:r>
              <a:rPr lang="en-US" altLang="ja-JP" sz="2400" dirty="0"/>
              <a:t>http://www.unidata.ucar.edu/software/netcdf/software.html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7028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477</Words>
  <Application>Microsoft Office PowerPoint</Application>
  <PresentationFormat>画面に合わせる (4:3)</PresentationFormat>
  <Paragraphs>116</Paragraphs>
  <Slides>18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HGP創英角ｺﾞｼｯｸUB</vt:lpstr>
      <vt:lpstr>ＭＳ Ｐゴシック</vt:lpstr>
      <vt:lpstr>ＭＳ ゴシック</vt:lpstr>
      <vt:lpstr>游ゴシック</vt:lpstr>
      <vt:lpstr>Arial</vt:lpstr>
      <vt:lpstr>Calibri</vt:lpstr>
      <vt:lpstr>Office ​​テーマ</vt:lpstr>
      <vt:lpstr>DCPAM 講習（２）</vt:lpstr>
      <vt:lpstr>資料</vt:lpstr>
      <vt:lpstr>内容（予定）</vt:lpstr>
      <vt:lpstr>準備</vt:lpstr>
      <vt:lpstr>netCDF: DCPAMで使用するデータ形式</vt:lpstr>
      <vt:lpstr>DCPAMで出力されるファイル</vt:lpstr>
      <vt:lpstr>netCDF(Network Common Data Form)</vt:lpstr>
      <vt:lpstr>PowerPoint プレゼンテーション</vt:lpstr>
      <vt:lpstr>NetCDF データを「簡単に」描画できる 関連業界のソフトウェア</vt:lpstr>
      <vt:lpstr>電脳ruby ツール</vt:lpstr>
      <vt:lpstr>電脳 Rubyツール</vt:lpstr>
      <vt:lpstr>電脳 Ruby ツールを用いた描画例</vt:lpstr>
      <vt:lpstr>図を作ってみる</vt:lpstr>
      <vt:lpstr>石渡の描画スクリプトを動かしてみる</vt:lpstr>
      <vt:lpstr>gpview</vt:lpstr>
      <vt:lpstr>自分でスクリプト作るには</vt:lpstr>
      <vt:lpstr>dcmodel-thumb.rb</vt:lpstr>
      <vt:lpstr>終わりに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yot</dc:creator>
  <cp:lastModifiedBy>momoko</cp:lastModifiedBy>
  <cp:revision>160</cp:revision>
  <cp:lastPrinted>2019-07-25T03:32:11Z</cp:lastPrinted>
  <dcterms:created xsi:type="dcterms:W3CDTF">2016-06-02T01:22:12Z</dcterms:created>
  <dcterms:modified xsi:type="dcterms:W3CDTF">2019-07-25T18:24:24Z</dcterms:modified>
</cp:coreProperties>
</file>