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66" r:id="rId2"/>
    <p:sldId id="275" r:id="rId3"/>
    <p:sldId id="277" r:id="rId4"/>
    <p:sldId id="276" r:id="rId5"/>
    <p:sldId id="271" r:id="rId6"/>
    <p:sldId id="278" r:id="rId7"/>
    <p:sldId id="257" r:id="rId8"/>
    <p:sldId id="262" r:id="rId9"/>
    <p:sldId id="258" r:id="rId10"/>
    <p:sldId id="272" r:id="rId11"/>
    <p:sldId id="261" r:id="rId12"/>
    <p:sldId id="267" r:id="rId13"/>
    <p:sldId id="268" r:id="rId14"/>
    <p:sldId id="263" r:id="rId15"/>
    <p:sldId id="259" r:id="rId16"/>
    <p:sldId id="264" r:id="rId17"/>
    <p:sldId id="270" r:id="rId18"/>
    <p:sldId id="273" r:id="rId19"/>
    <p:sldId id="260" r:id="rId20"/>
    <p:sldId id="265" r:id="rId21"/>
    <p:sldId id="274" r:id="rId2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63" userDrawn="1">
          <p15:clr>
            <a:srgbClr val="A4A3A4"/>
          </p15:clr>
        </p15:guide>
        <p15:guide id="2" pos="3674" userDrawn="1">
          <p15:clr>
            <a:srgbClr val="A4A3A4"/>
          </p15:clr>
        </p15:guide>
        <p15:guide id="3" orient="horz" pos="1911" userDrawn="1">
          <p15:clr>
            <a:srgbClr val="A4A3A4"/>
          </p15:clr>
        </p15:guide>
        <p15:guide id="4" pos="30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0"/>
    <p:restoredTop sz="85067"/>
  </p:normalViewPr>
  <p:slideViewPr>
    <p:cSldViewPr snapToGrid="0" snapToObjects="1" showGuides="1">
      <p:cViewPr varScale="1">
        <p:scale>
          <a:sx n="74" d="100"/>
          <a:sy n="74" d="100"/>
        </p:scale>
        <p:origin x="176" y="696"/>
      </p:cViewPr>
      <p:guideLst>
        <p:guide orient="horz" pos="2863"/>
        <p:guide pos="3674"/>
        <p:guide orient="horz" pos="1911"/>
        <p:guide pos="30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CFB387-9807-5449-89B5-5A5B02DE3A82}" type="datetimeFigureOut">
              <a:rPr kumimoji="1" lang="ja-JP" altLang="en-US" smtClean="0"/>
              <a:t>2018/10/1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075859-1841-B549-BE7C-1FEAB5C017F2}" type="slidenum">
              <a:rPr kumimoji="1" lang="ja-JP" altLang="en-US" smtClean="0"/>
              <a:t>‹#›</a:t>
            </a:fld>
            <a:endParaRPr kumimoji="1" lang="ja-JP" altLang="en-US"/>
          </a:p>
        </p:txBody>
      </p:sp>
    </p:spTree>
    <p:extLst>
      <p:ext uri="{BB962C8B-B14F-4D97-AF65-F5344CB8AC3E}">
        <p14:creationId xmlns:p14="http://schemas.microsoft.com/office/powerpoint/2010/main" val="14168944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CA77AA9-8412-0147-9827-BA4F8EFB25E1}" type="slidenum">
              <a:rPr kumimoji="1" lang="ja-JP" altLang="en-US" smtClean="0"/>
              <a:t>7</a:t>
            </a:fld>
            <a:endParaRPr kumimoji="1" lang="ja-JP" altLang="en-US"/>
          </a:p>
        </p:txBody>
      </p:sp>
    </p:spTree>
    <p:extLst>
      <p:ext uri="{BB962C8B-B14F-4D97-AF65-F5344CB8AC3E}">
        <p14:creationId xmlns:p14="http://schemas.microsoft.com/office/powerpoint/2010/main" val="299145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3;&#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3;&#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43A03EA-83A6-2540-9DEE-3F9A81696F59}" type="datetimeFigureOut">
              <a:rPr kumimoji="1" lang="ja-JP" altLang="en-US" smtClean="0"/>
              <a:t>2018/10/1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54B8E03-A902-3440-94B7-DA9C9FE48F76}"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A03EA-83A6-2540-9DEE-3F9A81696F59}" type="datetimeFigureOut">
              <a:rPr kumimoji="1" lang="ja-JP" altLang="en-US" smtClean="0"/>
              <a:t>2018/10/1</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B8E03-A902-3440-94B7-DA9C9FE48F76}" type="slidenum">
              <a:rPr kumimoji="1" lang="ja-JP" altLang="en-US" smtClean="0"/>
              <a:t>‹#›</a:t>
            </a:fld>
            <a:endParaRPr kumimoji="1" lang="ja-JP" altLang="en-US"/>
          </a:p>
        </p:txBody>
      </p:sp>
    </p:spTree>
    <p:extLst>
      <p:ext uri="{BB962C8B-B14F-4D97-AF65-F5344CB8AC3E}">
        <p14:creationId xmlns:p14="http://schemas.microsoft.com/office/powerpoint/2010/main" val="1106655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fd-dennou.org:~ykawai/git/dcpam_bk.gi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github.com/gfd-dennou-club/Dennou-CC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github.com/gfd-dennou-club/Dennou-OGC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8CA013-DE20-874F-B270-EFEA57856280}"/>
              </a:ext>
            </a:extLst>
          </p:cNvPr>
          <p:cNvSpPr>
            <a:spLocks noGrp="1"/>
          </p:cNvSpPr>
          <p:nvPr>
            <p:ph type="title"/>
          </p:nvPr>
        </p:nvSpPr>
        <p:spPr>
          <a:xfrm>
            <a:off x="460799" y="2213779"/>
            <a:ext cx="8432223" cy="1325563"/>
          </a:xfrm>
        </p:spPr>
        <p:txBody>
          <a:bodyPr>
            <a:normAutofit fontScale="90000"/>
          </a:bodyPr>
          <a:lstStyle/>
          <a:p>
            <a:pPr algn="ctr"/>
            <a:r>
              <a:rPr kumimoji="1" lang="en-US" altLang="ja-JP" dirty="0"/>
              <a:t>D </a:t>
            </a:r>
            <a:r>
              <a:rPr kumimoji="1" lang="ja-JP" altLang="en-US"/>
              <a:t>論で作成したモデルの</a:t>
            </a:r>
            <a:br>
              <a:rPr kumimoji="1" lang="en-US" altLang="ja-JP" dirty="0"/>
            </a:br>
            <a:r>
              <a:rPr kumimoji="1" lang="ja-JP" altLang="en-US"/>
              <a:t>公開に向けたミーティング</a:t>
            </a:r>
            <a:r>
              <a:rPr lang="en-US" altLang="ja-JP" dirty="0"/>
              <a:t>    </a:t>
            </a:r>
            <a:br>
              <a:rPr lang="en-US" altLang="ja-JP" dirty="0"/>
            </a:br>
            <a:r>
              <a:rPr lang="en-US" altLang="ja-JP" dirty="0"/>
              <a:t>(</a:t>
            </a:r>
            <a:r>
              <a:rPr lang="ja-JP" altLang="en-US"/>
              <a:t>ログ</a:t>
            </a:r>
            <a:r>
              <a:rPr lang="en-US" altLang="ja-JP" dirty="0"/>
              <a:t>)</a:t>
            </a:r>
            <a:br>
              <a:rPr lang="en-US" altLang="ja-JP" dirty="0"/>
            </a:br>
            <a:endParaRPr kumimoji="1" lang="ja-JP" altLang="en-US"/>
          </a:p>
        </p:txBody>
      </p:sp>
      <p:sp>
        <p:nvSpPr>
          <p:cNvPr id="5" name="コンテンツ プレースホルダー 4">
            <a:extLst>
              <a:ext uri="{FF2B5EF4-FFF2-40B4-BE49-F238E27FC236}">
                <a16:creationId xmlns:a16="http://schemas.microsoft.com/office/drawing/2014/main" id="{09F5C9A6-3650-F343-977E-FA63697FE952}"/>
              </a:ext>
            </a:extLst>
          </p:cNvPr>
          <p:cNvSpPr>
            <a:spLocks noGrp="1"/>
          </p:cNvSpPr>
          <p:nvPr>
            <p:ph idx="1"/>
          </p:nvPr>
        </p:nvSpPr>
        <p:spPr>
          <a:xfrm>
            <a:off x="272391" y="5269469"/>
            <a:ext cx="7886700" cy="4351338"/>
          </a:xfrm>
        </p:spPr>
        <p:txBody>
          <a:bodyPr/>
          <a:lstStyle/>
          <a:p>
            <a:endParaRPr lang="ja-JP" altLang="en-US"/>
          </a:p>
        </p:txBody>
      </p:sp>
      <p:sp>
        <p:nvSpPr>
          <p:cNvPr id="4" name="サブタイトル 2">
            <a:extLst>
              <a:ext uri="{FF2B5EF4-FFF2-40B4-BE49-F238E27FC236}">
                <a16:creationId xmlns:a16="http://schemas.microsoft.com/office/drawing/2014/main" id="{D85EFD2A-5366-174F-BFE0-730629407C2B}"/>
              </a:ext>
            </a:extLst>
          </p:cNvPr>
          <p:cNvSpPr txBox="1">
            <a:spLocks/>
          </p:cNvSpPr>
          <p:nvPr/>
        </p:nvSpPr>
        <p:spPr>
          <a:xfrm>
            <a:off x="1537261" y="4453402"/>
            <a:ext cx="6858000" cy="1655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r>
              <a:rPr lang="ja-JP" altLang="en-US">
                <a:latin typeface="Meiryo" charset="-128"/>
                <a:ea typeface="Meiryo" charset="-128"/>
                <a:cs typeface="Meiryo" charset="-128"/>
              </a:rPr>
              <a:t>河合</a:t>
            </a:r>
            <a:r>
              <a:rPr lang="en-US" altLang="ja-JP" dirty="0">
                <a:latin typeface="Meiryo" charset="-128"/>
                <a:ea typeface="Meiryo" charset="-128"/>
                <a:cs typeface="Meiryo" charset="-128"/>
              </a:rPr>
              <a:t> </a:t>
            </a:r>
            <a:r>
              <a:rPr lang="ja-JP" altLang="en-US">
                <a:latin typeface="Meiryo" charset="-128"/>
                <a:ea typeface="Meiryo" charset="-128"/>
                <a:cs typeface="Meiryo" charset="-128"/>
              </a:rPr>
              <a:t>佑太</a:t>
            </a:r>
            <a:endParaRPr lang="en-US" altLang="ja-JP" dirty="0">
              <a:latin typeface="Meiryo" charset="-128"/>
              <a:ea typeface="Meiryo" charset="-128"/>
              <a:cs typeface="Meiryo" charset="-128"/>
            </a:endParaRPr>
          </a:p>
          <a:p>
            <a:pPr marL="0" indent="0" algn="r">
              <a:buNone/>
            </a:pPr>
            <a:r>
              <a:rPr lang="en-US" altLang="ja-JP" dirty="0">
                <a:latin typeface="Meiryo" charset="-128"/>
                <a:ea typeface="Meiryo" charset="-128"/>
                <a:cs typeface="Meiryo" charset="-128"/>
              </a:rPr>
              <a:t>(2018/09/27)</a:t>
            </a:r>
            <a:endParaRPr lang="ja-JP" altLang="en-US" dirty="0">
              <a:latin typeface="Meiryo" charset="-128"/>
              <a:ea typeface="Meiryo" charset="-128"/>
              <a:cs typeface="Meiryo" charset="-128"/>
            </a:endParaRPr>
          </a:p>
        </p:txBody>
      </p:sp>
    </p:spTree>
    <p:extLst>
      <p:ext uri="{BB962C8B-B14F-4D97-AF65-F5344CB8AC3E}">
        <p14:creationId xmlns:p14="http://schemas.microsoft.com/office/powerpoint/2010/main" val="2021405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B8635-1E5A-914B-BDD7-71257CABDB99}"/>
              </a:ext>
            </a:extLst>
          </p:cNvPr>
          <p:cNvSpPr>
            <a:spLocks noGrp="1"/>
          </p:cNvSpPr>
          <p:nvPr>
            <p:ph type="title"/>
          </p:nvPr>
        </p:nvSpPr>
        <p:spPr>
          <a:xfrm>
            <a:off x="91437" y="195779"/>
            <a:ext cx="8894173" cy="641267"/>
          </a:xfrm>
        </p:spPr>
        <p:txBody>
          <a:bodyPr>
            <a:normAutofit fontScale="90000"/>
          </a:bodyPr>
          <a:lstStyle/>
          <a:p>
            <a:r>
              <a:rPr kumimoji="1" lang="ja-JP" altLang="en-US"/>
              <a:t>海洋海氷モデル</a:t>
            </a:r>
            <a:r>
              <a:rPr kumimoji="1" lang="en-US" altLang="ja-JP" dirty="0"/>
              <a:t> (</a:t>
            </a:r>
            <a:r>
              <a:rPr kumimoji="1" lang="en-US" altLang="ja-JP" dirty="0" err="1"/>
              <a:t>Dennou</a:t>
            </a:r>
            <a:r>
              <a:rPr kumimoji="1" lang="en-US" altLang="ja-JP" dirty="0"/>
              <a:t>-OGCM)</a:t>
            </a:r>
            <a:endParaRPr kumimoji="1" lang="ja-JP" altLang="en-US"/>
          </a:p>
        </p:txBody>
      </p:sp>
      <p:sp>
        <p:nvSpPr>
          <p:cNvPr id="3" name="コンテンツ プレースホルダー 2">
            <a:extLst>
              <a:ext uri="{FF2B5EF4-FFF2-40B4-BE49-F238E27FC236}">
                <a16:creationId xmlns:a16="http://schemas.microsoft.com/office/drawing/2014/main" id="{3316C14F-19DA-6942-8605-575D57A48E6B}"/>
              </a:ext>
            </a:extLst>
          </p:cNvPr>
          <p:cNvSpPr>
            <a:spLocks noGrp="1"/>
          </p:cNvSpPr>
          <p:nvPr>
            <p:ph idx="1"/>
          </p:nvPr>
        </p:nvSpPr>
        <p:spPr>
          <a:xfrm>
            <a:off x="91438" y="1016000"/>
            <a:ext cx="8350434" cy="6132945"/>
          </a:xfrm>
        </p:spPr>
        <p:txBody>
          <a:bodyPr>
            <a:normAutofit/>
          </a:bodyPr>
          <a:lstStyle/>
          <a:p>
            <a:pPr>
              <a:lnSpc>
                <a:spcPct val="110000"/>
              </a:lnSpc>
            </a:pPr>
            <a:r>
              <a:rPr lang="ja-JP" altLang="en-US" sz="2400"/>
              <a:t>備考のつづき</a:t>
            </a:r>
            <a:r>
              <a:rPr lang="en-US" altLang="ja-JP" sz="2400" dirty="0"/>
              <a:t>..</a:t>
            </a:r>
          </a:p>
          <a:p>
            <a:pPr lvl="1">
              <a:lnSpc>
                <a:spcPct val="110000"/>
              </a:lnSpc>
            </a:pPr>
            <a:r>
              <a:rPr lang="ja-JP" altLang="en-US"/>
              <a:t>ビルドシステム</a:t>
            </a:r>
            <a:r>
              <a:rPr lang="en-US" altLang="ja-JP" dirty="0"/>
              <a:t>: </a:t>
            </a:r>
            <a:r>
              <a:rPr lang="en-US" altLang="ja-JP" dirty="0" err="1"/>
              <a:t>Autotools</a:t>
            </a:r>
            <a:endParaRPr lang="en-US" altLang="ja-JP" dirty="0"/>
          </a:p>
          <a:p>
            <a:pPr lvl="1">
              <a:lnSpc>
                <a:spcPct val="110000"/>
              </a:lnSpc>
            </a:pPr>
            <a:r>
              <a:rPr lang="ja-JP" altLang="en-US"/>
              <a:t>ソースコード管理</a:t>
            </a:r>
            <a:r>
              <a:rPr lang="en-US" altLang="ja-JP" dirty="0"/>
              <a:t>: git </a:t>
            </a:r>
          </a:p>
          <a:p>
            <a:pPr lvl="1">
              <a:lnSpc>
                <a:spcPct val="110000"/>
              </a:lnSpc>
            </a:pPr>
            <a:r>
              <a:rPr lang="ja-JP" altLang="en-US"/>
              <a:t>岸あり海洋モデルの試作品も含む</a:t>
            </a:r>
            <a:endParaRPr lang="en-US" altLang="ja-JP" dirty="0"/>
          </a:p>
          <a:p>
            <a:pPr lvl="2">
              <a:lnSpc>
                <a:spcPct val="110000"/>
              </a:lnSpc>
            </a:pPr>
            <a:r>
              <a:rPr lang="en-US" altLang="ja-JP" sz="2400" dirty="0"/>
              <a:t>Icosahedral grid system </a:t>
            </a:r>
            <a:r>
              <a:rPr lang="ja-JP" altLang="en-US" sz="2400"/>
              <a:t>ベースの有限体積法</a:t>
            </a:r>
            <a:r>
              <a:rPr lang="en-US" altLang="ja-JP" sz="2400" dirty="0"/>
              <a:t>, </a:t>
            </a:r>
            <a:r>
              <a:rPr lang="ja-JP" altLang="en-US" sz="2400"/>
              <a:t>不連続ガラーキン法による全球浅水モデル</a:t>
            </a:r>
            <a:r>
              <a:rPr lang="en-US" altLang="ja-JP" sz="2400" dirty="0"/>
              <a:t>  (model/</a:t>
            </a:r>
            <a:r>
              <a:rPr lang="en-US" altLang="ja-JP" sz="2400" dirty="0" err="1">
                <a:solidFill>
                  <a:srgbClr val="C00000"/>
                </a:solidFill>
              </a:rPr>
              <a:t>globalSWModel</a:t>
            </a:r>
            <a:r>
              <a:rPr lang="en-US" altLang="ja-JP" sz="2400" dirty="0">
                <a:solidFill>
                  <a:srgbClr val="C00000"/>
                </a:solidFill>
              </a:rPr>
              <a:t>_{FVM,DG}</a:t>
            </a:r>
            <a:r>
              <a:rPr lang="en-US" altLang="ja-JP" sz="2400" dirty="0"/>
              <a:t>)</a:t>
            </a:r>
          </a:p>
          <a:p>
            <a:pPr lvl="1">
              <a:lnSpc>
                <a:spcPct val="110000"/>
              </a:lnSpc>
            </a:pPr>
            <a:r>
              <a:rPr lang="ja-JP" altLang="en-US" sz="2200"/>
              <a:t>インストールガイド</a:t>
            </a:r>
            <a:r>
              <a:rPr lang="en-US" altLang="ja-JP" sz="2200" dirty="0"/>
              <a:t>/</a:t>
            </a:r>
            <a:r>
              <a:rPr lang="ja-JP" altLang="en-US" sz="2200"/>
              <a:t>ドキュメント等は</a:t>
            </a:r>
            <a:r>
              <a:rPr lang="en-US" altLang="ja-JP" sz="2200" dirty="0"/>
              <a:t>, </a:t>
            </a:r>
            <a:r>
              <a:rPr lang="ja-JP" altLang="en-US" sz="2200"/>
              <a:t>まだない</a:t>
            </a:r>
            <a:r>
              <a:rPr lang="en-US" altLang="ja-JP" sz="2200" dirty="0"/>
              <a:t>.</a:t>
            </a:r>
          </a:p>
        </p:txBody>
      </p:sp>
    </p:spTree>
    <p:extLst>
      <p:ext uri="{BB962C8B-B14F-4D97-AF65-F5344CB8AC3E}">
        <p14:creationId xmlns:p14="http://schemas.microsoft.com/office/powerpoint/2010/main" val="3581692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04502" y="193041"/>
            <a:ext cx="7886700" cy="590731"/>
          </a:xfrm>
        </p:spPr>
        <p:txBody>
          <a:bodyPr>
            <a:normAutofit fontScale="90000"/>
          </a:bodyPr>
          <a:lstStyle/>
          <a:p>
            <a:r>
              <a:rPr kumimoji="1" lang="ja-JP" altLang="en-US"/>
              <a:t>説明が必要</a:t>
            </a:r>
            <a:r>
              <a:rPr kumimoji="1" lang="en-US" altLang="ja-JP" dirty="0"/>
              <a:t>(?)</a:t>
            </a:r>
            <a:r>
              <a:rPr kumimoji="1" lang="ja-JP" altLang="en-US"/>
              <a:t>なこと</a:t>
            </a:r>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104502" y="870463"/>
            <a:ext cx="8882743" cy="5904410"/>
          </a:xfrm>
        </p:spPr>
        <p:txBody>
          <a:bodyPr>
            <a:normAutofit fontScale="92500" lnSpcReduction="10000"/>
          </a:bodyPr>
          <a:lstStyle/>
          <a:p>
            <a:r>
              <a:rPr kumimoji="1" lang="ja-JP" altLang="en-US"/>
              <a:t>ディレクトリ構造</a:t>
            </a:r>
            <a:r>
              <a:rPr kumimoji="1" lang="en-US" altLang="ja-JP" dirty="0"/>
              <a:t>, </a:t>
            </a:r>
            <a:r>
              <a:rPr kumimoji="1" lang="ja-JP" altLang="en-US"/>
              <a:t>コード実装のお作法</a:t>
            </a:r>
            <a:endParaRPr kumimoji="1" lang="en-US" altLang="ja-JP" dirty="0"/>
          </a:p>
          <a:p>
            <a:pPr>
              <a:lnSpc>
                <a:spcPct val="110000"/>
              </a:lnSpc>
            </a:pPr>
            <a:r>
              <a:rPr kumimoji="1" lang="ja-JP" altLang="en-US"/>
              <a:t>数値実験の手順</a:t>
            </a:r>
            <a:endParaRPr lang="en-US" altLang="ja-JP" dirty="0"/>
          </a:p>
          <a:p>
            <a:pPr lvl="1">
              <a:lnSpc>
                <a:spcPct val="110000"/>
              </a:lnSpc>
            </a:pPr>
            <a:r>
              <a:rPr lang="ja-JP" altLang="en-US"/>
              <a:t>各数値実験 </a:t>
            </a:r>
            <a:r>
              <a:rPr lang="en-US" altLang="ja-JP" dirty="0"/>
              <a:t>(</a:t>
            </a:r>
            <a:r>
              <a:rPr lang="ja-JP" altLang="en-US"/>
              <a:t>内部重力波</a:t>
            </a:r>
            <a:r>
              <a:rPr lang="en-US" altLang="ja-JP" dirty="0"/>
              <a:t>, </a:t>
            </a:r>
            <a:r>
              <a:rPr lang="ja-JP" altLang="en-US"/>
              <a:t>順圧ロスビー波</a:t>
            </a:r>
            <a:r>
              <a:rPr lang="en-US" altLang="ja-JP" dirty="0"/>
              <a:t>, </a:t>
            </a:r>
            <a:r>
              <a:rPr lang="ja-JP" altLang="en-US"/>
              <a:t>海惑星海洋</a:t>
            </a:r>
            <a:r>
              <a:rPr lang="en-US" altLang="ja-JP" dirty="0"/>
              <a:t> </a:t>
            </a:r>
            <a:r>
              <a:rPr lang="ja-JP" altLang="en-US"/>
              <a:t>等</a:t>
            </a:r>
            <a:r>
              <a:rPr lang="en-US" altLang="ja-JP" dirty="0"/>
              <a:t>)</a:t>
            </a:r>
            <a:r>
              <a:rPr lang="ja-JP" altLang="en-US"/>
              <a:t> 毎に</a:t>
            </a:r>
            <a:r>
              <a:rPr lang="en-US" altLang="ja-JP" dirty="0"/>
              <a:t>, </a:t>
            </a:r>
            <a:r>
              <a:rPr lang="ja-JP" altLang="en-US"/>
              <a:t>実験用モジュールファイルを作成する</a:t>
            </a:r>
            <a:r>
              <a:rPr lang="en-US" altLang="ja-JP" dirty="0"/>
              <a:t>.</a:t>
            </a:r>
          </a:p>
          <a:p>
            <a:pPr lvl="2">
              <a:lnSpc>
                <a:spcPct val="110000"/>
              </a:lnSpc>
            </a:pPr>
            <a:r>
              <a:rPr lang="ja-JP" altLang="en-US"/>
              <a:t>ファイル名の規則</a:t>
            </a:r>
            <a:r>
              <a:rPr lang="en-US" altLang="ja-JP" dirty="0"/>
              <a:t>: </a:t>
            </a:r>
            <a:r>
              <a:rPr lang="en-US" altLang="ja-JP" dirty="0" err="1"/>
              <a:t>DOGCM_Exp</a:t>
            </a:r>
            <a:r>
              <a:rPr lang="en-US" altLang="ja-JP" dirty="0"/>
              <a:t>_(</a:t>
            </a:r>
            <a:r>
              <a:rPr lang="ja-JP" altLang="en-US"/>
              <a:t>実験名</a:t>
            </a:r>
            <a:r>
              <a:rPr lang="en-US" altLang="ja-JP" dirty="0"/>
              <a:t>)_mod.f90</a:t>
            </a:r>
          </a:p>
          <a:p>
            <a:pPr lvl="2">
              <a:lnSpc>
                <a:spcPct val="110000"/>
              </a:lnSpc>
            </a:pPr>
            <a:r>
              <a:rPr lang="ja-JP" altLang="en-US"/>
              <a:t>実装を要するサブルーチン</a:t>
            </a:r>
            <a:r>
              <a:rPr lang="en-US" altLang="ja-JP" dirty="0"/>
              <a:t>: </a:t>
            </a:r>
            <a:r>
              <a:rPr lang="en-US" altLang="ja-JP" dirty="0" err="1"/>
              <a:t>DOGCM_Exp</a:t>
            </a:r>
            <a:r>
              <a:rPr lang="en-US" altLang="ja-JP" dirty="0"/>
              <a:t>_{</a:t>
            </a:r>
            <a:r>
              <a:rPr lang="en-US" altLang="ja-JP" dirty="0" err="1"/>
              <a:t>Init</a:t>
            </a:r>
            <a:r>
              <a:rPr lang="en-US" altLang="ja-JP" dirty="0"/>
              <a:t>, Final, </a:t>
            </a:r>
            <a:r>
              <a:rPr lang="en-US" altLang="ja-JP" dirty="0" err="1"/>
              <a:t>SetInitCond</a:t>
            </a:r>
            <a:r>
              <a:rPr lang="en-US" altLang="ja-JP" dirty="0"/>
              <a:t>, Do}</a:t>
            </a:r>
          </a:p>
          <a:p>
            <a:pPr lvl="2">
              <a:lnSpc>
                <a:spcPct val="110000"/>
              </a:lnSpc>
            </a:pPr>
            <a:r>
              <a:rPr lang="ja-JP" altLang="en-US"/>
              <a:t>初期値の設定は</a:t>
            </a:r>
            <a:r>
              <a:rPr lang="en-US" altLang="ja-JP" dirty="0"/>
              <a:t>, </a:t>
            </a:r>
            <a:r>
              <a:rPr lang="en-US" altLang="ja-JP" dirty="0" err="1"/>
              <a:t>DOGCM_Exp_SetInitCond</a:t>
            </a:r>
            <a:r>
              <a:rPr lang="en-US" altLang="ja-JP" dirty="0"/>
              <a:t> </a:t>
            </a:r>
            <a:r>
              <a:rPr lang="ja-JP" altLang="en-US"/>
              <a:t>で行う</a:t>
            </a:r>
            <a:r>
              <a:rPr lang="en-US" altLang="ja-JP" dirty="0"/>
              <a:t> </a:t>
            </a:r>
          </a:p>
          <a:p>
            <a:pPr lvl="3">
              <a:lnSpc>
                <a:spcPct val="110000"/>
              </a:lnSpc>
            </a:pPr>
            <a:r>
              <a:rPr lang="ja-JP" altLang="en-US"/>
              <a:t>初期値作成用の前処理ツールは用意していない</a:t>
            </a:r>
            <a:r>
              <a:rPr lang="en-US" altLang="ja-JP" dirty="0"/>
              <a:t>. </a:t>
            </a:r>
          </a:p>
          <a:p>
            <a:pPr lvl="1">
              <a:lnSpc>
                <a:spcPct val="110000"/>
              </a:lnSpc>
            </a:pPr>
            <a:r>
              <a:rPr lang="en-US" altLang="ja-JP" dirty="0"/>
              <a:t>model/</a:t>
            </a:r>
            <a:r>
              <a:rPr lang="en-US" altLang="ja-JP" dirty="0" err="1"/>
              <a:t>dogcm</a:t>
            </a:r>
            <a:r>
              <a:rPr lang="en-US" altLang="ja-JP" dirty="0"/>
              <a:t>/</a:t>
            </a:r>
            <a:r>
              <a:rPr lang="en-US" altLang="ja-JP" dirty="0" err="1"/>
              <a:t>Makefile.am</a:t>
            </a:r>
            <a:r>
              <a:rPr lang="en-US" altLang="ja-JP" dirty="0"/>
              <a:t> </a:t>
            </a:r>
            <a:r>
              <a:rPr lang="ja-JP" altLang="en-US"/>
              <a:t>内の変数「</a:t>
            </a:r>
            <a:r>
              <a:rPr lang="en-US" altLang="ja-JP" dirty="0" err="1"/>
              <a:t>exp_name</a:t>
            </a:r>
            <a:r>
              <a:rPr lang="en-US" altLang="ja-JP" dirty="0"/>
              <a:t> </a:t>
            </a:r>
            <a:r>
              <a:rPr lang="ja-JP" altLang="en-US"/>
              <a:t>」に実験名を指定する</a:t>
            </a:r>
            <a:r>
              <a:rPr lang="en-US" altLang="ja-JP" dirty="0"/>
              <a:t>. </a:t>
            </a:r>
          </a:p>
          <a:p>
            <a:pPr lvl="1">
              <a:lnSpc>
                <a:spcPct val="110000"/>
              </a:lnSpc>
            </a:pPr>
            <a:r>
              <a:rPr lang="ja-JP" altLang="en-US"/>
              <a:t>コンパイル</a:t>
            </a:r>
            <a:r>
              <a:rPr lang="en-US" altLang="ja-JP" dirty="0"/>
              <a:t> </a:t>
            </a:r>
          </a:p>
          <a:p>
            <a:pPr lvl="1">
              <a:lnSpc>
                <a:spcPct val="110000"/>
              </a:lnSpc>
            </a:pPr>
            <a:r>
              <a:rPr lang="ja-JP" altLang="en-US"/>
              <a:t>実験設定のためのネームリストファイルを作成</a:t>
            </a:r>
            <a:endParaRPr lang="en-US" altLang="ja-JP" dirty="0"/>
          </a:p>
          <a:p>
            <a:pPr lvl="2">
              <a:lnSpc>
                <a:spcPct val="110000"/>
              </a:lnSpc>
            </a:pPr>
            <a:r>
              <a:rPr lang="ja-JP" altLang="en-US"/>
              <a:t>積分時間</a:t>
            </a:r>
            <a:r>
              <a:rPr lang="en-US" altLang="ja-JP" dirty="0"/>
              <a:t>, I/O </a:t>
            </a:r>
            <a:r>
              <a:rPr lang="ja-JP" altLang="en-US"/>
              <a:t>関連</a:t>
            </a:r>
            <a:r>
              <a:rPr lang="en-US" altLang="ja-JP" dirty="0"/>
              <a:t>, </a:t>
            </a:r>
            <a:r>
              <a:rPr lang="ja-JP" altLang="en-US"/>
              <a:t>空間時間スキーム</a:t>
            </a:r>
            <a:r>
              <a:rPr lang="en-US" altLang="ja-JP" dirty="0"/>
              <a:t>, </a:t>
            </a:r>
            <a:r>
              <a:rPr lang="ja-JP" altLang="en-US"/>
              <a:t>各種スキームのパラメータを設定</a:t>
            </a:r>
            <a:endParaRPr lang="en-US" altLang="ja-JP" dirty="0"/>
          </a:p>
          <a:p>
            <a:pPr lvl="1">
              <a:lnSpc>
                <a:spcPct val="110000"/>
              </a:lnSpc>
            </a:pPr>
            <a:r>
              <a:rPr lang="ja-JP" altLang="en-US"/>
              <a:t>実行</a:t>
            </a:r>
            <a:endParaRPr lang="en-US" altLang="ja-JP" dirty="0"/>
          </a:p>
          <a:p>
            <a:pPr marL="457200" lvl="1" indent="0">
              <a:buNone/>
            </a:pPr>
            <a:endParaRPr kumimoji="1" lang="ja-JP" altLang="en-US"/>
          </a:p>
        </p:txBody>
      </p:sp>
    </p:spTree>
    <p:extLst>
      <p:ext uri="{BB962C8B-B14F-4D97-AF65-F5344CB8AC3E}">
        <p14:creationId xmlns:p14="http://schemas.microsoft.com/office/powerpoint/2010/main" val="3550920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2A9704-CFAA-AC41-884C-D1A618539B9A}"/>
              </a:ext>
            </a:extLst>
          </p:cNvPr>
          <p:cNvSpPr>
            <a:spLocks noGrp="1"/>
          </p:cNvSpPr>
          <p:nvPr>
            <p:ph type="title"/>
          </p:nvPr>
        </p:nvSpPr>
        <p:spPr>
          <a:xfrm>
            <a:off x="550272" y="2415997"/>
            <a:ext cx="7886700" cy="1325563"/>
          </a:xfrm>
        </p:spPr>
        <p:txBody>
          <a:bodyPr/>
          <a:lstStyle/>
          <a:p>
            <a:r>
              <a:rPr kumimoji="1" lang="en-US" altLang="ja-JP" dirty="0"/>
              <a:t>DCPAM </a:t>
            </a:r>
            <a:r>
              <a:rPr kumimoji="1" lang="ja-JP" altLang="en-US"/>
              <a:t>の変更部分</a:t>
            </a:r>
          </a:p>
        </p:txBody>
      </p:sp>
    </p:spTree>
    <p:extLst>
      <p:ext uri="{BB962C8B-B14F-4D97-AF65-F5344CB8AC3E}">
        <p14:creationId xmlns:p14="http://schemas.microsoft.com/office/powerpoint/2010/main" val="620489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D901C43-9E1B-6E44-84DC-8619DA383192}"/>
              </a:ext>
            </a:extLst>
          </p:cNvPr>
          <p:cNvSpPr>
            <a:spLocks noGrp="1"/>
          </p:cNvSpPr>
          <p:nvPr>
            <p:ph idx="1"/>
          </p:nvPr>
        </p:nvSpPr>
        <p:spPr>
          <a:xfrm>
            <a:off x="370955" y="1992147"/>
            <a:ext cx="8304713" cy="5105731"/>
          </a:xfrm>
        </p:spPr>
        <p:txBody>
          <a:bodyPr/>
          <a:lstStyle/>
          <a:p>
            <a:pPr>
              <a:lnSpc>
                <a:spcPct val="150000"/>
              </a:lnSpc>
            </a:pPr>
            <a:r>
              <a:rPr lang="en-US" altLang="ja-JP" dirty="0"/>
              <a:t>DCPAM5 (2015 </a:t>
            </a:r>
            <a:r>
              <a:rPr lang="ja-JP" altLang="en-US"/>
              <a:t>年</a:t>
            </a:r>
            <a:r>
              <a:rPr lang="en-US" altLang="ja-JP" dirty="0"/>
              <a:t> 8 </a:t>
            </a:r>
            <a:r>
              <a:rPr lang="ja-JP" altLang="en-US"/>
              <a:t>月頃のバージョン</a:t>
            </a:r>
            <a:r>
              <a:rPr lang="en-US" altLang="ja-JP" dirty="0"/>
              <a:t>)</a:t>
            </a:r>
            <a:r>
              <a:rPr lang="ja-JP" altLang="en-US"/>
              <a:t>を変更</a:t>
            </a:r>
            <a:endParaRPr kumimoji="1" lang="en-US" altLang="ja-JP" dirty="0"/>
          </a:p>
          <a:p>
            <a:pPr lvl="1">
              <a:lnSpc>
                <a:spcPct val="150000"/>
              </a:lnSpc>
            </a:pPr>
            <a:r>
              <a:rPr lang="en-US" altLang="ja-JP" dirty="0"/>
              <a:t>INTH07 </a:t>
            </a:r>
            <a:r>
              <a:rPr lang="ja-JP" altLang="en-US"/>
              <a:t>の大気設定と揃えるために行った拡張</a:t>
            </a:r>
            <a:endParaRPr kumimoji="1" lang="en-US" altLang="ja-JP" dirty="0"/>
          </a:p>
          <a:p>
            <a:pPr lvl="2">
              <a:lnSpc>
                <a:spcPct val="150000"/>
              </a:lnSpc>
            </a:pPr>
            <a:r>
              <a:rPr lang="en-US" altLang="ja-JP" dirty="0"/>
              <a:t>INTH02, INTH07 </a:t>
            </a:r>
            <a:r>
              <a:rPr lang="ja-JP" altLang="en-US"/>
              <a:t>と同様の灰色大気放射スキーム</a:t>
            </a:r>
            <a:r>
              <a:rPr lang="en-US" altLang="ja-JP" dirty="0"/>
              <a:t>, </a:t>
            </a:r>
            <a:r>
              <a:rPr lang="ja-JP" altLang="en-US"/>
              <a:t>湿潤対流調節スキーム</a:t>
            </a:r>
            <a:r>
              <a:rPr lang="en-US" altLang="ja-JP" dirty="0"/>
              <a:t>, </a:t>
            </a:r>
            <a:r>
              <a:rPr lang="ja-JP" altLang="en-US"/>
              <a:t>質量補正スキーム</a:t>
            </a:r>
            <a:r>
              <a:rPr lang="en-US" altLang="ja-JP" dirty="0"/>
              <a:t>, </a:t>
            </a:r>
            <a:r>
              <a:rPr lang="ja-JP" altLang="en-US"/>
              <a:t>鉛直フィルタを追加</a:t>
            </a:r>
            <a:endParaRPr lang="en-US" altLang="ja-JP" dirty="0"/>
          </a:p>
          <a:p>
            <a:pPr lvl="3">
              <a:lnSpc>
                <a:spcPct val="150000"/>
              </a:lnSpc>
            </a:pPr>
            <a:r>
              <a:rPr lang="ja-JP" altLang="en-US"/>
              <a:t>注</a:t>
            </a:r>
            <a:r>
              <a:rPr lang="en-US" altLang="ja-JP" dirty="0"/>
              <a:t>) </a:t>
            </a:r>
            <a:r>
              <a:rPr lang="ja-JP" altLang="en-US"/>
              <a:t>一部ハードコードしているところがある</a:t>
            </a:r>
            <a:r>
              <a:rPr lang="en-US" altLang="ja-JP" dirty="0"/>
              <a:t>. </a:t>
            </a:r>
            <a:endParaRPr kumimoji="1" lang="en-US" altLang="ja-JP" dirty="0"/>
          </a:p>
          <a:p>
            <a:pPr lvl="1">
              <a:lnSpc>
                <a:spcPct val="150000"/>
              </a:lnSpc>
            </a:pPr>
            <a:r>
              <a:rPr lang="ja-JP" altLang="en-US"/>
              <a:t>高速化のための改造</a:t>
            </a:r>
            <a:r>
              <a:rPr lang="en-US" altLang="ja-JP" dirty="0"/>
              <a:t> </a:t>
            </a:r>
          </a:p>
          <a:p>
            <a:pPr lvl="2">
              <a:lnSpc>
                <a:spcPct val="150000"/>
              </a:lnSpc>
            </a:pPr>
            <a:r>
              <a:rPr lang="en-US" altLang="ja-JP" dirty="0"/>
              <a:t>dynamics_hspl_vas83.F90 , I</a:t>
            </a:r>
            <a:r>
              <a:rPr kumimoji="1" lang="en-US" altLang="ja-JP" dirty="0"/>
              <a:t>SPACK (</a:t>
            </a:r>
            <a:r>
              <a:rPr kumimoji="1" lang="en-US" altLang="ja-JP" dirty="0" err="1"/>
              <a:t>ver</a:t>
            </a:r>
            <a:r>
              <a:rPr kumimoji="1" lang="en-US" altLang="ja-JP" dirty="0"/>
              <a:t> 1.4) </a:t>
            </a:r>
            <a:r>
              <a:rPr kumimoji="1" lang="ja-JP" altLang="en-US"/>
              <a:t>と</a:t>
            </a:r>
            <a:r>
              <a:rPr kumimoji="1" lang="en-US" altLang="ja-JP" dirty="0"/>
              <a:t> SPMODEL </a:t>
            </a:r>
            <a:r>
              <a:rPr kumimoji="1" lang="ja-JP" altLang="en-US"/>
              <a:t>の一部のコードを改造</a:t>
            </a:r>
          </a:p>
        </p:txBody>
      </p:sp>
      <p:sp>
        <p:nvSpPr>
          <p:cNvPr id="4" name="タイトル 1">
            <a:extLst>
              <a:ext uri="{FF2B5EF4-FFF2-40B4-BE49-F238E27FC236}">
                <a16:creationId xmlns:a16="http://schemas.microsoft.com/office/drawing/2014/main" id="{F19626C4-639F-9543-87B8-1AE012F9D114}"/>
              </a:ext>
            </a:extLst>
          </p:cNvPr>
          <p:cNvSpPr>
            <a:spLocks noGrp="1"/>
          </p:cNvSpPr>
          <p:nvPr>
            <p:ph type="title"/>
          </p:nvPr>
        </p:nvSpPr>
        <p:spPr>
          <a:xfrm>
            <a:off x="104502" y="193041"/>
            <a:ext cx="7886700" cy="590731"/>
          </a:xfrm>
        </p:spPr>
        <p:txBody>
          <a:bodyPr>
            <a:normAutofit fontScale="90000"/>
          </a:bodyPr>
          <a:lstStyle/>
          <a:p>
            <a:r>
              <a:rPr kumimoji="1" lang="ja-JP" altLang="en-US"/>
              <a:t>説明が必要</a:t>
            </a:r>
            <a:r>
              <a:rPr kumimoji="1" lang="en-US" altLang="ja-JP" dirty="0"/>
              <a:t>(?)</a:t>
            </a:r>
            <a:r>
              <a:rPr kumimoji="1" lang="ja-JP" altLang="en-US"/>
              <a:t>なこと</a:t>
            </a:r>
          </a:p>
        </p:txBody>
      </p:sp>
      <p:sp>
        <p:nvSpPr>
          <p:cNvPr id="5" name="テキスト ボックス 4">
            <a:extLst>
              <a:ext uri="{FF2B5EF4-FFF2-40B4-BE49-F238E27FC236}">
                <a16:creationId xmlns:a16="http://schemas.microsoft.com/office/drawing/2014/main" id="{4106AECF-FA0E-6D4F-97E6-FE4B642021BF}"/>
              </a:ext>
            </a:extLst>
          </p:cNvPr>
          <p:cNvSpPr txBox="1"/>
          <p:nvPr/>
        </p:nvSpPr>
        <p:spPr>
          <a:xfrm>
            <a:off x="331767" y="944855"/>
            <a:ext cx="8567304"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a:t>レポジトリ</a:t>
            </a:r>
            <a:r>
              <a:rPr kumimoji="1" lang="en-US" altLang="ja-JP" sz="2000" dirty="0"/>
              <a:t>: </a:t>
            </a:r>
            <a:r>
              <a:rPr lang="en-US" altLang="ja-JP" sz="2000" dirty="0">
                <a:hlinkClick r:id="rId2"/>
              </a:rPr>
              <a:t>www.gfd-dennou.org:~ykawai/git/dcpam_bk.git</a:t>
            </a:r>
            <a:r>
              <a:rPr lang="en-US" altLang="ja-JP" sz="2000" dirty="0"/>
              <a:t> </a:t>
            </a:r>
            <a:r>
              <a:rPr kumimoji="1" lang="en-US" altLang="ja-JP" sz="2000" dirty="0"/>
              <a:t>( </a:t>
            </a:r>
            <a:r>
              <a:rPr kumimoji="1" lang="ja-JP" altLang="en-US" sz="2000"/>
              <a:t>外部非公開</a:t>
            </a:r>
            <a:r>
              <a:rPr kumimoji="1" lang="en-US" altLang="ja-JP" sz="2000" dirty="0"/>
              <a:t>)</a:t>
            </a:r>
          </a:p>
          <a:p>
            <a:r>
              <a:rPr lang="ja-JP" altLang="en-US" sz="2000"/>
              <a:t>ひとまず</a:t>
            </a:r>
            <a:r>
              <a:rPr lang="en-US" altLang="ja-JP" sz="2000" dirty="0"/>
              <a:t> </a:t>
            </a:r>
            <a:r>
              <a:rPr lang="en-US" altLang="ja-JP" sz="2000" dirty="0" err="1"/>
              <a:t>dennou</a:t>
            </a:r>
            <a:r>
              <a:rPr lang="en-US" altLang="ja-JP" sz="2000" dirty="0"/>
              <a:t>-k </a:t>
            </a:r>
            <a:r>
              <a:rPr lang="ja-JP" altLang="en-US" sz="2000"/>
              <a:t>の</a:t>
            </a:r>
            <a:r>
              <a:rPr lang="en-US" altLang="ja-JP" sz="2000" dirty="0"/>
              <a:t> ~</a:t>
            </a:r>
            <a:r>
              <a:rPr lang="en-US" altLang="ja-JP" sz="2000" dirty="0" err="1"/>
              <a:t>ykawai</a:t>
            </a:r>
            <a:r>
              <a:rPr lang="en-US" altLang="ja-JP" sz="2000" dirty="0"/>
              <a:t>/</a:t>
            </a:r>
            <a:r>
              <a:rPr lang="en-US" altLang="ja-JP" sz="2000" dirty="0" err="1"/>
              <a:t>dcpam_bk</a:t>
            </a:r>
            <a:r>
              <a:rPr lang="en-US" altLang="ja-JP" sz="2000" dirty="0"/>
              <a:t> </a:t>
            </a:r>
            <a:r>
              <a:rPr lang="ja-JP" altLang="en-US" sz="2000"/>
              <a:t>に</a:t>
            </a:r>
            <a:r>
              <a:rPr lang="en-US" altLang="ja-JP" sz="2000" dirty="0"/>
              <a:t> clone </a:t>
            </a:r>
            <a:r>
              <a:rPr lang="ja-JP" altLang="en-US" sz="2000"/>
              <a:t>して置きました</a:t>
            </a:r>
            <a:r>
              <a:rPr lang="en-US" altLang="ja-JP" sz="2000" dirty="0"/>
              <a:t>. </a:t>
            </a:r>
            <a:endParaRPr kumimoji="1" lang="ja-JP" altLang="en-US" sz="2000"/>
          </a:p>
        </p:txBody>
      </p:sp>
    </p:spTree>
    <p:extLst>
      <p:ext uri="{BB962C8B-B14F-4D97-AF65-F5344CB8AC3E}">
        <p14:creationId xmlns:p14="http://schemas.microsoft.com/office/powerpoint/2010/main" val="4176723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9076A-E0EA-F346-BC85-FE07E9F2C5DB}"/>
              </a:ext>
            </a:extLst>
          </p:cNvPr>
          <p:cNvSpPr>
            <a:spLocks noGrp="1"/>
          </p:cNvSpPr>
          <p:nvPr>
            <p:ph type="title"/>
          </p:nvPr>
        </p:nvSpPr>
        <p:spPr>
          <a:xfrm>
            <a:off x="720090" y="2899322"/>
            <a:ext cx="7886700" cy="1325563"/>
          </a:xfrm>
        </p:spPr>
        <p:txBody>
          <a:bodyPr/>
          <a:lstStyle/>
          <a:p>
            <a:r>
              <a:rPr lang="ja-JP" altLang="en-US"/>
              <a:t>大気海洋海氷結合</a:t>
            </a:r>
            <a:r>
              <a:rPr kumimoji="1" lang="ja-JP" altLang="en-US"/>
              <a:t>モデル</a:t>
            </a:r>
            <a:br>
              <a:rPr kumimoji="1" lang="en-US" altLang="ja-JP" dirty="0"/>
            </a:br>
            <a:endParaRPr kumimoji="1" lang="ja-JP" altLang="en-US"/>
          </a:p>
        </p:txBody>
      </p:sp>
    </p:spTree>
    <p:extLst>
      <p:ext uri="{BB962C8B-B14F-4D97-AF65-F5344CB8AC3E}">
        <p14:creationId xmlns:p14="http://schemas.microsoft.com/office/powerpoint/2010/main" val="1234852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5C4B55-7A42-C34E-BD61-0642B9171A6B}"/>
              </a:ext>
            </a:extLst>
          </p:cNvPr>
          <p:cNvSpPr>
            <a:spLocks noGrp="1"/>
          </p:cNvSpPr>
          <p:nvPr>
            <p:ph type="title"/>
          </p:nvPr>
        </p:nvSpPr>
        <p:spPr>
          <a:xfrm>
            <a:off x="349432" y="375288"/>
            <a:ext cx="8149590" cy="640712"/>
          </a:xfrm>
        </p:spPr>
        <p:txBody>
          <a:bodyPr>
            <a:normAutofit fontScale="90000"/>
          </a:bodyPr>
          <a:lstStyle/>
          <a:p>
            <a:r>
              <a:rPr kumimoji="1" lang="ja-JP" altLang="en-US"/>
              <a:t>大気海洋海氷結合</a:t>
            </a:r>
            <a:r>
              <a:rPr lang="ja-JP" altLang="en-US"/>
              <a:t>モデル</a:t>
            </a:r>
            <a:endParaRPr kumimoji="1" lang="ja-JP" altLang="en-US"/>
          </a:p>
        </p:txBody>
      </p:sp>
      <p:sp>
        <p:nvSpPr>
          <p:cNvPr id="3" name="コンテンツ プレースホルダー 2">
            <a:extLst>
              <a:ext uri="{FF2B5EF4-FFF2-40B4-BE49-F238E27FC236}">
                <a16:creationId xmlns:a16="http://schemas.microsoft.com/office/drawing/2014/main" id="{58F46258-1B45-9F43-B4DF-6FD898993F77}"/>
              </a:ext>
            </a:extLst>
          </p:cNvPr>
          <p:cNvSpPr>
            <a:spLocks noGrp="1"/>
          </p:cNvSpPr>
          <p:nvPr>
            <p:ph idx="1"/>
          </p:nvPr>
        </p:nvSpPr>
        <p:spPr>
          <a:xfrm>
            <a:off x="231048" y="1162957"/>
            <a:ext cx="8778241" cy="4351338"/>
          </a:xfrm>
        </p:spPr>
        <p:txBody>
          <a:bodyPr>
            <a:normAutofit/>
          </a:bodyPr>
          <a:lstStyle/>
          <a:p>
            <a:r>
              <a:rPr lang="ja-JP" altLang="en-US"/>
              <a:t>コード置き場</a:t>
            </a:r>
            <a:r>
              <a:rPr lang="en-US" altLang="ja-JP" dirty="0"/>
              <a:t>: </a:t>
            </a:r>
            <a:r>
              <a:rPr lang="en-US" altLang="ja-JP" dirty="0">
                <a:hlinkClick r:id="rId2"/>
              </a:rPr>
              <a:t>https://github.com/gfd-dennou-club/Dennou-CCM</a:t>
            </a:r>
            <a:r>
              <a:rPr lang="en-US" altLang="ja-JP" dirty="0"/>
              <a:t> </a:t>
            </a:r>
            <a:endParaRPr kumimoji="1" lang="en-US" altLang="ja-JP" sz="2400" dirty="0"/>
          </a:p>
          <a:p>
            <a:pPr lvl="1"/>
            <a:r>
              <a:rPr lang="en-US" altLang="ja-JP" sz="2000" dirty="0"/>
              <a:t>APEI07Couple </a:t>
            </a:r>
            <a:r>
              <a:rPr lang="ja-JP" altLang="en-US" sz="2000"/>
              <a:t>ブランチを見て下さい</a:t>
            </a:r>
            <a:endParaRPr kumimoji="1" lang="en-US" altLang="ja-JP" dirty="0"/>
          </a:p>
          <a:p>
            <a:r>
              <a:rPr kumimoji="1" lang="ja-JP" altLang="en-US"/>
              <a:t>備考</a:t>
            </a:r>
            <a:endParaRPr kumimoji="1" lang="en-US" altLang="ja-JP" dirty="0"/>
          </a:p>
          <a:p>
            <a:pPr lvl="1"/>
            <a:r>
              <a:rPr kumimoji="1" lang="en-US" altLang="ja-JP" dirty="0"/>
              <a:t>DCPAM </a:t>
            </a:r>
            <a:r>
              <a:rPr kumimoji="1" lang="ja-JP" altLang="en-US"/>
              <a:t>と</a:t>
            </a:r>
            <a:r>
              <a:rPr kumimoji="1" lang="en-US" altLang="ja-JP" dirty="0"/>
              <a:t> </a:t>
            </a:r>
            <a:r>
              <a:rPr kumimoji="1" lang="en-US" altLang="ja-JP" dirty="0" err="1"/>
              <a:t>Dennou</a:t>
            </a:r>
            <a:r>
              <a:rPr kumimoji="1" lang="en-US" altLang="ja-JP" dirty="0"/>
              <a:t>-OGCM (</a:t>
            </a:r>
            <a:r>
              <a:rPr kumimoji="1" lang="en-US" altLang="ja-JP" dirty="0" err="1"/>
              <a:t>dogcm</a:t>
            </a:r>
            <a:r>
              <a:rPr kumimoji="1" lang="en-US" altLang="ja-JP" dirty="0"/>
              <a:t>)</a:t>
            </a:r>
            <a:r>
              <a:rPr kumimoji="1" lang="ja-JP" altLang="en-US"/>
              <a:t>を</a:t>
            </a:r>
            <a:r>
              <a:rPr lang="ja-JP" altLang="en-US"/>
              <a:t>カップラー</a:t>
            </a:r>
            <a:r>
              <a:rPr lang="en-US" altLang="ja-JP" dirty="0"/>
              <a:t>(</a:t>
            </a:r>
            <a:r>
              <a:rPr lang="en-US" altLang="ja-JP" dirty="0" err="1"/>
              <a:t>Jcup</a:t>
            </a:r>
            <a:r>
              <a:rPr lang="en-US" altLang="ja-JP" dirty="0"/>
              <a:t>)</a:t>
            </a:r>
            <a:r>
              <a:rPr lang="ja-JP" altLang="en-US"/>
              <a:t>を用いて</a:t>
            </a:r>
            <a:r>
              <a:rPr kumimoji="1" lang="ja-JP" altLang="en-US"/>
              <a:t>結合することで</a:t>
            </a:r>
            <a:r>
              <a:rPr kumimoji="1" lang="en-US" altLang="ja-JP" dirty="0"/>
              <a:t>, </a:t>
            </a:r>
            <a:r>
              <a:rPr kumimoji="1" lang="ja-JP" altLang="en-US"/>
              <a:t>結合モデルとした</a:t>
            </a:r>
            <a:r>
              <a:rPr kumimoji="1" lang="en-US" altLang="ja-JP" dirty="0"/>
              <a:t>. </a:t>
            </a:r>
          </a:p>
          <a:p>
            <a:pPr lvl="1">
              <a:lnSpc>
                <a:spcPct val="100000"/>
              </a:lnSpc>
            </a:pPr>
            <a:r>
              <a:rPr lang="ja-JP" altLang="en-US"/>
              <a:t>ビルドシステム</a:t>
            </a:r>
            <a:r>
              <a:rPr lang="en-US" altLang="ja-JP" dirty="0"/>
              <a:t>:  </a:t>
            </a:r>
            <a:r>
              <a:rPr lang="ja-JP" altLang="en-US"/>
              <a:t>手書きの</a:t>
            </a:r>
            <a:r>
              <a:rPr lang="en-US" altLang="ja-JP" dirty="0"/>
              <a:t> </a:t>
            </a:r>
            <a:r>
              <a:rPr lang="en-US" altLang="ja-JP" dirty="0" err="1"/>
              <a:t>Makefile</a:t>
            </a:r>
            <a:r>
              <a:rPr lang="en-US" altLang="ja-JP" dirty="0"/>
              <a:t> </a:t>
            </a:r>
            <a:r>
              <a:rPr lang="ja-JP" altLang="en-US"/>
              <a:t>を使う</a:t>
            </a:r>
            <a:r>
              <a:rPr lang="en-US" altLang="ja-JP" dirty="0"/>
              <a:t>   (SCALE</a:t>
            </a:r>
            <a:r>
              <a:rPr lang="ja-JP" altLang="en-US"/>
              <a:t>と似ている</a:t>
            </a:r>
            <a:r>
              <a:rPr lang="en-US" altLang="ja-JP" dirty="0"/>
              <a:t>)</a:t>
            </a:r>
          </a:p>
          <a:p>
            <a:pPr lvl="1">
              <a:lnSpc>
                <a:spcPct val="100000"/>
              </a:lnSpc>
            </a:pPr>
            <a:r>
              <a:rPr lang="ja-JP" altLang="en-US"/>
              <a:t>ソースコード管理</a:t>
            </a:r>
            <a:r>
              <a:rPr lang="en-US" altLang="ja-JP" dirty="0"/>
              <a:t>: git </a:t>
            </a:r>
          </a:p>
          <a:p>
            <a:pPr lvl="1">
              <a:lnSpc>
                <a:spcPct val="100000"/>
              </a:lnSpc>
            </a:pPr>
            <a:r>
              <a:rPr lang="ja-JP" altLang="en-US"/>
              <a:t>インストールガイド</a:t>
            </a:r>
            <a:r>
              <a:rPr lang="en-US" altLang="ja-JP" dirty="0"/>
              <a:t>/</a:t>
            </a:r>
            <a:r>
              <a:rPr lang="ja-JP" altLang="en-US"/>
              <a:t>ドキュメント等はまだない</a:t>
            </a:r>
            <a:r>
              <a:rPr lang="en-US" altLang="ja-JP" dirty="0"/>
              <a:t>.</a:t>
            </a:r>
          </a:p>
          <a:p>
            <a:pPr lvl="1">
              <a:lnSpc>
                <a:spcPct val="100000"/>
              </a:lnSpc>
            </a:pPr>
            <a:endParaRPr lang="en-US" altLang="ja-JP" dirty="0"/>
          </a:p>
          <a:p>
            <a:pPr lvl="1"/>
            <a:endParaRPr kumimoji="1" lang="ja-JP" altLang="en-US"/>
          </a:p>
        </p:txBody>
      </p:sp>
      <p:sp>
        <p:nvSpPr>
          <p:cNvPr id="4" name="テキスト ボックス 3">
            <a:extLst>
              <a:ext uri="{FF2B5EF4-FFF2-40B4-BE49-F238E27FC236}">
                <a16:creationId xmlns:a16="http://schemas.microsoft.com/office/drawing/2014/main" id="{EF27F403-C83E-B245-932C-E68AB631CE3A}"/>
              </a:ext>
            </a:extLst>
          </p:cNvPr>
          <p:cNvSpPr txBox="1"/>
          <p:nvPr/>
        </p:nvSpPr>
        <p:spPr>
          <a:xfrm>
            <a:off x="3553097" y="1672045"/>
            <a:ext cx="3513908" cy="369332"/>
          </a:xfrm>
          <a:prstGeom prst="rect">
            <a:avLst/>
          </a:prstGeom>
          <a:noFill/>
        </p:spPr>
        <p:txBody>
          <a:bodyPr wrap="square" rtlCol="0">
            <a:spAutoFit/>
          </a:bodyPr>
          <a:lstStyle/>
          <a:p>
            <a:r>
              <a:rPr kumimoji="1" lang="en-US" altLang="ja-JP" dirty="0"/>
              <a:t>(CCM: Coupled Climate Model)</a:t>
            </a:r>
            <a:endParaRPr kumimoji="1" lang="ja-JP" altLang="en-US"/>
          </a:p>
        </p:txBody>
      </p:sp>
    </p:spTree>
    <p:extLst>
      <p:ext uri="{BB962C8B-B14F-4D97-AF65-F5344CB8AC3E}">
        <p14:creationId xmlns:p14="http://schemas.microsoft.com/office/powerpoint/2010/main" val="2605166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1858" y="-46217"/>
            <a:ext cx="7886700" cy="970839"/>
          </a:xfrm>
        </p:spPr>
        <p:txBody>
          <a:bodyPr/>
          <a:lstStyle/>
          <a:p>
            <a:r>
              <a:rPr kumimoji="1" lang="ja-JP" altLang="en-US"/>
              <a:t>説明が必要</a:t>
            </a:r>
            <a:r>
              <a:rPr kumimoji="1" lang="en-US" altLang="ja-JP" dirty="0"/>
              <a:t>(?)</a:t>
            </a:r>
            <a:r>
              <a:rPr kumimoji="1" lang="ja-JP" altLang="en-US"/>
              <a:t>なこと</a:t>
            </a:r>
            <a:r>
              <a:rPr kumimoji="1" lang="en-US" altLang="ja-JP" dirty="0"/>
              <a:t> (1)</a:t>
            </a:r>
            <a:endParaRPr kumimoji="1" lang="ja-JP" altLang="en-US"/>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92523" y="819362"/>
            <a:ext cx="8698231" cy="5423989"/>
          </a:xfrm>
        </p:spPr>
        <p:txBody>
          <a:bodyPr>
            <a:normAutofit/>
          </a:bodyPr>
          <a:lstStyle/>
          <a:p>
            <a:r>
              <a:rPr lang="ja-JP" altLang="en-US"/>
              <a:t>結合モデルのプログラム的構造</a:t>
            </a:r>
            <a:endParaRPr kumimoji="1" lang="en-US" altLang="ja-JP" dirty="0"/>
          </a:p>
          <a:p>
            <a:endParaRPr lang="en-US" altLang="ja-JP" dirty="0"/>
          </a:p>
        </p:txBody>
      </p:sp>
      <p:sp>
        <p:nvSpPr>
          <p:cNvPr id="4" name="テキスト ボックス 3">
            <a:extLst>
              <a:ext uri="{FF2B5EF4-FFF2-40B4-BE49-F238E27FC236}">
                <a16:creationId xmlns:a16="http://schemas.microsoft.com/office/drawing/2014/main" id="{00F873E8-AAC1-364E-8165-4AD129F789E5}"/>
              </a:ext>
            </a:extLst>
          </p:cNvPr>
          <p:cNvSpPr txBox="1"/>
          <p:nvPr/>
        </p:nvSpPr>
        <p:spPr>
          <a:xfrm>
            <a:off x="320281" y="2174274"/>
            <a:ext cx="2398540" cy="584775"/>
          </a:xfrm>
          <a:prstGeom prst="rect">
            <a:avLst/>
          </a:prstGeom>
          <a:noFill/>
        </p:spPr>
        <p:txBody>
          <a:bodyPr wrap="square" rtlCol="0">
            <a:spAutoFit/>
          </a:bodyPr>
          <a:lstStyle/>
          <a:p>
            <a:r>
              <a:rPr kumimoji="1" lang="en-US" altLang="ja-JP" dirty="0"/>
              <a:t>atm_driver.f90</a:t>
            </a:r>
          </a:p>
          <a:p>
            <a:r>
              <a:rPr lang="en-US" altLang="ja-JP" sz="1400" dirty="0"/>
              <a:t>(</a:t>
            </a:r>
            <a:r>
              <a:rPr lang="ja-JP" altLang="en-US" sz="1400"/>
              <a:t>メインプログラム</a:t>
            </a:r>
            <a:r>
              <a:rPr lang="en-US" altLang="ja-JP" sz="1400" dirty="0"/>
              <a:t>)</a:t>
            </a:r>
            <a:endParaRPr kumimoji="1" lang="ja-JP" altLang="en-US" sz="1400"/>
          </a:p>
        </p:txBody>
      </p:sp>
      <p:sp>
        <p:nvSpPr>
          <p:cNvPr id="5" name="テキスト ボックス 4">
            <a:extLst>
              <a:ext uri="{FF2B5EF4-FFF2-40B4-BE49-F238E27FC236}">
                <a16:creationId xmlns:a16="http://schemas.microsoft.com/office/drawing/2014/main" id="{223825C4-5B01-0E42-8E12-F978B1F6B4E7}"/>
              </a:ext>
            </a:extLst>
          </p:cNvPr>
          <p:cNvSpPr txBox="1"/>
          <p:nvPr/>
        </p:nvSpPr>
        <p:spPr>
          <a:xfrm>
            <a:off x="324802" y="4175337"/>
            <a:ext cx="1783374" cy="584775"/>
          </a:xfrm>
          <a:prstGeom prst="rect">
            <a:avLst/>
          </a:prstGeom>
          <a:noFill/>
        </p:spPr>
        <p:txBody>
          <a:bodyPr wrap="square" rtlCol="0">
            <a:spAutoFit/>
          </a:bodyPr>
          <a:lstStyle/>
          <a:p>
            <a:r>
              <a:rPr lang="en-US" altLang="ja-JP" dirty="0"/>
              <a:t>ocn</a:t>
            </a:r>
            <a:r>
              <a:rPr kumimoji="1" lang="en-US" altLang="ja-JP" dirty="0"/>
              <a:t>_driver.f90</a:t>
            </a:r>
          </a:p>
          <a:p>
            <a:r>
              <a:rPr lang="en-US" altLang="ja-JP" sz="1400" dirty="0"/>
              <a:t>(</a:t>
            </a:r>
            <a:r>
              <a:rPr lang="ja-JP" altLang="en-US" sz="1400"/>
              <a:t>メインプログラム</a:t>
            </a:r>
            <a:r>
              <a:rPr lang="en-US" altLang="ja-JP" sz="1400" dirty="0"/>
              <a:t>)</a:t>
            </a:r>
            <a:endParaRPr kumimoji="1" lang="ja-JP" altLang="en-US" sz="1400"/>
          </a:p>
        </p:txBody>
      </p:sp>
      <p:sp>
        <p:nvSpPr>
          <p:cNvPr id="6" name="テキスト ボックス 5">
            <a:extLst>
              <a:ext uri="{FF2B5EF4-FFF2-40B4-BE49-F238E27FC236}">
                <a16:creationId xmlns:a16="http://schemas.microsoft.com/office/drawing/2014/main" id="{44C87A19-0B4F-504B-AD1A-0B08F6852167}"/>
              </a:ext>
            </a:extLst>
          </p:cNvPr>
          <p:cNvSpPr txBox="1"/>
          <p:nvPr/>
        </p:nvSpPr>
        <p:spPr>
          <a:xfrm>
            <a:off x="2676936" y="2375401"/>
            <a:ext cx="1841832" cy="369332"/>
          </a:xfrm>
          <a:prstGeom prst="rect">
            <a:avLst/>
          </a:prstGeom>
          <a:noFill/>
        </p:spPr>
        <p:txBody>
          <a:bodyPr wrap="square" rtlCol="0">
            <a:spAutoFit/>
          </a:bodyPr>
          <a:lstStyle/>
          <a:p>
            <a:r>
              <a:rPr kumimoji="1" lang="en-US" altLang="ja-JP" dirty="0"/>
              <a:t>mod_atm.f90</a:t>
            </a:r>
            <a:endParaRPr kumimoji="1" lang="ja-JP" altLang="en-US"/>
          </a:p>
        </p:txBody>
      </p:sp>
      <p:sp>
        <p:nvSpPr>
          <p:cNvPr id="7" name="テキスト ボックス 6">
            <a:extLst>
              <a:ext uri="{FF2B5EF4-FFF2-40B4-BE49-F238E27FC236}">
                <a16:creationId xmlns:a16="http://schemas.microsoft.com/office/drawing/2014/main" id="{26D37957-43E4-0E41-8BB0-597A1C4BA632}"/>
              </a:ext>
            </a:extLst>
          </p:cNvPr>
          <p:cNvSpPr txBox="1"/>
          <p:nvPr/>
        </p:nvSpPr>
        <p:spPr>
          <a:xfrm>
            <a:off x="2748189" y="4154243"/>
            <a:ext cx="1484432" cy="369332"/>
          </a:xfrm>
          <a:prstGeom prst="rect">
            <a:avLst/>
          </a:prstGeom>
          <a:noFill/>
        </p:spPr>
        <p:txBody>
          <a:bodyPr wrap="square" rtlCol="0">
            <a:spAutoFit/>
          </a:bodyPr>
          <a:lstStyle/>
          <a:p>
            <a:r>
              <a:rPr kumimoji="1" lang="en-US" altLang="ja-JP" dirty="0"/>
              <a:t>mod_ocn.f90</a:t>
            </a:r>
            <a:endParaRPr kumimoji="1" lang="ja-JP" altLang="en-US"/>
          </a:p>
        </p:txBody>
      </p:sp>
      <p:sp>
        <p:nvSpPr>
          <p:cNvPr id="8" name="テキスト ボックス 7">
            <a:extLst>
              <a:ext uri="{FF2B5EF4-FFF2-40B4-BE49-F238E27FC236}">
                <a16:creationId xmlns:a16="http://schemas.microsoft.com/office/drawing/2014/main" id="{815C1C7A-56CE-3940-BC8E-45A770E3ECA3}"/>
              </a:ext>
            </a:extLst>
          </p:cNvPr>
          <p:cNvSpPr txBox="1"/>
          <p:nvPr/>
        </p:nvSpPr>
        <p:spPr>
          <a:xfrm>
            <a:off x="5303903" y="3748893"/>
            <a:ext cx="2968541" cy="369332"/>
          </a:xfrm>
          <a:prstGeom prst="rect">
            <a:avLst/>
          </a:prstGeom>
          <a:noFill/>
        </p:spPr>
        <p:txBody>
          <a:bodyPr wrap="square" rtlCol="0">
            <a:spAutoFit/>
          </a:bodyPr>
          <a:lstStyle/>
          <a:p>
            <a:r>
              <a:rPr lang="en-US" altLang="ja-JP" dirty="0"/>
              <a:t>DOGCM_main</a:t>
            </a:r>
            <a:r>
              <a:rPr kumimoji="1" lang="en-US" altLang="ja-JP" dirty="0"/>
              <a:t>_mod.f90</a:t>
            </a:r>
            <a:endParaRPr kumimoji="1" lang="ja-JP" altLang="en-US"/>
          </a:p>
        </p:txBody>
      </p:sp>
      <p:sp>
        <p:nvSpPr>
          <p:cNvPr id="10" name="テキスト ボックス 9">
            <a:extLst>
              <a:ext uri="{FF2B5EF4-FFF2-40B4-BE49-F238E27FC236}">
                <a16:creationId xmlns:a16="http://schemas.microsoft.com/office/drawing/2014/main" id="{915CA0A5-D5D1-7449-88B1-7D91CDE430D6}"/>
              </a:ext>
            </a:extLst>
          </p:cNvPr>
          <p:cNvSpPr txBox="1"/>
          <p:nvPr/>
        </p:nvSpPr>
        <p:spPr>
          <a:xfrm>
            <a:off x="5417746" y="1347510"/>
            <a:ext cx="3682691" cy="800219"/>
          </a:xfrm>
          <a:prstGeom prst="rect">
            <a:avLst/>
          </a:prstGeom>
          <a:noFill/>
        </p:spPr>
        <p:txBody>
          <a:bodyPr wrap="square" rtlCol="0">
            <a:spAutoFit/>
          </a:bodyPr>
          <a:lstStyle/>
          <a:p>
            <a:r>
              <a:rPr lang="en-US" altLang="ja-JP" dirty="0"/>
              <a:t>dcpam_main_</a:t>
            </a:r>
            <a:r>
              <a:rPr kumimoji="1" lang="en-US" altLang="ja-JP" dirty="0"/>
              <a:t>mod.f90</a:t>
            </a:r>
          </a:p>
          <a:p>
            <a:r>
              <a:rPr lang="en-US" altLang="ja-JP" sz="1400" dirty="0"/>
              <a:t>(dcpam_main.f90 </a:t>
            </a:r>
            <a:r>
              <a:rPr lang="ja-JP" altLang="en-US" sz="1400"/>
              <a:t>の</a:t>
            </a:r>
            <a:endParaRPr lang="en-US" altLang="ja-JP" sz="1400" dirty="0"/>
          </a:p>
          <a:p>
            <a:r>
              <a:rPr lang="ja-JP" altLang="en-US" sz="1400"/>
              <a:t>メインプログラムを分割</a:t>
            </a:r>
            <a:r>
              <a:rPr lang="en-US" altLang="ja-JP" sz="1400" dirty="0"/>
              <a:t>, </a:t>
            </a:r>
            <a:r>
              <a:rPr lang="ja-JP" altLang="en-US" sz="1400"/>
              <a:t>サブルーチン化</a:t>
            </a:r>
            <a:r>
              <a:rPr lang="en-US" altLang="ja-JP" sz="1400" dirty="0"/>
              <a:t>)</a:t>
            </a:r>
          </a:p>
        </p:txBody>
      </p:sp>
      <p:sp>
        <p:nvSpPr>
          <p:cNvPr id="11" name="テキスト ボックス 10">
            <a:extLst>
              <a:ext uri="{FF2B5EF4-FFF2-40B4-BE49-F238E27FC236}">
                <a16:creationId xmlns:a16="http://schemas.microsoft.com/office/drawing/2014/main" id="{2DD4491E-0C7C-C24F-91C9-15A2B5B4E453}"/>
              </a:ext>
            </a:extLst>
          </p:cNvPr>
          <p:cNvSpPr txBox="1"/>
          <p:nvPr/>
        </p:nvSpPr>
        <p:spPr>
          <a:xfrm>
            <a:off x="5160476" y="4426405"/>
            <a:ext cx="2732665" cy="369332"/>
          </a:xfrm>
          <a:prstGeom prst="rect">
            <a:avLst/>
          </a:prstGeom>
          <a:noFill/>
        </p:spPr>
        <p:txBody>
          <a:bodyPr wrap="square" rtlCol="0">
            <a:spAutoFit/>
          </a:bodyPr>
          <a:lstStyle/>
          <a:p>
            <a:r>
              <a:rPr lang="en-US" altLang="ja-JP" dirty="0"/>
              <a:t>DSIce_main</a:t>
            </a:r>
            <a:r>
              <a:rPr kumimoji="1" lang="en-US" altLang="ja-JP" dirty="0"/>
              <a:t>_mod.f90</a:t>
            </a:r>
            <a:endParaRPr kumimoji="1" lang="ja-JP" altLang="en-US"/>
          </a:p>
        </p:txBody>
      </p:sp>
      <p:cxnSp>
        <p:nvCxnSpPr>
          <p:cNvPr id="15" name="直線矢印コネクタ 14">
            <a:extLst>
              <a:ext uri="{FF2B5EF4-FFF2-40B4-BE49-F238E27FC236}">
                <a16:creationId xmlns:a16="http://schemas.microsoft.com/office/drawing/2014/main" id="{CFD86090-D057-A941-9EDD-CF57069F6EB1}"/>
              </a:ext>
            </a:extLst>
          </p:cNvPr>
          <p:cNvCxnSpPr>
            <a:cxnSpLocks/>
          </p:cNvCxnSpPr>
          <p:nvPr/>
        </p:nvCxnSpPr>
        <p:spPr>
          <a:xfrm flipV="1">
            <a:off x="4159862" y="3992601"/>
            <a:ext cx="1180166" cy="24760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B3E561E-9B65-9645-B8E0-2D8D59460955}"/>
              </a:ext>
            </a:extLst>
          </p:cNvPr>
          <p:cNvCxnSpPr>
            <a:cxnSpLocks/>
          </p:cNvCxnSpPr>
          <p:nvPr/>
        </p:nvCxnSpPr>
        <p:spPr>
          <a:xfrm>
            <a:off x="4206391" y="4397055"/>
            <a:ext cx="917676" cy="14795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00BE6F34-9436-A444-8E81-83D99D293020}"/>
              </a:ext>
            </a:extLst>
          </p:cNvPr>
          <p:cNvCxnSpPr>
            <a:cxnSpLocks/>
          </p:cNvCxnSpPr>
          <p:nvPr/>
        </p:nvCxnSpPr>
        <p:spPr>
          <a:xfrm flipV="1">
            <a:off x="4063386" y="1830673"/>
            <a:ext cx="1205027" cy="63621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C8292B0E-8143-774C-A822-A03AF4767014}"/>
              </a:ext>
            </a:extLst>
          </p:cNvPr>
          <p:cNvSpPr txBox="1"/>
          <p:nvPr/>
        </p:nvSpPr>
        <p:spPr>
          <a:xfrm>
            <a:off x="6017158" y="5493574"/>
            <a:ext cx="2269878"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1400" dirty="0"/>
              <a:t>&lt;</a:t>
            </a:r>
            <a:r>
              <a:rPr kumimoji="1" lang="ja-JP" altLang="en-US" sz="1400"/>
              <a:t>インターフェイス</a:t>
            </a:r>
            <a:r>
              <a:rPr kumimoji="1" lang="en-US" altLang="ja-JP" sz="1400" dirty="0"/>
              <a:t>&gt;</a:t>
            </a:r>
          </a:p>
          <a:p>
            <a:r>
              <a:rPr kumimoji="1" lang="en-US" altLang="ja-JP" sz="1400" dirty="0"/>
              <a:t>*_</a:t>
            </a:r>
            <a:r>
              <a:rPr kumimoji="1" lang="en-US" altLang="ja-JP" sz="1400" dirty="0" err="1"/>
              <a:t>init</a:t>
            </a:r>
            <a:endParaRPr kumimoji="1" lang="en-US" altLang="ja-JP" sz="1400" dirty="0"/>
          </a:p>
          <a:p>
            <a:r>
              <a:rPr lang="en-US" altLang="ja-JP" sz="1400" dirty="0"/>
              <a:t>*_</a:t>
            </a:r>
            <a:r>
              <a:rPr kumimoji="1" lang="en-US" altLang="ja-JP" sz="1400" dirty="0"/>
              <a:t>final</a:t>
            </a:r>
          </a:p>
          <a:p>
            <a:r>
              <a:rPr lang="en-US" altLang="ja-JP" sz="1400" dirty="0"/>
              <a:t>*_setup</a:t>
            </a:r>
          </a:p>
          <a:p>
            <a:r>
              <a:rPr kumimoji="1" lang="en-US" altLang="ja-JP" sz="1400" dirty="0"/>
              <a:t>*_shutdown</a:t>
            </a:r>
          </a:p>
          <a:p>
            <a:r>
              <a:rPr lang="en-US" altLang="ja-JP" sz="1400" dirty="0"/>
              <a:t>*_</a:t>
            </a:r>
            <a:r>
              <a:rPr lang="en-US" altLang="ja-JP" sz="1400" dirty="0" err="1"/>
              <a:t>advance_timestep</a:t>
            </a:r>
            <a:endParaRPr lang="en-US" altLang="ja-JP" sz="1400" dirty="0"/>
          </a:p>
        </p:txBody>
      </p:sp>
      <p:cxnSp>
        <p:nvCxnSpPr>
          <p:cNvPr id="33" name="直線矢印コネクタ 32">
            <a:extLst>
              <a:ext uri="{FF2B5EF4-FFF2-40B4-BE49-F238E27FC236}">
                <a16:creationId xmlns:a16="http://schemas.microsoft.com/office/drawing/2014/main" id="{68E9630A-2C1A-6443-A339-CB0115EDE262}"/>
              </a:ext>
            </a:extLst>
          </p:cNvPr>
          <p:cNvCxnSpPr>
            <a:cxnSpLocks/>
          </p:cNvCxnSpPr>
          <p:nvPr/>
        </p:nvCxnSpPr>
        <p:spPr>
          <a:xfrm>
            <a:off x="1977048" y="2512203"/>
            <a:ext cx="555695" cy="1223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54B4947A-7A46-2C44-A446-496DC3715E5E}"/>
              </a:ext>
            </a:extLst>
          </p:cNvPr>
          <p:cNvCxnSpPr>
            <a:cxnSpLocks/>
          </p:cNvCxnSpPr>
          <p:nvPr/>
        </p:nvCxnSpPr>
        <p:spPr>
          <a:xfrm>
            <a:off x="1949843" y="4371688"/>
            <a:ext cx="582900" cy="913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6567D4F1-D5DE-9B42-B2AD-B9B3E8834FC5}"/>
              </a:ext>
            </a:extLst>
          </p:cNvPr>
          <p:cNvSpPr txBox="1"/>
          <p:nvPr/>
        </p:nvSpPr>
        <p:spPr>
          <a:xfrm>
            <a:off x="2771937" y="5551554"/>
            <a:ext cx="1812203"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400" dirty="0"/>
              <a:t>&lt;</a:t>
            </a:r>
            <a:r>
              <a:rPr kumimoji="1" lang="ja-JP" altLang="en-US" sz="1400"/>
              <a:t>インターフェイス</a:t>
            </a:r>
            <a:r>
              <a:rPr kumimoji="1" lang="en-US" altLang="ja-JP" sz="1400" dirty="0"/>
              <a:t>&gt;</a:t>
            </a:r>
          </a:p>
          <a:p>
            <a:r>
              <a:rPr kumimoji="1" lang="en-US" altLang="ja-JP" sz="1400" dirty="0"/>
              <a:t>*_</a:t>
            </a:r>
            <a:r>
              <a:rPr kumimoji="1" lang="en-US" altLang="ja-JP" sz="1400" dirty="0" err="1"/>
              <a:t>init</a:t>
            </a:r>
            <a:endParaRPr kumimoji="1" lang="en-US" altLang="ja-JP" sz="1400" dirty="0"/>
          </a:p>
          <a:p>
            <a:r>
              <a:rPr lang="en-US" altLang="ja-JP" sz="1400" dirty="0"/>
              <a:t>*_run</a:t>
            </a:r>
            <a:endParaRPr kumimoji="1" lang="en-US" altLang="ja-JP" sz="1400" dirty="0"/>
          </a:p>
          <a:p>
            <a:r>
              <a:rPr lang="en-US" altLang="ja-JP" sz="1400" dirty="0"/>
              <a:t>*_fin</a:t>
            </a:r>
          </a:p>
        </p:txBody>
      </p:sp>
      <p:cxnSp>
        <p:nvCxnSpPr>
          <p:cNvPr id="48" name="直線コネクタ 47">
            <a:extLst>
              <a:ext uri="{FF2B5EF4-FFF2-40B4-BE49-F238E27FC236}">
                <a16:creationId xmlns:a16="http://schemas.microsoft.com/office/drawing/2014/main" id="{50BCB095-E3EE-244F-889A-7AB6E6DDEB42}"/>
              </a:ext>
            </a:extLst>
          </p:cNvPr>
          <p:cNvCxnSpPr/>
          <p:nvPr/>
        </p:nvCxnSpPr>
        <p:spPr>
          <a:xfrm>
            <a:off x="289015" y="3372594"/>
            <a:ext cx="8130590" cy="0"/>
          </a:xfrm>
          <a:prstGeom prst="line">
            <a:avLst/>
          </a:prstGeom>
          <a:ln w="19050">
            <a:solidFill>
              <a:schemeClr val="accent2">
                <a:lumMod val="5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59698237-A175-4F47-9CB5-A6293EB4DBED}"/>
              </a:ext>
            </a:extLst>
          </p:cNvPr>
          <p:cNvSpPr txBox="1"/>
          <p:nvPr/>
        </p:nvSpPr>
        <p:spPr>
          <a:xfrm rot="16200000">
            <a:off x="-903032" y="2024022"/>
            <a:ext cx="2062299" cy="307777"/>
          </a:xfrm>
          <a:prstGeom prst="rect">
            <a:avLst/>
          </a:prstGeom>
          <a:noFill/>
        </p:spPr>
        <p:txBody>
          <a:bodyPr wrap="square" rtlCol="0">
            <a:spAutoFit/>
          </a:bodyPr>
          <a:lstStyle/>
          <a:p>
            <a:r>
              <a:rPr lang="en-US" altLang="ja-JP" sz="1400" dirty="0"/>
              <a:t>[</a:t>
            </a:r>
            <a:r>
              <a:rPr kumimoji="1" lang="en-US" altLang="ja-JP" sz="1400" dirty="0"/>
              <a:t>MPI communicator A]</a:t>
            </a:r>
            <a:endParaRPr kumimoji="1" lang="ja-JP" altLang="en-US" sz="1400"/>
          </a:p>
        </p:txBody>
      </p:sp>
      <p:sp>
        <p:nvSpPr>
          <p:cNvPr id="52" name="テキスト ボックス 51">
            <a:extLst>
              <a:ext uri="{FF2B5EF4-FFF2-40B4-BE49-F238E27FC236}">
                <a16:creationId xmlns:a16="http://schemas.microsoft.com/office/drawing/2014/main" id="{46058D2A-186B-7C40-9EA2-BBE86490A9BE}"/>
              </a:ext>
            </a:extLst>
          </p:cNvPr>
          <p:cNvSpPr txBox="1"/>
          <p:nvPr/>
        </p:nvSpPr>
        <p:spPr>
          <a:xfrm rot="16200000">
            <a:off x="-866956" y="4086321"/>
            <a:ext cx="2062299" cy="307777"/>
          </a:xfrm>
          <a:prstGeom prst="rect">
            <a:avLst/>
          </a:prstGeom>
          <a:noFill/>
        </p:spPr>
        <p:txBody>
          <a:bodyPr wrap="square" rtlCol="0">
            <a:spAutoFit/>
          </a:bodyPr>
          <a:lstStyle/>
          <a:p>
            <a:r>
              <a:rPr lang="en-US" altLang="ja-JP" sz="1400" dirty="0"/>
              <a:t>[</a:t>
            </a:r>
            <a:r>
              <a:rPr kumimoji="1" lang="en-US" altLang="ja-JP" sz="1400" dirty="0"/>
              <a:t>MPI communicator B]</a:t>
            </a:r>
            <a:endParaRPr kumimoji="1" lang="ja-JP" altLang="en-US" sz="1400"/>
          </a:p>
        </p:txBody>
      </p:sp>
      <p:cxnSp>
        <p:nvCxnSpPr>
          <p:cNvPr id="55" name="直線矢印コネクタ 54">
            <a:extLst>
              <a:ext uri="{FF2B5EF4-FFF2-40B4-BE49-F238E27FC236}">
                <a16:creationId xmlns:a16="http://schemas.microsoft.com/office/drawing/2014/main" id="{86BB7D32-0B2C-564E-BFEF-8495B6339419}"/>
              </a:ext>
            </a:extLst>
          </p:cNvPr>
          <p:cNvCxnSpPr>
            <a:cxnSpLocks/>
          </p:cNvCxnSpPr>
          <p:nvPr/>
        </p:nvCxnSpPr>
        <p:spPr>
          <a:xfrm>
            <a:off x="6627326" y="2116575"/>
            <a:ext cx="432291" cy="35741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65508F79-62FD-274E-B849-8DE7303EDC06}"/>
              </a:ext>
            </a:extLst>
          </p:cNvPr>
          <p:cNvCxnSpPr>
            <a:cxnSpLocks/>
          </p:cNvCxnSpPr>
          <p:nvPr/>
        </p:nvCxnSpPr>
        <p:spPr>
          <a:xfrm>
            <a:off x="6494648" y="4084437"/>
            <a:ext cx="769794" cy="2142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D2745281-39EC-BA4E-BD2D-D44BA9FDAB38}"/>
              </a:ext>
            </a:extLst>
          </p:cNvPr>
          <p:cNvCxnSpPr>
            <a:cxnSpLocks/>
          </p:cNvCxnSpPr>
          <p:nvPr/>
        </p:nvCxnSpPr>
        <p:spPr>
          <a:xfrm>
            <a:off x="5968808" y="4807680"/>
            <a:ext cx="769794" cy="2142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A45C733B-D05E-394E-9DAE-0EDBEA73CF3C}"/>
              </a:ext>
            </a:extLst>
          </p:cNvPr>
          <p:cNvSpPr txBox="1"/>
          <p:nvPr/>
        </p:nvSpPr>
        <p:spPr>
          <a:xfrm>
            <a:off x="6506829" y="2453829"/>
            <a:ext cx="1962599" cy="523220"/>
          </a:xfrm>
          <a:prstGeom prst="rect">
            <a:avLst/>
          </a:prstGeom>
          <a:noFill/>
        </p:spPr>
        <p:txBody>
          <a:bodyPr wrap="square" rtlCol="0">
            <a:spAutoFit/>
          </a:bodyPr>
          <a:lstStyle/>
          <a:p>
            <a:r>
              <a:rPr kumimoji="1" lang="ja-JP" altLang="en-US" sz="1400"/>
              <a:t>力学過程</a:t>
            </a:r>
            <a:r>
              <a:rPr kumimoji="1" lang="en-US" altLang="ja-JP" sz="1400" dirty="0"/>
              <a:t>, </a:t>
            </a:r>
            <a:r>
              <a:rPr kumimoji="1" lang="ja-JP" altLang="en-US" sz="1400"/>
              <a:t>物理過程のモジュール</a:t>
            </a:r>
          </a:p>
        </p:txBody>
      </p:sp>
      <p:cxnSp>
        <p:nvCxnSpPr>
          <p:cNvPr id="66" name="直線コネクタ 65">
            <a:extLst>
              <a:ext uri="{FF2B5EF4-FFF2-40B4-BE49-F238E27FC236}">
                <a16:creationId xmlns:a16="http://schemas.microsoft.com/office/drawing/2014/main" id="{20D88819-8E1A-8D47-999C-EC8B71E6F10E}"/>
              </a:ext>
            </a:extLst>
          </p:cNvPr>
          <p:cNvCxnSpPr>
            <a:cxnSpLocks/>
          </p:cNvCxnSpPr>
          <p:nvPr/>
        </p:nvCxnSpPr>
        <p:spPr>
          <a:xfrm>
            <a:off x="0" y="5448792"/>
            <a:ext cx="9064612" cy="0"/>
          </a:xfrm>
          <a:prstGeom prst="line">
            <a:avLst/>
          </a:prstGeom>
          <a:ln/>
        </p:spPr>
        <p:style>
          <a:lnRef idx="1">
            <a:schemeClr val="dk1"/>
          </a:lnRef>
          <a:fillRef idx="0">
            <a:schemeClr val="dk1"/>
          </a:fillRef>
          <a:effectRef idx="0">
            <a:schemeClr val="dk1"/>
          </a:effectRef>
          <a:fontRef idx="minor">
            <a:schemeClr val="tx1"/>
          </a:fontRef>
        </p:style>
      </p:cxnSp>
      <p:cxnSp>
        <p:nvCxnSpPr>
          <p:cNvPr id="68" name="直線コネクタ 67">
            <a:extLst>
              <a:ext uri="{FF2B5EF4-FFF2-40B4-BE49-F238E27FC236}">
                <a16:creationId xmlns:a16="http://schemas.microsoft.com/office/drawing/2014/main" id="{096943DC-D4CE-574F-BB60-11EE9F1149C9}"/>
              </a:ext>
            </a:extLst>
          </p:cNvPr>
          <p:cNvCxnSpPr>
            <a:cxnSpLocks/>
          </p:cNvCxnSpPr>
          <p:nvPr/>
        </p:nvCxnSpPr>
        <p:spPr>
          <a:xfrm flipV="1">
            <a:off x="2376488" y="1324840"/>
            <a:ext cx="6628" cy="540623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F000A033-752B-D448-A095-CF95B6C41DDD}"/>
              </a:ext>
            </a:extLst>
          </p:cNvPr>
          <p:cNvCxnSpPr>
            <a:cxnSpLocks/>
          </p:cNvCxnSpPr>
          <p:nvPr/>
        </p:nvCxnSpPr>
        <p:spPr>
          <a:xfrm flipV="1">
            <a:off x="4843613" y="1324838"/>
            <a:ext cx="13546" cy="540624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0DEC3DB8-D5E0-BD44-A587-496F15D9CB8C}"/>
              </a:ext>
            </a:extLst>
          </p:cNvPr>
          <p:cNvSpPr txBox="1"/>
          <p:nvPr/>
        </p:nvSpPr>
        <p:spPr>
          <a:xfrm>
            <a:off x="7304549" y="4033545"/>
            <a:ext cx="1782089" cy="5232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400"/>
              <a:t>力学過程</a:t>
            </a:r>
            <a:r>
              <a:rPr kumimoji="1" lang="en-US" altLang="ja-JP" sz="1400" dirty="0"/>
              <a:t>, </a:t>
            </a:r>
            <a:r>
              <a:rPr kumimoji="1" lang="ja-JP" altLang="en-US" sz="1400"/>
              <a:t>物理過程のモジュール</a:t>
            </a:r>
          </a:p>
        </p:txBody>
      </p:sp>
      <p:sp>
        <p:nvSpPr>
          <p:cNvPr id="91" name="テキスト ボックス 90">
            <a:extLst>
              <a:ext uri="{FF2B5EF4-FFF2-40B4-BE49-F238E27FC236}">
                <a16:creationId xmlns:a16="http://schemas.microsoft.com/office/drawing/2014/main" id="{18122DA7-E7D0-0645-BFFB-E172DE809EEA}"/>
              </a:ext>
            </a:extLst>
          </p:cNvPr>
          <p:cNvSpPr txBox="1"/>
          <p:nvPr/>
        </p:nvSpPr>
        <p:spPr>
          <a:xfrm>
            <a:off x="6716923" y="4754393"/>
            <a:ext cx="1962599" cy="523220"/>
          </a:xfrm>
          <a:prstGeom prst="rect">
            <a:avLst/>
          </a:prstGeom>
          <a:noFill/>
        </p:spPr>
        <p:txBody>
          <a:bodyPr wrap="square" rtlCol="0">
            <a:spAutoFit/>
          </a:bodyPr>
          <a:lstStyle/>
          <a:p>
            <a:r>
              <a:rPr kumimoji="1" lang="ja-JP" altLang="en-US" sz="1400"/>
              <a:t>力学過程</a:t>
            </a:r>
            <a:r>
              <a:rPr kumimoji="1" lang="en-US" altLang="ja-JP" sz="1400" dirty="0"/>
              <a:t>, </a:t>
            </a:r>
            <a:r>
              <a:rPr kumimoji="1" lang="ja-JP" altLang="en-US" sz="1400"/>
              <a:t>物理過程のモジュール</a:t>
            </a:r>
          </a:p>
        </p:txBody>
      </p:sp>
      <p:sp>
        <p:nvSpPr>
          <p:cNvPr id="95" name="テキスト ボックス 94">
            <a:extLst>
              <a:ext uri="{FF2B5EF4-FFF2-40B4-BE49-F238E27FC236}">
                <a16:creationId xmlns:a16="http://schemas.microsoft.com/office/drawing/2014/main" id="{AB77722F-DF67-144F-A811-42D855F3A6BB}"/>
              </a:ext>
            </a:extLst>
          </p:cNvPr>
          <p:cNvSpPr txBox="1"/>
          <p:nvPr/>
        </p:nvSpPr>
        <p:spPr>
          <a:xfrm>
            <a:off x="6383297" y="938263"/>
            <a:ext cx="1543674" cy="461665"/>
          </a:xfrm>
          <a:prstGeom prst="rect">
            <a:avLst/>
          </a:prstGeom>
          <a:noFill/>
        </p:spPr>
        <p:txBody>
          <a:bodyPr wrap="square" rtlCol="0">
            <a:spAutoFit/>
          </a:bodyPr>
          <a:lstStyle/>
          <a:p>
            <a:r>
              <a:rPr kumimoji="1" lang="en-US" altLang="ja-JP" sz="2400" b="1" dirty="0">
                <a:solidFill>
                  <a:schemeClr val="accent6">
                    <a:lumMod val="75000"/>
                  </a:schemeClr>
                </a:solidFill>
              </a:rPr>
              <a:t>DCPAM5</a:t>
            </a:r>
            <a:endParaRPr kumimoji="1" lang="ja-JP" altLang="en-US" sz="2400" b="1">
              <a:solidFill>
                <a:schemeClr val="accent6">
                  <a:lumMod val="75000"/>
                </a:schemeClr>
              </a:solidFill>
            </a:endParaRPr>
          </a:p>
        </p:txBody>
      </p:sp>
      <p:sp>
        <p:nvSpPr>
          <p:cNvPr id="96" name="テキスト ボックス 95">
            <a:extLst>
              <a:ext uri="{FF2B5EF4-FFF2-40B4-BE49-F238E27FC236}">
                <a16:creationId xmlns:a16="http://schemas.microsoft.com/office/drawing/2014/main" id="{A53F4548-6CA1-9040-A2FD-16EEBA3E4689}"/>
              </a:ext>
            </a:extLst>
          </p:cNvPr>
          <p:cNvSpPr txBox="1"/>
          <p:nvPr/>
        </p:nvSpPr>
        <p:spPr>
          <a:xfrm>
            <a:off x="5511949" y="3311728"/>
            <a:ext cx="3440776" cy="461665"/>
          </a:xfrm>
          <a:prstGeom prst="rect">
            <a:avLst/>
          </a:prstGeom>
          <a:noFill/>
        </p:spPr>
        <p:txBody>
          <a:bodyPr wrap="square" rtlCol="0">
            <a:spAutoFit/>
          </a:bodyPr>
          <a:lstStyle/>
          <a:p>
            <a:r>
              <a:rPr kumimoji="1" lang="en-US" altLang="ja-JP" sz="2400" b="1" dirty="0" err="1">
                <a:solidFill>
                  <a:schemeClr val="accent6">
                    <a:lumMod val="75000"/>
                  </a:schemeClr>
                </a:solidFill>
              </a:rPr>
              <a:t>Dennou</a:t>
            </a:r>
            <a:r>
              <a:rPr kumimoji="1" lang="en-US" altLang="ja-JP" sz="2400" b="1" dirty="0">
                <a:solidFill>
                  <a:schemeClr val="accent6">
                    <a:lumMod val="75000"/>
                  </a:schemeClr>
                </a:solidFill>
              </a:rPr>
              <a:t>-OGCM (</a:t>
            </a:r>
            <a:r>
              <a:rPr kumimoji="1" lang="en-US" altLang="ja-JP" sz="2400" b="1" dirty="0" err="1">
                <a:solidFill>
                  <a:schemeClr val="accent6">
                    <a:lumMod val="75000"/>
                  </a:schemeClr>
                </a:solidFill>
              </a:rPr>
              <a:t>dogcm</a:t>
            </a:r>
            <a:r>
              <a:rPr kumimoji="1" lang="en-US" altLang="ja-JP" sz="2400" b="1" dirty="0">
                <a:solidFill>
                  <a:schemeClr val="accent6">
                    <a:lumMod val="75000"/>
                  </a:schemeClr>
                </a:solidFill>
              </a:rPr>
              <a:t>)</a:t>
            </a:r>
            <a:endParaRPr kumimoji="1" lang="ja-JP" altLang="en-US" sz="2400" b="1">
              <a:solidFill>
                <a:schemeClr val="accent6">
                  <a:lumMod val="75000"/>
                </a:schemeClr>
              </a:solidFill>
            </a:endParaRPr>
          </a:p>
        </p:txBody>
      </p:sp>
      <p:cxnSp>
        <p:nvCxnSpPr>
          <p:cNvPr id="98" name="直線矢印コネクタ 97">
            <a:extLst>
              <a:ext uri="{FF2B5EF4-FFF2-40B4-BE49-F238E27FC236}">
                <a16:creationId xmlns:a16="http://schemas.microsoft.com/office/drawing/2014/main" id="{462ADD94-D2CA-A849-B4FD-677AEC2F3AD0}"/>
              </a:ext>
            </a:extLst>
          </p:cNvPr>
          <p:cNvCxnSpPr/>
          <p:nvPr/>
        </p:nvCxnSpPr>
        <p:spPr>
          <a:xfrm>
            <a:off x="3420923" y="2753457"/>
            <a:ext cx="0" cy="1407069"/>
          </a:xfrm>
          <a:prstGeom prst="straightConnector1">
            <a:avLst/>
          </a:prstGeom>
          <a:ln w="38100">
            <a:solidFill>
              <a:schemeClr val="accent2">
                <a:lumMod val="75000"/>
              </a:schemeClr>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53" name="円/楕円 52">
            <a:extLst>
              <a:ext uri="{FF2B5EF4-FFF2-40B4-BE49-F238E27FC236}">
                <a16:creationId xmlns:a16="http://schemas.microsoft.com/office/drawing/2014/main" id="{189E647B-A957-8741-8F3F-F3BDFC8F58C0}"/>
              </a:ext>
            </a:extLst>
          </p:cNvPr>
          <p:cNvSpPr/>
          <p:nvPr/>
        </p:nvSpPr>
        <p:spPr>
          <a:xfrm>
            <a:off x="2767443" y="3110306"/>
            <a:ext cx="1357728" cy="502213"/>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altLang="ja-JP" dirty="0" err="1"/>
              <a:t>J</a:t>
            </a:r>
            <a:r>
              <a:rPr kumimoji="1" lang="en-US" altLang="ja-JP" dirty="0" err="1"/>
              <a:t>cup</a:t>
            </a:r>
            <a:endParaRPr kumimoji="1" lang="ja-JP" altLang="en-US"/>
          </a:p>
        </p:txBody>
      </p:sp>
      <p:sp>
        <p:nvSpPr>
          <p:cNvPr id="9" name="正方形/長方形 8">
            <a:extLst>
              <a:ext uri="{FF2B5EF4-FFF2-40B4-BE49-F238E27FC236}">
                <a16:creationId xmlns:a16="http://schemas.microsoft.com/office/drawing/2014/main" id="{A4FBAD8B-B055-DA49-96CF-6E28457E49EB}"/>
              </a:ext>
            </a:extLst>
          </p:cNvPr>
          <p:cNvSpPr/>
          <p:nvPr/>
        </p:nvSpPr>
        <p:spPr>
          <a:xfrm>
            <a:off x="5263336" y="1179624"/>
            <a:ext cx="3591819" cy="1879216"/>
          </a:xfrm>
          <a:prstGeom prst="rect">
            <a:avLst/>
          </a:prstGeom>
          <a:no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0F641660-E21D-2D42-A43B-81A36EAF1D6D}"/>
              </a:ext>
            </a:extLst>
          </p:cNvPr>
          <p:cNvSpPr/>
          <p:nvPr/>
        </p:nvSpPr>
        <p:spPr>
          <a:xfrm>
            <a:off x="5162193" y="3500956"/>
            <a:ext cx="3790532" cy="1879216"/>
          </a:xfrm>
          <a:prstGeom prst="rect">
            <a:avLst/>
          </a:prstGeom>
          <a:no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F29E9AE-9CF8-9C47-A273-D69A003D6ED4}"/>
              </a:ext>
            </a:extLst>
          </p:cNvPr>
          <p:cNvSpPr txBox="1"/>
          <p:nvPr/>
        </p:nvSpPr>
        <p:spPr>
          <a:xfrm>
            <a:off x="2642589" y="1102055"/>
            <a:ext cx="1906803" cy="461665"/>
          </a:xfrm>
          <a:prstGeom prst="rect">
            <a:avLst/>
          </a:prstGeom>
          <a:noFill/>
        </p:spPr>
        <p:txBody>
          <a:bodyPr wrap="square" rtlCol="0">
            <a:spAutoFit/>
          </a:bodyPr>
          <a:lstStyle/>
          <a:p>
            <a:r>
              <a:rPr kumimoji="1" lang="en-US" altLang="ja-JP" sz="2400" b="1" dirty="0" err="1">
                <a:solidFill>
                  <a:schemeClr val="accent6">
                    <a:lumMod val="75000"/>
                  </a:schemeClr>
                </a:solidFill>
              </a:rPr>
              <a:t>Dennou</a:t>
            </a:r>
            <a:r>
              <a:rPr kumimoji="1" lang="en-US" altLang="ja-JP" sz="2400" b="1" dirty="0">
                <a:solidFill>
                  <a:schemeClr val="accent6">
                    <a:lumMod val="75000"/>
                  </a:schemeClr>
                </a:solidFill>
              </a:rPr>
              <a:t>-CCM</a:t>
            </a:r>
            <a:endParaRPr kumimoji="1" lang="ja-JP" altLang="en-US" sz="2400" b="1">
              <a:solidFill>
                <a:schemeClr val="accent6">
                  <a:lumMod val="75000"/>
                </a:schemeClr>
              </a:solidFill>
            </a:endParaRPr>
          </a:p>
        </p:txBody>
      </p:sp>
      <p:sp>
        <p:nvSpPr>
          <p:cNvPr id="40" name="正方形/長方形 39">
            <a:extLst>
              <a:ext uri="{FF2B5EF4-FFF2-40B4-BE49-F238E27FC236}">
                <a16:creationId xmlns:a16="http://schemas.microsoft.com/office/drawing/2014/main" id="{B1A6EBC5-0394-8847-8004-EC7164877B8B}"/>
              </a:ext>
            </a:extLst>
          </p:cNvPr>
          <p:cNvSpPr/>
          <p:nvPr/>
        </p:nvSpPr>
        <p:spPr>
          <a:xfrm>
            <a:off x="399929" y="1343415"/>
            <a:ext cx="4436748" cy="3966441"/>
          </a:xfrm>
          <a:prstGeom prst="rect">
            <a:avLst/>
          </a:prstGeom>
          <a:no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935242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71448" y="189186"/>
            <a:ext cx="7886700" cy="504497"/>
          </a:xfrm>
        </p:spPr>
        <p:txBody>
          <a:bodyPr>
            <a:normAutofit fontScale="90000"/>
          </a:bodyPr>
          <a:lstStyle/>
          <a:p>
            <a:r>
              <a:rPr kumimoji="1" lang="ja-JP" altLang="en-US"/>
              <a:t>説明が必要</a:t>
            </a:r>
            <a:r>
              <a:rPr kumimoji="1" lang="en-US" altLang="ja-JP" dirty="0"/>
              <a:t>(?)</a:t>
            </a:r>
            <a:r>
              <a:rPr kumimoji="1" lang="ja-JP" altLang="en-US"/>
              <a:t>なこと</a:t>
            </a:r>
            <a:r>
              <a:rPr kumimoji="1" lang="en-US" altLang="ja-JP" dirty="0"/>
              <a:t> (2)</a:t>
            </a:r>
            <a:endParaRPr kumimoji="1" lang="ja-JP" altLang="en-US"/>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87366" y="788276"/>
            <a:ext cx="8972552" cy="6069724"/>
          </a:xfrm>
        </p:spPr>
        <p:txBody>
          <a:bodyPr>
            <a:normAutofit fontScale="62500" lnSpcReduction="20000"/>
          </a:bodyPr>
          <a:lstStyle/>
          <a:p>
            <a:pPr>
              <a:lnSpc>
                <a:spcPct val="170000"/>
              </a:lnSpc>
            </a:pPr>
            <a:r>
              <a:rPr kumimoji="1" lang="en-US" altLang="ja-JP" sz="3100" dirty="0" err="1"/>
              <a:t>Jcup</a:t>
            </a:r>
            <a:r>
              <a:rPr kumimoji="1" lang="en-US" altLang="ja-JP" sz="3100" dirty="0"/>
              <a:t> </a:t>
            </a:r>
            <a:r>
              <a:rPr kumimoji="1" lang="ja-JP" altLang="en-US" sz="3100"/>
              <a:t>が担当する処理</a:t>
            </a:r>
            <a:endParaRPr kumimoji="1" lang="en-US" altLang="ja-JP" sz="3100" dirty="0"/>
          </a:p>
          <a:p>
            <a:pPr lvl="1">
              <a:lnSpc>
                <a:spcPct val="170000"/>
              </a:lnSpc>
            </a:pPr>
            <a:r>
              <a:rPr lang="ja-JP" altLang="en-US" sz="3100"/>
              <a:t>モデル間</a:t>
            </a:r>
            <a:r>
              <a:rPr lang="en-US" altLang="ja-JP" sz="3100" dirty="0"/>
              <a:t> (MPI </a:t>
            </a:r>
            <a:r>
              <a:rPr lang="ja-JP" altLang="en-US" sz="3100"/>
              <a:t>通信的には異なる</a:t>
            </a:r>
            <a:r>
              <a:rPr lang="en-US" altLang="ja-JP" sz="3100" dirty="0"/>
              <a:t> MPI </a:t>
            </a:r>
            <a:r>
              <a:rPr lang="ja-JP" altLang="en-US" sz="3100"/>
              <a:t>コミニュケータ・プロセス間</a:t>
            </a:r>
            <a:r>
              <a:rPr lang="en-US" altLang="ja-JP" sz="3100" dirty="0"/>
              <a:t>)</a:t>
            </a:r>
            <a:r>
              <a:rPr lang="ja-JP" altLang="en-US" sz="3100"/>
              <a:t>で</a:t>
            </a:r>
            <a:r>
              <a:rPr lang="en-US" altLang="ja-JP" sz="3100" dirty="0"/>
              <a:t>, </a:t>
            </a:r>
            <a:r>
              <a:rPr lang="ja-JP" altLang="en-US" sz="3100"/>
              <a:t>データの受け渡しを行う</a:t>
            </a:r>
            <a:r>
              <a:rPr lang="en-US" altLang="ja-JP" sz="3100" dirty="0"/>
              <a:t>. </a:t>
            </a:r>
          </a:p>
          <a:p>
            <a:pPr lvl="1">
              <a:lnSpc>
                <a:spcPct val="170000"/>
              </a:lnSpc>
            </a:pPr>
            <a:r>
              <a:rPr kumimoji="1" lang="ja-JP" altLang="en-US" sz="3100"/>
              <a:t>データ受け渡し前後に</a:t>
            </a:r>
            <a:r>
              <a:rPr kumimoji="1" lang="en-US" altLang="ja-JP" sz="3100" dirty="0"/>
              <a:t>, </a:t>
            </a:r>
            <a:r>
              <a:rPr kumimoji="1" lang="ja-JP" altLang="en-US" sz="3100"/>
              <a:t>ユーザが実装する特定のサブールチン</a:t>
            </a:r>
            <a:r>
              <a:rPr kumimoji="1" lang="en-US" altLang="ja-JP" sz="3100" dirty="0"/>
              <a:t>(</a:t>
            </a:r>
            <a:r>
              <a:rPr kumimoji="1" lang="ja-JP" altLang="en-US" sz="3100"/>
              <a:t>主に</a:t>
            </a:r>
            <a:r>
              <a:rPr kumimoji="1" lang="en-US" altLang="ja-JP" sz="3100" dirty="0"/>
              <a:t>, </a:t>
            </a:r>
            <a:r>
              <a:rPr kumimoji="1" lang="ja-JP" altLang="en-US" sz="3100"/>
              <a:t>補間計算用</a:t>
            </a:r>
            <a:r>
              <a:rPr kumimoji="1" lang="en-US" altLang="ja-JP" sz="3100" dirty="0"/>
              <a:t>)</a:t>
            </a:r>
            <a:r>
              <a:rPr kumimoji="1" lang="ja-JP" altLang="en-US" sz="3100"/>
              <a:t>を呼び出す</a:t>
            </a:r>
            <a:r>
              <a:rPr kumimoji="1" lang="en-US" altLang="ja-JP" sz="3100" dirty="0"/>
              <a:t>. </a:t>
            </a:r>
          </a:p>
          <a:p>
            <a:pPr>
              <a:lnSpc>
                <a:spcPct val="170000"/>
              </a:lnSpc>
            </a:pPr>
            <a:r>
              <a:rPr kumimoji="1" lang="ja-JP" altLang="en-US" sz="3100"/>
              <a:t>モデルの格子のマッピング方法</a:t>
            </a:r>
            <a:endParaRPr kumimoji="1" lang="en-US" altLang="ja-JP" sz="3100" dirty="0"/>
          </a:p>
          <a:p>
            <a:pPr lvl="1">
              <a:lnSpc>
                <a:spcPct val="170000"/>
              </a:lnSpc>
            </a:pPr>
            <a:r>
              <a:rPr lang="ja-JP" altLang="en-US" sz="3100"/>
              <a:t>前処理ツール</a:t>
            </a:r>
            <a:r>
              <a:rPr lang="en-US" altLang="ja-JP" sz="3100" dirty="0"/>
              <a:t>(tool/</a:t>
            </a:r>
            <a:r>
              <a:rPr lang="en-US" altLang="ja-JP" sz="3100" dirty="0" err="1"/>
              <a:t>gmapgen</a:t>
            </a:r>
            <a:r>
              <a:rPr lang="en-US" altLang="ja-JP" sz="3100" dirty="0"/>
              <a:t>)</a:t>
            </a:r>
            <a:r>
              <a:rPr lang="ja-JP" altLang="en-US" sz="3100"/>
              <a:t>によって</a:t>
            </a:r>
            <a:r>
              <a:rPr lang="en-US" altLang="ja-JP" sz="3100" dirty="0"/>
              <a:t>, </a:t>
            </a:r>
            <a:r>
              <a:rPr lang="ja-JP" altLang="en-US" sz="3100"/>
              <a:t>格子のマッピング情報を格納したファイルをあらかじめ作成する</a:t>
            </a:r>
            <a:r>
              <a:rPr lang="en-US" altLang="ja-JP" sz="3100" dirty="0"/>
              <a:t>. </a:t>
            </a:r>
          </a:p>
          <a:p>
            <a:pPr lvl="2">
              <a:lnSpc>
                <a:spcPct val="170000"/>
              </a:lnSpc>
            </a:pPr>
            <a:r>
              <a:rPr lang="ja-JP" altLang="en-US" sz="2600"/>
              <a:t>生成ファイルには</a:t>
            </a:r>
            <a:r>
              <a:rPr lang="en-US" altLang="ja-JP" sz="2600" dirty="0"/>
              <a:t>, </a:t>
            </a:r>
            <a:r>
              <a:rPr lang="ja-JP" altLang="en-US" sz="2600"/>
              <a:t>受ける側のモデルの格子点を</a:t>
            </a:r>
            <a:r>
              <a:rPr lang="en-US" altLang="ja-JP" sz="2600" dirty="0"/>
              <a:t>, </a:t>
            </a:r>
            <a:r>
              <a:rPr lang="ja-JP" altLang="en-US" sz="2600"/>
              <a:t>渡す側のモデルの格子点と関連づけるかの情報</a:t>
            </a:r>
            <a:r>
              <a:rPr lang="en-US" altLang="ja-JP" sz="2600" dirty="0"/>
              <a:t>(</a:t>
            </a:r>
            <a:r>
              <a:rPr lang="ja-JP" altLang="en-US" sz="2600"/>
              <a:t>格子点</a:t>
            </a:r>
            <a:r>
              <a:rPr lang="en-US" altLang="ja-JP" sz="2600" dirty="0"/>
              <a:t> id, </a:t>
            </a:r>
            <a:r>
              <a:rPr lang="ja-JP" altLang="en-US" sz="2600"/>
              <a:t>補間計算用の重み</a:t>
            </a:r>
            <a:r>
              <a:rPr lang="en-US" altLang="ja-JP" sz="2600" dirty="0"/>
              <a:t>)</a:t>
            </a:r>
            <a:r>
              <a:rPr lang="ja-JP" altLang="en-US" sz="2600"/>
              <a:t>が含まれる</a:t>
            </a:r>
            <a:r>
              <a:rPr lang="en-US" altLang="ja-JP" sz="2600" dirty="0"/>
              <a:t>. </a:t>
            </a:r>
          </a:p>
          <a:p>
            <a:pPr lvl="1">
              <a:lnSpc>
                <a:spcPct val="170000"/>
              </a:lnSpc>
            </a:pPr>
            <a:r>
              <a:rPr kumimoji="1" lang="ja-JP" altLang="en-US" sz="3100"/>
              <a:t>結合モデルの初期化ルーチンにおいて</a:t>
            </a:r>
            <a:r>
              <a:rPr kumimoji="1" lang="en-US" altLang="ja-JP" sz="3100" dirty="0"/>
              <a:t>, </a:t>
            </a:r>
            <a:r>
              <a:rPr kumimoji="1" lang="ja-JP" altLang="en-US" sz="3100"/>
              <a:t>上記のデータファイル</a:t>
            </a:r>
            <a:r>
              <a:rPr kumimoji="1" lang="en-US" altLang="ja-JP" sz="3100" dirty="0"/>
              <a:t>(</a:t>
            </a:r>
            <a:r>
              <a:rPr kumimoji="1" lang="ja-JP" altLang="en-US" sz="3100"/>
              <a:t>結合モデル全体に対する設定ファイル</a:t>
            </a:r>
            <a:r>
              <a:rPr lang="ja-JP" altLang="en-US" sz="3100"/>
              <a:t>で指定</a:t>
            </a:r>
            <a:r>
              <a:rPr lang="en-US" altLang="ja-JP" sz="3100" dirty="0"/>
              <a:t>)</a:t>
            </a:r>
            <a:r>
              <a:rPr kumimoji="1" lang="ja-JP" altLang="en-US" sz="3100"/>
              <a:t>を読み込み</a:t>
            </a:r>
            <a:r>
              <a:rPr kumimoji="1" lang="en-US" altLang="ja-JP" sz="3100" dirty="0"/>
              <a:t>, </a:t>
            </a:r>
            <a:r>
              <a:rPr kumimoji="1" lang="en-US" altLang="ja-JP" sz="3100" dirty="0" err="1"/>
              <a:t>Jcup</a:t>
            </a:r>
            <a:r>
              <a:rPr kumimoji="1" lang="en-US" altLang="ja-JP" sz="3100" dirty="0"/>
              <a:t> </a:t>
            </a:r>
            <a:r>
              <a:rPr kumimoji="1" lang="ja-JP" altLang="en-US" sz="3100"/>
              <a:t>に適宜設定する</a:t>
            </a:r>
            <a:r>
              <a:rPr kumimoji="1" lang="en-US" altLang="ja-JP" sz="3100" dirty="0"/>
              <a:t>. </a:t>
            </a:r>
          </a:p>
          <a:p>
            <a:pPr marL="914400" lvl="2" indent="0">
              <a:lnSpc>
                <a:spcPct val="170000"/>
              </a:lnSpc>
              <a:buNone/>
            </a:pPr>
            <a:endParaRPr kumimoji="1" lang="en-US" altLang="ja-JP" sz="2700" dirty="0"/>
          </a:p>
          <a:p>
            <a:pPr lvl="1"/>
            <a:endParaRPr kumimoji="1" lang="ja-JP" altLang="en-US"/>
          </a:p>
        </p:txBody>
      </p:sp>
    </p:spTree>
    <p:extLst>
      <p:ext uri="{BB962C8B-B14F-4D97-AF65-F5344CB8AC3E}">
        <p14:creationId xmlns:p14="http://schemas.microsoft.com/office/powerpoint/2010/main" val="2880350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71448" y="189186"/>
            <a:ext cx="7886700" cy="504497"/>
          </a:xfrm>
        </p:spPr>
        <p:txBody>
          <a:bodyPr>
            <a:normAutofit fontScale="90000"/>
          </a:bodyPr>
          <a:lstStyle/>
          <a:p>
            <a:r>
              <a:rPr kumimoji="1" lang="ja-JP" altLang="en-US"/>
              <a:t>説明が必要</a:t>
            </a:r>
            <a:r>
              <a:rPr kumimoji="1" lang="en-US" altLang="ja-JP" dirty="0"/>
              <a:t>(?)</a:t>
            </a:r>
            <a:r>
              <a:rPr kumimoji="1" lang="ja-JP" altLang="en-US"/>
              <a:t>なこと</a:t>
            </a:r>
            <a:r>
              <a:rPr kumimoji="1" lang="en-US" altLang="ja-JP" dirty="0"/>
              <a:t> (3)</a:t>
            </a:r>
            <a:endParaRPr kumimoji="1" lang="ja-JP" altLang="en-US"/>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0" y="788276"/>
            <a:ext cx="10094026" cy="6069724"/>
          </a:xfrm>
        </p:spPr>
        <p:txBody>
          <a:bodyPr>
            <a:normAutofit/>
          </a:bodyPr>
          <a:lstStyle/>
          <a:p>
            <a:r>
              <a:rPr lang="ja-JP" altLang="en-US" sz="2400"/>
              <a:t>結合モデルの実行コマンドの単純な例</a:t>
            </a:r>
            <a:endParaRPr lang="en-US" altLang="ja-JP" sz="2400" dirty="0"/>
          </a:p>
          <a:p>
            <a:pPr lvl="1"/>
            <a:r>
              <a:rPr lang="en-US" altLang="ja-JP" sz="1800" dirty="0">
                <a:solidFill>
                  <a:schemeClr val="accent6">
                    <a:lumMod val="75000"/>
                  </a:schemeClr>
                </a:solidFill>
              </a:rPr>
              <a:t>${MPIRUN}                                                   \</a:t>
            </a:r>
          </a:p>
          <a:p>
            <a:pPr marL="0" indent="0">
              <a:buNone/>
            </a:pPr>
            <a:r>
              <a:rPr lang="en-US" altLang="ja-JP" sz="1800" dirty="0"/>
              <a:t>                    </a:t>
            </a:r>
            <a:r>
              <a:rPr lang="en-US" altLang="ja-JP" sz="1800" dirty="0">
                <a:solidFill>
                  <a:srgbClr val="C00000"/>
                </a:solidFill>
              </a:rPr>
              <a:t>-</a:t>
            </a:r>
            <a:r>
              <a:rPr lang="en-US" altLang="ja-JP" sz="1800" dirty="0" err="1">
                <a:solidFill>
                  <a:srgbClr val="C00000"/>
                </a:solidFill>
              </a:rPr>
              <a:t>wdir</a:t>
            </a:r>
            <a:r>
              <a:rPr lang="en-US" altLang="ja-JP" sz="1800" dirty="0">
                <a:solidFill>
                  <a:srgbClr val="C00000"/>
                </a:solidFill>
              </a:rPr>
              <a:t> (</a:t>
            </a:r>
            <a:r>
              <a:rPr lang="ja-JP" altLang="en-US" sz="1800">
                <a:solidFill>
                  <a:srgbClr val="C00000"/>
                </a:solidFill>
              </a:rPr>
              <a:t>大気モデルの実行場所</a:t>
            </a:r>
            <a:r>
              <a:rPr lang="en-US" altLang="ja-JP" sz="1800" dirty="0">
                <a:solidFill>
                  <a:srgbClr val="C00000"/>
                </a:solidFill>
              </a:rPr>
              <a:t>)                                                                         \</a:t>
            </a:r>
          </a:p>
          <a:p>
            <a:pPr marL="0" indent="0">
              <a:buNone/>
            </a:pPr>
            <a:r>
              <a:rPr lang="en-US" altLang="ja-JP" sz="1800" dirty="0">
                <a:solidFill>
                  <a:srgbClr val="C00000"/>
                </a:solidFill>
              </a:rPr>
              <a:t>                     -n (</a:t>
            </a:r>
            <a:r>
              <a:rPr lang="ja-JP" altLang="en-US" sz="1800">
                <a:solidFill>
                  <a:srgbClr val="C00000"/>
                </a:solidFill>
              </a:rPr>
              <a:t>大気モデルに割り当てるプロセス数</a:t>
            </a:r>
            <a:r>
              <a:rPr lang="en-US" altLang="ja-JP" sz="1800" dirty="0">
                <a:solidFill>
                  <a:srgbClr val="C00000"/>
                </a:solidFill>
              </a:rPr>
              <a:t>) (</a:t>
            </a:r>
            <a:r>
              <a:rPr lang="ja-JP" altLang="en-US" sz="1800">
                <a:solidFill>
                  <a:srgbClr val="C00000"/>
                </a:solidFill>
              </a:rPr>
              <a:t>大気モデルのバイナリ</a:t>
            </a:r>
            <a:r>
              <a:rPr lang="en-US" altLang="ja-JP" sz="1800" dirty="0">
                <a:solidFill>
                  <a:srgbClr val="C00000"/>
                </a:solidFill>
              </a:rPr>
              <a:t>)    \</a:t>
            </a:r>
          </a:p>
          <a:p>
            <a:pPr marL="0" indent="0">
              <a:buNone/>
            </a:pPr>
            <a:r>
              <a:rPr lang="en-US" altLang="ja-JP" sz="1800" dirty="0">
                <a:solidFill>
                  <a:srgbClr val="C00000"/>
                </a:solidFill>
              </a:rPr>
              <a:t>                          -N=(</a:t>
            </a:r>
            <a:r>
              <a:rPr lang="ja-JP" altLang="en-US" sz="1800">
                <a:solidFill>
                  <a:srgbClr val="C00000"/>
                </a:solidFill>
              </a:rPr>
              <a:t>大気モデルの設定ファイル</a:t>
            </a:r>
            <a:r>
              <a:rPr lang="en-US" altLang="ja-JP" sz="1800" dirty="0">
                <a:solidFill>
                  <a:srgbClr val="C00000"/>
                </a:solidFill>
              </a:rPr>
              <a:t>)                                                             \ </a:t>
            </a:r>
          </a:p>
          <a:p>
            <a:pPr marL="0" indent="0">
              <a:buNone/>
            </a:pPr>
            <a:r>
              <a:rPr lang="en-US" altLang="ja-JP" sz="1800" b="1" dirty="0">
                <a:solidFill>
                  <a:srgbClr val="C00000"/>
                </a:solidFill>
              </a:rPr>
              <a:t>                 </a:t>
            </a:r>
            <a:r>
              <a:rPr lang="en-US" altLang="ja-JP" b="1" dirty="0">
                <a:solidFill>
                  <a:srgbClr val="7030A0"/>
                </a:solidFill>
              </a:rPr>
              <a:t>: </a:t>
            </a:r>
            <a:r>
              <a:rPr lang="en-US" altLang="ja-JP" sz="1800" dirty="0">
                <a:solidFill>
                  <a:srgbClr val="002060"/>
                </a:solidFill>
              </a:rPr>
              <a:t>-</a:t>
            </a:r>
            <a:r>
              <a:rPr lang="en-US" altLang="ja-JP" sz="1800" dirty="0" err="1">
                <a:solidFill>
                  <a:srgbClr val="002060"/>
                </a:solidFill>
              </a:rPr>
              <a:t>wdir</a:t>
            </a:r>
            <a:r>
              <a:rPr lang="en-US" altLang="ja-JP" sz="1800" dirty="0">
                <a:solidFill>
                  <a:srgbClr val="002060"/>
                </a:solidFill>
              </a:rPr>
              <a:t> (</a:t>
            </a:r>
            <a:r>
              <a:rPr lang="ja-JP" altLang="en-US" sz="1800">
                <a:solidFill>
                  <a:srgbClr val="002060"/>
                </a:solidFill>
              </a:rPr>
              <a:t>海洋モデルの実行場所</a:t>
            </a:r>
            <a:r>
              <a:rPr lang="en-US" altLang="ja-JP" sz="1800" dirty="0">
                <a:solidFill>
                  <a:srgbClr val="002060"/>
                </a:solidFill>
              </a:rPr>
              <a:t>)                                                                          \</a:t>
            </a:r>
          </a:p>
          <a:p>
            <a:pPr marL="0" indent="0">
              <a:buNone/>
            </a:pPr>
            <a:r>
              <a:rPr lang="en-US" altLang="ja-JP" sz="1800" dirty="0">
                <a:solidFill>
                  <a:srgbClr val="002060"/>
                </a:solidFill>
              </a:rPr>
              <a:t>                    -n (</a:t>
            </a:r>
            <a:r>
              <a:rPr lang="ja-JP" altLang="en-US" sz="1800">
                <a:solidFill>
                  <a:srgbClr val="002060"/>
                </a:solidFill>
              </a:rPr>
              <a:t>海洋モデルに割り当てるプロセス数</a:t>
            </a:r>
            <a:r>
              <a:rPr lang="en-US" altLang="ja-JP" sz="1800" dirty="0">
                <a:solidFill>
                  <a:srgbClr val="002060"/>
                </a:solidFill>
              </a:rPr>
              <a:t>) (</a:t>
            </a:r>
            <a:r>
              <a:rPr lang="ja-JP" altLang="en-US" sz="1800">
                <a:solidFill>
                  <a:srgbClr val="002060"/>
                </a:solidFill>
              </a:rPr>
              <a:t>海洋モデルのバイナリ</a:t>
            </a:r>
            <a:r>
              <a:rPr lang="en-US" altLang="ja-JP" sz="1800" dirty="0">
                <a:solidFill>
                  <a:srgbClr val="002060"/>
                </a:solidFill>
              </a:rPr>
              <a:t>)       \</a:t>
            </a:r>
          </a:p>
          <a:p>
            <a:pPr marL="0" indent="0">
              <a:buNone/>
            </a:pPr>
            <a:r>
              <a:rPr lang="en-US" altLang="ja-JP" sz="1800" dirty="0">
                <a:solidFill>
                  <a:srgbClr val="002060"/>
                </a:solidFill>
              </a:rPr>
              <a:t>                           --N=(</a:t>
            </a:r>
            <a:r>
              <a:rPr lang="ja-JP" altLang="en-US" sz="1800">
                <a:solidFill>
                  <a:srgbClr val="002060"/>
                </a:solidFill>
              </a:rPr>
              <a:t>海洋モデルの設定ファイル</a:t>
            </a:r>
            <a:r>
              <a:rPr lang="en-US" altLang="ja-JP" sz="1800" dirty="0">
                <a:solidFill>
                  <a:srgbClr val="002060"/>
                </a:solidFill>
              </a:rPr>
              <a:t>)                                                              \</a:t>
            </a:r>
          </a:p>
          <a:p>
            <a:pPr marL="0" indent="0">
              <a:buNone/>
            </a:pPr>
            <a:r>
              <a:rPr lang="en-US" altLang="ja-JP" sz="1800" dirty="0">
                <a:solidFill>
                  <a:srgbClr val="002060"/>
                </a:solidFill>
              </a:rPr>
              <a:t>                    </a:t>
            </a:r>
            <a:r>
              <a:rPr lang="en-US" altLang="ja-JP" sz="1800" b="1" dirty="0">
                <a:solidFill>
                  <a:srgbClr val="002060"/>
                </a:solidFill>
              </a:rPr>
              <a:t>1&gt; </a:t>
            </a:r>
            <a:r>
              <a:rPr lang="en-US" altLang="ja-JP" sz="1800" b="1" dirty="0" err="1">
                <a:solidFill>
                  <a:srgbClr val="002060"/>
                </a:solidFill>
              </a:rPr>
              <a:t>Stdout_LOG</a:t>
            </a:r>
            <a:r>
              <a:rPr lang="en-US" altLang="ja-JP" sz="1800" b="1" dirty="0">
                <a:solidFill>
                  <a:srgbClr val="002060"/>
                </a:solidFill>
              </a:rPr>
              <a:t> 2&gt;</a:t>
            </a:r>
            <a:r>
              <a:rPr lang="en-US" altLang="ja-JP" sz="1800" b="1" dirty="0" err="1">
                <a:solidFill>
                  <a:srgbClr val="002060"/>
                </a:solidFill>
              </a:rPr>
              <a:t>Stderr_LOG</a:t>
            </a:r>
            <a:endParaRPr lang="en-US" altLang="ja-JP" sz="1800" b="1" dirty="0">
              <a:solidFill>
                <a:srgbClr val="002060"/>
              </a:solidFill>
            </a:endParaRPr>
          </a:p>
          <a:p>
            <a:pPr marL="0" indent="0">
              <a:buNone/>
            </a:pPr>
            <a:endParaRPr kumimoji="1" lang="en-US" altLang="ja-JP" sz="1800" b="1" dirty="0">
              <a:solidFill>
                <a:srgbClr val="002060"/>
              </a:solidFill>
            </a:endParaRPr>
          </a:p>
          <a:p>
            <a:pPr marL="0" indent="0">
              <a:buNone/>
            </a:pPr>
            <a:endParaRPr lang="en-US" altLang="ja-JP" dirty="0"/>
          </a:p>
          <a:p>
            <a:pPr marL="0" indent="0">
              <a:buNone/>
            </a:pPr>
            <a:endParaRPr kumimoji="1" lang="en-US" altLang="ja-JP" dirty="0"/>
          </a:p>
          <a:p>
            <a:r>
              <a:rPr kumimoji="1" lang="ja-JP" altLang="en-US"/>
              <a:t>初期値</a:t>
            </a:r>
            <a:r>
              <a:rPr kumimoji="1" lang="en-US" altLang="ja-JP" dirty="0"/>
              <a:t>, </a:t>
            </a:r>
            <a:r>
              <a:rPr kumimoji="1" lang="ja-JP" altLang="en-US"/>
              <a:t>境界条件の与え方</a:t>
            </a:r>
            <a:endParaRPr kumimoji="1" lang="en-US" altLang="ja-JP" dirty="0"/>
          </a:p>
        </p:txBody>
      </p:sp>
      <p:sp>
        <p:nvSpPr>
          <p:cNvPr id="5" name="正方形/長方形 4">
            <a:extLst>
              <a:ext uri="{FF2B5EF4-FFF2-40B4-BE49-F238E27FC236}">
                <a16:creationId xmlns:a16="http://schemas.microsoft.com/office/drawing/2014/main" id="{B5EA6AAA-DC3E-1348-94A5-4BF19FBB1C63}"/>
              </a:ext>
            </a:extLst>
          </p:cNvPr>
          <p:cNvSpPr/>
          <p:nvPr/>
        </p:nvSpPr>
        <p:spPr>
          <a:xfrm>
            <a:off x="867640" y="4545013"/>
            <a:ext cx="7801347" cy="646331"/>
          </a:xfrm>
          <a:prstGeom prst="rect">
            <a:avLst/>
          </a:prstGeom>
        </p:spPr>
        <p:txBody>
          <a:bodyPr wrap="square">
            <a:spAutoFit/>
          </a:bodyPr>
          <a:lstStyle/>
          <a:p>
            <a:r>
              <a:rPr lang="en-US" altLang="ja-JP" dirty="0"/>
              <a:t>(</a:t>
            </a:r>
            <a:r>
              <a:rPr lang="ja-JP" altLang="en-US"/>
              <a:t>注</a:t>
            </a:r>
            <a:r>
              <a:rPr lang="en-US" altLang="ja-JP" dirty="0"/>
              <a:t>: </a:t>
            </a:r>
            <a:r>
              <a:rPr lang="ja-JP" altLang="en-US"/>
              <a:t>現状では</a:t>
            </a:r>
            <a:r>
              <a:rPr lang="en-US" altLang="ja-JP" dirty="0"/>
              <a:t>, </a:t>
            </a:r>
            <a:r>
              <a:rPr lang="ja-JP" altLang="en-US"/>
              <a:t>幾つかの理由から</a:t>
            </a:r>
            <a:r>
              <a:rPr lang="en-US" altLang="ja-JP" dirty="0"/>
              <a:t>, </a:t>
            </a:r>
            <a:r>
              <a:rPr lang="ja-JP" altLang="en-US"/>
              <a:t>結合モデル全体に対する設定ファイルの名称は</a:t>
            </a:r>
            <a:r>
              <a:rPr lang="en-US" altLang="ja-JP" dirty="0"/>
              <a:t> </a:t>
            </a:r>
            <a:r>
              <a:rPr lang="en-US" altLang="ja-JP" dirty="0" err="1"/>
              <a:t>DCCM.conf</a:t>
            </a:r>
            <a:r>
              <a:rPr lang="en-US" altLang="ja-JP" dirty="0"/>
              <a:t> </a:t>
            </a:r>
            <a:r>
              <a:rPr lang="ja-JP" altLang="en-US"/>
              <a:t>に固定</a:t>
            </a:r>
            <a:r>
              <a:rPr lang="en-US" altLang="ja-JP" dirty="0"/>
              <a:t>)</a:t>
            </a:r>
            <a:endParaRPr lang="ja-JP" altLang="en-US"/>
          </a:p>
        </p:txBody>
      </p:sp>
    </p:spTree>
    <p:extLst>
      <p:ext uri="{BB962C8B-B14F-4D97-AF65-F5344CB8AC3E}">
        <p14:creationId xmlns:p14="http://schemas.microsoft.com/office/powerpoint/2010/main" val="404207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8DED5F-B1AD-A84C-B91A-B4B36391945B}"/>
              </a:ext>
            </a:extLst>
          </p:cNvPr>
          <p:cNvSpPr>
            <a:spLocks noGrp="1"/>
          </p:cNvSpPr>
          <p:nvPr>
            <p:ph type="title"/>
          </p:nvPr>
        </p:nvSpPr>
        <p:spPr>
          <a:xfrm>
            <a:off x="351064" y="2334355"/>
            <a:ext cx="8515350" cy="1325563"/>
          </a:xfrm>
        </p:spPr>
        <p:txBody>
          <a:bodyPr>
            <a:normAutofit fontScale="90000"/>
          </a:bodyPr>
          <a:lstStyle/>
          <a:p>
            <a:r>
              <a:rPr kumimoji="1" lang="ja-JP" altLang="en-US"/>
              <a:t>大気海洋海氷結合モデルによる</a:t>
            </a:r>
            <a:br>
              <a:rPr kumimoji="1" lang="en-US" altLang="ja-JP" dirty="0"/>
            </a:br>
            <a:r>
              <a:rPr kumimoji="1" lang="ja-JP" altLang="en-US"/>
              <a:t>太陽定数増減実験の実際</a:t>
            </a:r>
            <a:br>
              <a:rPr kumimoji="1" lang="en-US" altLang="ja-JP" dirty="0"/>
            </a:br>
            <a:r>
              <a:rPr kumimoji="1" lang="en-US" altLang="ja-JP" sz="4000" dirty="0"/>
              <a:t>(</a:t>
            </a:r>
            <a:r>
              <a:rPr kumimoji="1" lang="ja-JP" altLang="en-US" sz="4000"/>
              <a:t>周期的同期結合を行うためのシステム</a:t>
            </a:r>
            <a:r>
              <a:rPr kumimoji="1" lang="en-US" altLang="ja-JP" sz="4000" dirty="0"/>
              <a:t>)</a:t>
            </a:r>
            <a:br>
              <a:rPr kumimoji="1" lang="en-US" altLang="ja-JP" dirty="0"/>
            </a:br>
            <a:endParaRPr kumimoji="1" lang="ja-JP" altLang="en-US"/>
          </a:p>
        </p:txBody>
      </p:sp>
    </p:spTree>
    <p:extLst>
      <p:ext uri="{BB962C8B-B14F-4D97-AF65-F5344CB8AC3E}">
        <p14:creationId xmlns:p14="http://schemas.microsoft.com/office/powerpoint/2010/main" val="211742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09F5C9A6-3650-F343-977E-FA63697FE952}"/>
              </a:ext>
            </a:extLst>
          </p:cNvPr>
          <p:cNvSpPr>
            <a:spLocks noGrp="1"/>
          </p:cNvSpPr>
          <p:nvPr>
            <p:ph idx="1"/>
          </p:nvPr>
        </p:nvSpPr>
        <p:spPr>
          <a:xfrm>
            <a:off x="171821" y="1016000"/>
            <a:ext cx="8737047" cy="5842000"/>
          </a:xfrm>
        </p:spPr>
        <p:txBody>
          <a:bodyPr>
            <a:normAutofit fontScale="85000" lnSpcReduction="10000"/>
          </a:bodyPr>
          <a:lstStyle/>
          <a:p>
            <a:pPr>
              <a:lnSpc>
                <a:spcPct val="120000"/>
              </a:lnSpc>
            </a:pPr>
            <a:r>
              <a:rPr lang="ja-JP" altLang="en-US">
                <a:solidFill>
                  <a:srgbClr val="C00000"/>
                </a:solidFill>
              </a:rPr>
              <a:t>まずはじめにすること</a:t>
            </a:r>
            <a:endParaRPr lang="en-US" altLang="ja-JP" dirty="0">
              <a:solidFill>
                <a:srgbClr val="C00000"/>
              </a:solidFill>
            </a:endParaRPr>
          </a:p>
          <a:p>
            <a:pPr lvl="1">
              <a:lnSpc>
                <a:spcPct val="120000"/>
              </a:lnSpc>
            </a:pPr>
            <a:r>
              <a:rPr lang="en-US" altLang="ja-JP" dirty="0"/>
              <a:t>D </a:t>
            </a:r>
            <a:r>
              <a:rPr lang="ja-JP" altLang="en-US"/>
              <a:t>論で使ったコードをひとまず固めて</a:t>
            </a:r>
            <a:r>
              <a:rPr lang="en-US" altLang="ja-JP" dirty="0"/>
              <a:t>, </a:t>
            </a:r>
            <a:r>
              <a:rPr lang="ja-JP" altLang="en-US"/>
              <a:t>電脳サーバーに置く</a:t>
            </a:r>
            <a:r>
              <a:rPr lang="en-US" altLang="ja-JP" dirty="0"/>
              <a:t>. (</a:t>
            </a:r>
            <a:r>
              <a:rPr lang="ja-JP" altLang="en-US"/>
              <a:t>結果の再現性のため</a:t>
            </a:r>
            <a:r>
              <a:rPr lang="en-US" altLang="ja-JP" dirty="0"/>
              <a:t>) </a:t>
            </a:r>
          </a:p>
          <a:p>
            <a:pPr lvl="2">
              <a:lnSpc>
                <a:spcPct val="120000"/>
              </a:lnSpc>
            </a:pPr>
            <a:r>
              <a:rPr lang="en-US" altLang="ja-JP" dirty="0" err="1"/>
              <a:t>ispack</a:t>
            </a:r>
            <a:r>
              <a:rPr lang="en-US" altLang="ja-JP" dirty="0"/>
              <a:t>, </a:t>
            </a:r>
            <a:r>
              <a:rPr lang="en-US" altLang="ja-JP" dirty="0" err="1"/>
              <a:t>spmodel</a:t>
            </a:r>
            <a:r>
              <a:rPr lang="en-US" altLang="ja-JP" dirty="0"/>
              <a:t> </a:t>
            </a:r>
            <a:r>
              <a:rPr lang="ja-JP" altLang="en-US"/>
              <a:t>の改造版も忘れない</a:t>
            </a:r>
            <a:endParaRPr lang="en-US" altLang="ja-JP" dirty="0"/>
          </a:p>
          <a:p>
            <a:pPr lvl="2">
              <a:lnSpc>
                <a:spcPct val="120000"/>
              </a:lnSpc>
            </a:pPr>
            <a:endParaRPr lang="en-US" altLang="ja-JP" dirty="0"/>
          </a:p>
          <a:p>
            <a:pPr marL="0" indent="0">
              <a:lnSpc>
                <a:spcPct val="120000"/>
              </a:lnSpc>
              <a:buNone/>
            </a:pPr>
            <a:r>
              <a:rPr lang="ja-JP" altLang="en-US"/>
              <a:t>全般的な方針</a:t>
            </a:r>
            <a:r>
              <a:rPr lang="en-US" altLang="ja-JP" dirty="0"/>
              <a:t>: </a:t>
            </a:r>
            <a:r>
              <a:rPr lang="ja-JP" altLang="en-US"/>
              <a:t>まずは公開に必要な最小限な作業を完了させる</a:t>
            </a:r>
            <a:r>
              <a:rPr lang="en-US" altLang="ja-JP" dirty="0"/>
              <a:t>. </a:t>
            </a:r>
          </a:p>
          <a:p>
            <a:pPr lvl="1">
              <a:lnSpc>
                <a:spcPct val="120000"/>
              </a:lnSpc>
            </a:pPr>
            <a:r>
              <a:rPr lang="ja-JP" altLang="en-US"/>
              <a:t>公開用にコードを整理することにあまり注力しない</a:t>
            </a:r>
            <a:r>
              <a:rPr lang="en-US" altLang="ja-JP" dirty="0"/>
              <a:t>.  </a:t>
            </a:r>
          </a:p>
          <a:p>
            <a:pPr>
              <a:lnSpc>
                <a:spcPct val="120000"/>
              </a:lnSpc>
            </a:pPr>
            <a:r>
              <a:rPr lang="ja-JP" altLang="en-US"/>
              <a:t>海洋モデルの公開に向けて最低限必要な作業</a:t>
            </a:r>
            <a:endParaRPr lang="en-US" altLang="ja-JP" dirty="0"/>
          </a:p>
          <a:p>
            <a:pPr marL="914400" lvl="1" indent="-457200">
              <a:lnSpc>
                <a:spcPct val="120000"/>
              </a:lnSpc>
              <a:buFont typeface="+mj-lt"/>
              <a:buAutoNum type="arabicPeriod"/>
            </a:pPr>
            <a:r>
              <a:rPr lang="en-US" altLang="ja-JP" dirty="0"/>
              <a:t>doc </a:t>
            </a:r>
            <a:r>
              <a:rPr lang="ja-JP" altLang="en-US"/>
              <a:t>ディレクトリ</a:t>
            </a:r>
            <a:r>
              <a:rPr lang="en-US" altLang="ja-JP" dirty="0"/>
              <a:t> (D </a:t>
            </a:r>
            <a:r>
              <a:rPr lang="ja-JP" altLang="en-US"/>
              <a:t>論付録を切り出して</a:t>
            </a:r>
            <a:r>
              <a:rPr lang="en-US" altLang="ja-JP" dirty="0"/>
              <a:t>, </a:t>
            </a:r>
            <a:r>
              <a:rPr lang="ja-JP" altLang="en-US"/>
              <a:t>モデル</a:t>
            </a:r>
            <a:r>
              <a:rPr lang="en-US" altLang="ja-JP" dirty="0"/>
              <a:t>description </a:t>
            </a:r>
            <a:r>
              <a:rPr lang="ja-JP" altLang="en-US"/>
              <a:t>とする</a:t>
            </a:r>
            <a:r>
              <a:rPr lang="en-US" altLang="ja-JP" dirty="0"/>
              <a:t>)</a:t>
            </a:r>
          </a:p>
          <a:p>
            <a:pPr marL="914400" lvl="1" indent="-457200">
              <a:lnSpc>
                <a:spcPct val="120000"/>
              </a:lnSpc>
              <a:buFont typeface="+mj-lt"/>
              <a:buAutoNum type="arabicPeriod"/>
            </a:pPr>
            <a:r>
              <a:rPr lang="en-US" altLang="ja-JP" dirty="0" err="1"/>
              <a:t>dogcm</a:t>
            </a:r>
            <a:r>
              <a:rPr lang="en-US" altLang="ja-JP" dirty="0"/>
              <a:t>/{</a:t>
            </a:r>
            <a:r>
              <a:rPr lang="en-US" altLang="ja-JP" dirty="0" err="1"/>
              <a:t>src</a:t>
            </a:r>
            <a:r>
              <a:rPr lang="en-US" altLang="ja-JP" dirty="0"/>
              <a:t>. tool, </a:t>
            </a:r>
            <a:r>
              <a:rPr lang="en-US" altLang="ja-JP" dirty="0" err="1"/>
              <a:t>exp</a:t>
            </a:r>
            <a:r>
              <a:rPr lang="en-US" altLang="ja-JP" dirty="0"/>
              <a:t>} </a:t>
            </a:r>
            <a:r>
              <a:rPr lang="ja-JP" altLang="en-US"/>
              <a:t>とディレクトリを並べる</a:t>
            </a:r>
            <a:endParaRPr lang="en-US" altLang="ja-JP" dirty="0"/>
          </a:p>
          <a:p>
            <a:pPr marL="914400" lvl="1" indent="-457200">
              <a:lnSpc>
                <a:spcPct val="120000"/>
              </a:lnSpc>
              <a:buFont typeface="+mj-lt"/>
              <a:buAutoNum type="arabicPeriod"/>
            </a:pPr>
            <a:r>
              <a:rPr lang="ja-JP" altLang="en-US"/>
              <a:t>どこに何が置いてあるのかの一覧</a:t>
            </a:r>
            <a:endParaRPr lang="en-US" altLang="ja-JP" dirty="0"/>
          </a:p>
          <a:p>
            <a:pPr marL="914400" lvl="1" indent="-457200">
              <a:lnSpc>
                <a:spcPct val="120000"/>
              </a:lnSpc>
              <a:buFont typeface="+mj-lt"/>
              <a:buAutoNum type="arabicPeriod"/>
            </a:pPr>
            <a:r>
              <a:rPr lang="en-US" altLang="ja-JP" dirty="0"/>
              <a:t>make </a:t>
            </a:r>
            <a:r>
              <a:rPr lang="ja-JP" altLang="en-US"/>
              <a:t>の方法</a:t>
            </a:r>
            <a:r>
              <a:rPr lang="en-US" altLang="ja-JP" dirty="0"/>
              <a:t>, </a:t>
            </a:r>
            <a:r>
              <a:rPr lang="ja-JP" altLang="en-US"/>
              <a:t>最低限の使い方の解説</a:t>
            </a:r>
            <a:endParaRPr lang="en-US" altLang="ja-JP" dirty="0"/>
          </a:p>
          <a:p>
            <a:pPr marL="914400" lvl="1" indent="-457200">
              <a:lnSpc>
                <a:spcPct val="120000"/>
              </a:lnSpc>
              <a:buFont typeface="+mj-lt"/>
              <a:buAutoNum type="arabicPeriod"/>
            </a:pPr>
            <a:r>
              <a:rPr lang="ja-JP" altLang="en-US"/>
              <a:t>サンプル計算の結果のスナップショット</a:t>
            </a:r>
            <a:r>
              <a:rPr lang="en-US" altLang="ja-JP" dirty="0"/>
              <a:t>, </a:t>
            </a:r>
            <a:r>
              <a:rPr lang="ja-JP" altLang="en-US"/>
              <a:t>各サンプル計算に対応したコードの</a:t>
            </a:r>
            <a:r>
              <a:rPr lang="en-US" altLang="ja-JP" dirty="0"/>
              <a:t> tar </a:t>
            </a:r>
            <a:r>
              <a:rPr lang="ja-JP" altLang="en-US"/>
              <a:t>ボール</a:t>
            </a:r>
            <a:endParaRPr lang="en-US" altLang="ja-JP" dirty="0"/>
          </a:p>
          <a:p>
            <a:endParaRPr lang="en-US" altLang="ja-JP" dirty="0"/>
          </a:p>
          <a:p>
            <a:pPr lvl="1"/>
            <a:endParaRPr lang="en-US" altLang="ja-JP" dirty="0"/>
          </a:p>
          <a:p>
            <a:pPr marL="914400" lvl="2" indent="0">
              <a:buNone/>
            </a:pPr>
            <a:endParaRPr lang="ja-JP" altLang="en-US"/>
          </a:p>
        </p:txBody>
      </p:sp>
      <p:sp>
        <p:nvSpPr>
          <p:cNvPr id="4" name="タイトル 3">
            <a:extLst>
              <a:ext uri="{FF2B5EF4-FFF2-40B4-BE49-F238E27FC236}">
                <a16:creationId xmlns:a16="http://schemas.microsoft.com/office/drawing/2014/main" id="{ACEAA042-1B8A-4E48-A041-8CB2349E87EE}"/>
              </a:ext>
            </a:extLst>
          </p:cNvPr>
          <p:cNvSpPr>
            <a:spLocks noGrp="1"/>
          </p:cNvSpPr>
          <p:nvPr>
            <p:ph type="title"/>
          </p:nvPr>
        </p:nvSpPr>
        <p:spPr>
          <a:xfrm>
            <a:off x="171822" y="-98088"/>
            <a:ext cx="7886700" cy="1325563"/>
          </a:xfrm>
        </p:spPr>
        <p:txBody>
          <a:bodyPr/>
          <a:lstStyle/>
          <a:p>
            <a:r>
              <a:rPr lang="en-US" altLang="ja-JP" dirty="0" err="1"/>
              <a:t>ToDo</a:t>
            </a:r>
            <a:r>
              <a:rPr lang="en-US" altLang="ja-JP" dirty="0"/>
              <a:t> (1)</a:t>
            </a:r>
            <a:endParaRPr lang="ja-JP" altLang="en-US"/>
          </a:p>
        </p:txBody>
      </p:sp>
      <p:sp>
        <p:nvSpPr>
          <p:cNvPr id="2" name="正方形/長方形 1">
            <a:extLst>
              <a:ext uri="{FF2B5EF4-FFF2-40B4-BE49-F238E27FC236}">
                <a16:creationId xmlns:a16="http://schemas.microsoft.com/office/drawing/2014/main" id="{1489F8BD-44CA-E84B-99D9-5E43F8EACF2F}"/>
              </a:ext>
            </a:extLst>
          </p:cNvPr>
          <p:cNvSpPr/>
          <p:nvPr/>
        </p:nvSpPr>
        <p:spPr>
          <a:xfrm>
            <a:off x="171822" y="2873831"/>
            <a:ext cx="8737047" cy="97971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722218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46136" y="-2"/>
            <a:ext cx="7886700" cy="1325563"/>
          </a:xfrm>
        </p:spPr>
        <p:txBody>
          <a:bodyPr/>
          <a:lstStyle/>
          <a:p>
            <a:r>
              <a:rPr kumimoji="1" lang="ja-JP" altLang="en-US"/>
              <a:t>説明が必要</a:t>
            </a:r>
            <a:r>
              <a:rPr kumimoji="1" lang="en-US" altLang="ja-JP" dirty="0"/>
              <a:t>(?)</a:t>
            </a:r>
            <a:r>
              <a:rPr kumimoji="1" lang="ja-JP" altLang="en-US"/>
              <a:t>なこと</a:t>
            </a:r>
            <a:r>
              <a:rPr kumimoji="1" lang="en-US" altLang="ja-JP" dirty="0"/>
              <a:t> (1)</a:t>
            </a:r>
            <a:endParaRPr kumimoji="1" lang="ja-JP" altLang="en-US"/>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145322" y="662780"/>
            <a:ext cx="8881112" cy="5920899"/>
          </a:xfrm>
        </p:spPr>
        <p:txBody>
          <a:bodyPr>
            <a:normAutofit/>
          </a:bodyPr>
          <a:lstStyle/>
          <a:p>
            <a:pPr marL="457200" lvl="1" indent="0">
              <a:lnSpc>
                <a:spcPct val="100000"/>
              </a:lnSpc>
              <a:buNone/>
            </a:pPr>
            <a:endParaRPr kumimoji="1" lang="en-US" altLang="ja-JP" dirty="0">
              <a:solidFill>
                <a:srgbClr val="C00000"/>
              </a:solidFill>
            </a:endParaRPr>
          </a:p>
          <a:p>
            <a:pPr>
              <a:lnSpc>
                <a:spcPct val="100000"/>
              </a:lnSpc>
            </a:pPr>
            <a:r>
              <a:rPr lang="ja-JP" altLang="en-US"/>
              <a:t>ディレクトリの階層</a:t>
            </a:r>
            <a:r>
              <a:rPr lang="en-US" altLang="ja-JP" dirty="0"/>
              <a:t>, </a:t>
            </a:r>
            <a:r>
              <a:rPr lang="ja-JP" altLang="en-US"/>
              <a:t>データファイルの置き方</a:t>
            </a:r>
            <a:endParaRPr lang="en-US" altLang="ja-JP" dirty="0"/>
          </a:p>
          <a:p>
            <a:pPr lvl="1"/>
            <a:endParaRPr kumimoji="1" lang="ja-JP" altLang="en-US"/>
          </a:p>
        </p:txBody>
      </p:sp>
      <p:sp>
        <p:nvSpPr>
          <p:cNvPr id="5" name="テキスト ボックス 4">
            <a:extLst>
              <a:ext uri="{FF2B5EF4-FFF2-40B4-BE49-F238E27FC236}">
                <a16:creationId xmlns:a16="http://schemas.microsoft.com/office/drawing/2014/main" id="{0C2824B9-974D-BF4A-AF03-A8EDF7A2C1CA}"/>
              </a:ext>
            </a:extLst>
          </p:cNvPr>
          <p:cNvSpPr txBox="1"/>
          <p:nvPr/>
        </p:nvSpPr>
        <p:spPr>
          <a:xfrm>
            <a:off x="2897580" y="1920397"/>
            <a:ext cx="31707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a:t>実験用ディレクトリ</a:t>
            </a:r>
            <a:r>
              <a:rPr kumimoji="1" lang="en-US" altLang="ja-JP" dirty="0"/>
              <a:t>(S=1380)</a:t>
            </a:r>
            <a:endParaRPr kumimoji="1" lang="ja-JP" altLang="en-US"/>
          </a:p>
        </p:txBody>
      </p:sp>
      <p:sp>
        <p:nvSpPr>
          <p:cNvPr id="6" name="テキスト ボックス 5">
            <a:extLst>
              <a:ext uri="{FF2B5EF4-FFF2-40B4-BE49-F238E27FC236}">
                <a16:creationId xmlns:a16="http://schemas.microsoft.com/office/drawing/2014/main" id="{B436817F-55AE-C849-A39D-A061D1F1A617}"/>
              </a:ext>
            </a:extLst>
          </p:cNvPr>
          <p:cNvSpPr txBox="1"/>
          <p:nvPr/>
        </p:nvSpPr>
        <p:spPr>
          <a:xfrm>
            <a:off x="1676750" y="2706038"/>
            <a:ext cx="1137701"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tLang="ja-JP" dirty="0" err="1"/>
              <a:t>atm</a:t>
            </a:r>
            <a:endParaRPr kumimoji="1" lang="ja-JP" altLang="en-US"/>
          </a:p>
        </p:txBody>
      </p:sp>
      <p:sp>
        <p:nvSpPr>
          <p:cNvPr id="7" name="テキスト ボックス 6">
            <a:extLst>
              <a:ext uri="{FF2B5EF4-FFF2-40B4-BE49-F238E27FC236}">
                <a16:creationId xmlns:a16="http://schemas.microsoft.com/office/drawing/2014/main" id="{D3494235-6A10-A443-8315-F5B83125898C}"/>
              </a:ext>
            </a:extLst>
          </p:cNvPr>
          <p:cNvSpPr txBox="1"/>
          <p:nvPr/>
        </p:nvSpPr>
        <p:spPr>
          <a:xfrm>
            <a:off x="6151769" y="2717913"/>
            <a:ext cx="1137701"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en-US" altLang="ja-JP" dirty="0" err="1"/>
              <a:t>ocn</a:t>
            </a:r>
            <a:endParaRPr kumimoji="1" lang="ja-JP" altLang="en-US"/>
          </a:p>
        </p:txBody>
      </p:sp>
      <p:sp>
        <p:nvSpPr>
          <p:cNvPr id="8" name="テキスト ボックス 7">
            <a:extLst>
              <a:ext uri="{FF2B5EF4-FFF2-40B4-BE49-F238E27FC236}">
                <a16:creationId xmlns:a16="http://schemas.microsoft.com/office/drawing/2014/main" id="{9FE82D2B-A798-154F-B5C3-47BFA283C45D}"/>
              </a:ext>
            </a:extLst>
          </p:cNvPr>
          <p:cNvSpPr txBox="1"/>
          <p:nvPr/>
        </p:nvSpPr>
        <p:spPr>
          <a:xfrm>
            <a:off x="2226607" y="3849798"/>
            <a:ext cx="1482085"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cycle1-couple</a:t>
            </a:r>
            <a:endParaRPr kumimoji="1" lang="ja-JP" altLang="en-US"/>
          </a:p>
        </p:txBody>
      </p:sp>
      <p:sp>
        <p:nvSpPr>
          <p:cNvPr id="9" name="テキスト ボックス 8">
            <a:extLst>
              <a:ext uri="{FF2B5EF4-FFF2-40B4-BE49-F238E27FC236}">
                <a16:creationId xmlns:a16="http://schemas.microsoft.com/office/drawing/2014/main" id="{9A063116-B488-5743-B3D4-4F51C5296A17}"/>
              </a:ext>
            </a:extLst>
          </p:cNvPr>
          <p:cNvSpPr txBox="1"/>
          <p:nvPr/>
        </p:nvSpPr>
        <p:spPr>
          <a:xfrm>
            <a:off x="6931195" y="3661752"/>
            <a:ext cx="1482085" cy="369332"/>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cycle1-couple</a:t>
            </a:r>
            <a:endParaRPr kumimoji="1" lang="ja-JP" altLang="en-US"/>
          </a:p>
        </p:txBody>
      </p:sp>
      <p:sp>
        <p:nvSpPr>
          <p:cNvPr id="10" name="テキスト ボックス 9">
            <a:extLst>
              <a:ext uri="{FF2B5EF4-FFF2-40B4-BE49-F238E27FC236}">
                <a16:creationId xmlns:a16="http://schemas.microsoft.com/office/drawing/2014/main" id="{8A414A3D-D81E-264A-AAE5-E610D0876B54}"/>
              </a:ext>
            </a:extLst>
          </p:cNvPr>
          <p:cNvSpPr txBox="1"/>
          <p:nvPr/>
        </p:nvSpPr>
        <p:spPr>
          <a:xfrm>
            <a:off x="6978147" y="4050972"/>
            <a:ext cx="2083769" cy="369332"/>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cycle1-standalone</a:t>
            </a:r>
            <a:endParaRPr kumimoji="1" lang="ja-JP" altLang="en-US"/>
          </a:p>
        </p:txBody>
      </p:sp>
      <p:sp>
        <p:nvSpPr>
          <p:cNvPr id="11" name="テキスト ボックス 10">
            <a:extLst>
              <a:ext uri="{FF2B5EF4-FFF2-40B4-BE49-F238E27FC236}">
                <a16:creationId xmlns:a16="http://schemas.microsoft.com/office/drawing/2014/main" id="{5A415BAC-EDC0-6643-B8E1-17FED7BBC71E}"/>
              </a:ext>
            </a:extLst>
          </p:cNvPr>
          <p:cNvSpPr txBox="1"/>
          <p:nvPr/>
        </p:nvSpPr>
        <p:spPr>
          <a:xfrm>
            <a:off x="2169274" y="4955005"/>
            <a:ext cx="1482085"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cycle2-couple</a:t>
            </a:r>
            <a:endParaRPr kumimoji="1" lang="ja-JP" altLang="en-US"/>
          </a:p>
        </p:txBody>
      </p:sp>
      <p:sp>
        <p:nvSpPr>
          <p:cNvPr id="12" name="テキスト ボックス 11">
            <a:extLst>
              <a:ext uri="{FF2B5EF4-FFF2-40B4-BE49-F238E27FC236}">
                <a16:creationId xmlns:a16="http://schemas.microsoft.com/office/drawing/2014/main" id="{0D091F3D-53CD-4641-A99B-1E0289F2A7D4}"/>
              </a:ext>
            </a:extLst>
          </p:cNvPr>
          <p:cNvSpPr txBox="1"/>
          <p:nvPr/>
        </p:nvSpPr>
        <p:spPr>
          <a:xfrm>
            <a:off x="6918613" y="4629467"/>
            <a:ext cx="1482085" cy="369332"/>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cycle2-couple</a:t>
            </a:r>
            <a:endParaRPr kumimoji="1" lang="ja-JP" altLang="en-US"/>
          </a:p>
        </p:txBody>
      </p:sp>
      <p:sp>
        <p:nvSpPr>
          <p:cNvPr id="13" name="テキスト ボックス 12">
            <a:extLst>
              <a:ext uri="{FF2B5EF4-FFF2-40B4-BE49-F238E27FC236}">
                <a16:creationId xmlns:a16="http://schemas.microsoft.com/office/drawing/2014/main" id="{ECD6FADD-9874-7C49-B824-B565B0A6F73E}"/>
              </a:ext>
            </a:extLst>
          </p:cNvPr>
          <p:cNvSpPr txBox="1"/>
          <p:nvPr/>
        </p:nvSpPr>
        <p:spPr>
          <a:xfrm>
            <a:off x="6942665" y="5096592"/>
            <a:ext cx="2083769" cy="369332"/>
          </a:xfrm>
          <a:prstGeom prst="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cycle2-standalone</a:t>
            </a:r>
            <a:endParaRPr kumimoji="1" lang="ja-JP" altLang="en-US"/>
          </a:p>
        </p:txBody>
      </p:sp>
      <p:cxnSp>
        <p:nvCxnSpPr>
          <p:cNvPr id="15" name="直線コネクタ 14">
            <a:extLst>
              <a:ext uri="{FF2B5EF4-FFF2-40B4-BE49-F238E27FC236}">
                <a16:creationId xmlns:a16="http://schemas.microsoft.com/office/drawing/2014/main" id="{34F6B4E4-2A6E-FF42-B46D-9711F314DEF6}"/>
              </a:ext>
            </a:extLst>
          </p:cNvPr>
          <p:cNvCxnSpPr>
            <a:endCxn id="6" idx="0"/>
          </p:cNvCxnSpPr>
          <p:nvPr/>
        </p:nvCxnSpPr>
        <p:spPr>
          <a:xfrm flipH="1">
            <a:off x="2245601" y="2277854"/>
            <a:ext cx="2272960" cy="428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91C81C7D-767F-4D48-9E18-5586F5103704}"/>
              </a:ext>
            </a:extLst>
          </p:cNvPr>
          <p:cNvCxnSpPr>
            <a:cxnSpLocks/>
            <a:stCxn id="5" idx="2"/>
            <a:endCxn id="7" idx="0"/>
          </p:cNvCxnSpPr>
          <p:nvPr/>
        </p:nvCxnSpPr>
        <p:spPr>
          <a:xfrm>
            <a:off x="4482936" y="2289729"/>
            <a:ext cx="2237684" cy="428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493A6015-C442-3546-914C-8E57203B8213}"/>
              </a:ext>
            </a:extLst>
          </p:cNvPr>
          <p:cNvCxnSpPr>
            <a:cxnSpLocks/>
          </p:cNvCxnSpPr>
          <p:nvPr/>
        </p:nvCxnSpPr>
        <p:spPr>
          <a:xfrm flipH="1" flipV="1">
            <a:off x="6292877" y="3062770"/>
            <a:ext cx="6874" cy="29715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B767ED0F-00D6-3F48-B5A3-5A370DF5015C}"/>
              </a:ext>
            </a:extLst>
          </p:cNvPr>
          <p:cNvCxnSpPr>
            <a:cxnSpLocks/>
          </p:cNvCxnSpPr>
          <p:nvPr/>
        </p:nvCxnSpPr>
        <p:spPr>
          <a:xfrm flipV="1">
            <a:off x="1879213" y="3962391"/>
            <a:ext cx="337865" cy="23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3245FC9B-696D-1644-8102-04278B03EAE3}"/>
              </a:ext>
            </a:extLst>
          </p:cNvPr>
          <p:cNvCxnSpPr>
            <a:cxnSpLocks/>
          </p:cNvCxnSpPr>
          <p:nvPr/>
        </p:nvCxnSpPr>
        <p:spPr>
          <a:xfrm flipV="1">
            <a:off x="1848958" y="5199567"/>
            <a:ext cx="337865" cy="23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2D91F3C6-2E2E-6041-A60C-A2C9A0B402FA}"/>
              </a:ext>
            </a:extLst>
          </p:cNvPr>
          <p:cNvCxnSpPr>
            <a:cxnSpLocks/>
          </p:cNvCxnSpPr>
          <p:nvPr/>
        </p:nvCxnSpPr>
        <p:spPr>
          <a:xfrm flipV="1">
            <a:off x="1861354" y="3144132"/>
            <a:ext cx="8331" cy="28054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186F6CE6-5DF7-3647-80F2-62D6A1FDA05C}"/>
              </a:ext>
            </a:extLst>
          </p:cNvPr>
          <p:cNvCxnSpPr>
            <a:cxnSpLocks/>
          </p:cNvCxnSpPr>
          <p:nvPr/>
        </p:nvCxnSpPr>
        <p:spPr>
          <a:xfrm>
            <a:off x="6290370" y="3837905"/>
            <a:ext cx="685270" cy="24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5BD211CE-DA0C-F946-8942-825F37BEF2A3}"/>
              </a:ext>
            </a:extLst>
          </p:cNvPr>
          <p:cNvCxnSpPr>
            <a:cxnSpLocks/>
          </p:cNvCxnSpPr>
          <p:nvPr/>
        </p:nvCxnSpPr>
        <p:spPr>
          <a:xfrm>
            <a:off x="6299751" y="4233047"/>
            <a:ext cx="685270" cy="24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9AACB56C-66CA-294C-8AFB-C95DFA4AB924}"/>
              </a:ext>
            </a:extLst>
          </p:cNvPr>
          <p:cNvCxnSpPr>
            <a:cxnSpLocks/>
          </p:cNvCxnSpPr>
          <p:nvPr/>
        </p:nvCxnSpPr>
        <p:spPr>
          <a:xfrm>
            <a:off x="6257395" y="4824345"/>
            <a:ext cx="685270" cy="24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F3AD2ADB-94E7-B444-A229-B510779508C6}"/>
              </a:ext>
            </a:extLst>
          </p:cNvPr>
          <p:cNvCxnSpPr>
            <a:cxnSpLocks/>
          </p:cNvCxnSpPr>
          <p:nvPr/>
        </p:nvCxnSpPr>
        <p:spPr>
          <a:xfrm>
            <a:off x="6290370" y="5327792"/>
            <a:ext cx="685270" cy="24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15B98790-BDE1-C644-BD6E-744BE23393B1}"/>
              </a:ext>
            </a:extLst>
          </p:cNvPr>
          <p:cNvCxnSpPr>
            <a:cxnSpLocks/>
          </p:cNvCxnSpPr>
          <p:nvPr/>
        </p:nvCxnSpPr>
        <p:spPr>
          <a:xfrm flipV="1">
            <a:off x="902525" y="4554419"/>
            <a:ext cx="8241475" cy="9566"/>
          </a:xfrm>
          <a:prstGeom prst="line">
            <a:avLst/>
          </a:prstGeom>
          <a:ln>
            <a:solidFill>
              <a:schemeClr val="accent6"/>
            </a:solidFill>
            <a:prstDash val="dashDot"/>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3A5E5876-B273-3C48-824D-170ADC72948A}"/>
              </a:ext>
            </a:extLst>
          </p:cNvPr>
          <p:cNvCxnSpPr>
            <a:cxnSpLocks/>
          </p:cNvCxnSpPr>
          <p:nvPr/>
        </p:nvCxnSpPr>
        <p:spPr>
          <a:xfrm flipV="1">
            <a:off x="928604" y="5620523"/>
            <a:ext cx="8241475" cy="9566"/>
          </a:xfrm>
          <a:prstGeom prst="line">
            <a:avLst/>
          </a:prstGeom>
          <a:ln>
            <a:solidFill>
              <a:schemeClr val="accent6"/>
            </a:solidFill>
            <a:prstDash val="dashDot"/>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EC6077E2-A7A0-A64D-B58A-F52676E1F4B1}"/>
              </a:ext>
            </a:extLst>
          </p:cNvPr>
          <p:cNvSpPr txBox="1"/>
          <p:nvPr/>
        </p:nvSpPr>
        <p:spPr>
          <a:xfrm>
            <a:off x="2226606" y="3156901"/>
            <a:ext cx="1482085"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cycle0-couple</a:t>
            </a:r>
            <a:endParaRPr kumimoji="1" lang="ja-JP" altLang="en-US"/>
          </a:p>
        </p:txBody>
      </p:sp>
      <p:cxnSp>
        <p:nvCxnSpPr>
          <p:cNvPr id="45" name="直線コネクタ 44">
            <a:extLst>
              <a:ext uri="{FF2B5EF4-FFF2-40B4-BE49-F238E27FC236}">
                <a16:creationId xmlns:a16="http://schemas.microsoft.com/office/drawing/2014/main" id="{73F55544-72D4-F147-9BCA-DD0FC4C7FC61}"/>
              </a:ext>
            </a:extLst>
          </p:cNvPr>
          <p:cNvCxnSpPr>
            <a:cxnSpLocks/>
          </p:cNvCxnSpPr>
          <p:nvPr/>
        </p:nvCxnSpPr>
        <p:spPr>
          <a:xfrm flipV="1">
            <a:off x="1865359" y="3378524"/>
            <a:ext cx="337865" cy="230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6CE329CE-7F22-4346-B3B8-5DD4AF6A5015}"/>
              </a:ext>
            </a:extLst>
          </p:cNvPr>
          <p:cNvCxnSpPr>
            <a:cxnSpLocks/>
          </p:cNvCxnSpPr>
          <p:nvPr/>
        </p:nvCxnSpPr>
        <p:spPr>
          <a:xfrm flipV="1">
            <a:off x="1092879" y="3623229"/>
            <a:ext cx="8241475" cy="9566"/>
          </a:xfrm>
          <a:prstGeom prst="line">
            <a:avLst/>
          </a:prstGeom>
          <a:ln>
            <a:solidFill>
              <a:schemeClr val="accent6"/>
            </a:solidFill>
            <a:prstDash val="dashDot"/>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4FC4F567-46A6-D045-A4A8-578B6AFDD561}"/>
              </a:ext>
            </a:extLst>
          </p:cNvPr>
          <p:cNvSpPr txBox="1"/>
          <p:nvPr/>
        </p:nvSpPr>
        <p:spPr>
          <a:xfrm rot="16200000">
            <a:off x="480888" y="4132681"/>
            <a:ext cx="1915186" cy="646331"/>
          </a:xfrm>
          <a:prstGeom prst="rect">
            <a:avLst/>
          </a:prstGeom>
          <a:noFill/>
        </p:spPr>
        <p:txBody>
          <a:bodyPr wrap="square" rtlCol="0">
            <a:spAutoFit/>
          </a:bodyPr>
          <a:lstStyle/>
          <a:p>
            <a:r>
              <a:rPr kumimoji="1" lang="ja-JP" altLang="en-US"/>
              <a:t>大気モデル</a:t>
            </a:r>
            <a:endParaRPr kumimoji="1" lang="en-US" altLang="ja-JP" dirty="0"/>
          </a:p>
          <a:p>
            <a:r>
              <a:rPr lang="ja-JP" altLang="en-US"/>
              <a:t>の入出力データ</a:t>
            </a:r>
            <a:endParaRPr kumimoji="1" lang="ja-JP" altLang="en-US"/>
          </a:p>
        </p:txBody>
      </p:sp>
      <p:sp>
        <p:nvSpPr>
          <p:cNvPr id="49" name="テキスト ボックス 48">
            <a:extLst>
              <a:ext uri="{FF2B5EF4-FFF2-40B4-BE49-F238E27FC236}">
                <a16:creationId xmlns:a16="http://schemas.microsoft.com/office/drawing/2014/main" id="{ADABF29B-13BF-274B-89F2-D973D9A5C59F}"/>
              </a:ext>
            </a:extLst>
          </p:cNvPr>
          <p:cNvSpPr txBox="1"/>
          <p:nvPr/>
        </p:nvSpPr>
        <p:spPr>
          <a:xfrm rot="16200000">
            <a:off x="4921200" y="4119538"/>
            <a:ext cx="1915186" cy="646331"/>
          </a:xfrm>
          <a:prstGeom prst="rect">
            <a:avLst/>
          </a:prstGeom>
          <a:noFill/>
        </p:spPr>
        <p:txBody>
          <a:bodyPr wrap="square" rtlCol="0">
            <a:spAutoFit/>
          </a:bodyPr>
          <a:lstStyle/>
          <a:p>
            <a:r>
              <a:rPr lang="ja-JP" altLang="en-US"/>
              <a:t>海洋海氷</a:t>
            </a:r>
            <a:r>
              <a:rPr kumimoji="1" lang="ja-JP" altLang="en-US"/>
              <a:t>モデル</a:t>
            </a:r>
            <a:endParaRPr kumimoji="1" lang="en-US" altLang="ja-JP" dirty="0"/>
          </a:p>
          <a:p>
            <a:r>
              <a:rPr lang="ja-JP" altLang="en-US"/>
              <a:t>の入出力データ</a:t>
            </a:r>
            <a:endParaRPr kumimoji="1" lang="ja-JP" altLang="en-US"/>
          </a:p>
        </p:txBody>
      </p:sp>
      <p:sp>
        <p:nvSpPr>
          <p:cNvPr id="50" name="テキスト ボックス 49">
            <a:extLst>
              <a:ext uri="{FF2B5EF4-FFF2-40B4-BE49-F238E27FC236}">
                <a16:creationId xmlns:a16="http://schemas.microsoft.com/office/drawing/2014/main" id="{3A5DCE9D-2917-C041-BCDF-EEC72B62F268}"/>
              </a:ext>
            </a:extLst>
          </p:cNvPr>
          <p:cNvSpPr txBox="1"/>
          <p:nvPr/>
        </p:nvSpPr>
        <p:spPr>
          <a:xfrm>
            <a:off x="799730" y="6174008"/>
            <a:ext cx="7862932" cy="738664"/>
          </a:xfrm>
          <a:prstGeom prst="rect">
            <a:avLst/>
          </a:prstGeom>
          <a:noFill/>
        </p:spPr>
        <p:txBody>
          <a:bodyPr wrap="square" rtlCol="0">
            <a:spAutoFit/>
          </a:bodyPr>
          <a:lstStyle/>
          <a:p>
            <a:r>
              <a:rPr kumimoji="1" lang="ja-JP" altLang="en-US" sz="1400"/>
              <a:t>ここで</a:t>
            </a:r>
            <a:r>
              <a:rPr kumimoji="1" lang="en-US" altLang="ja-JP" sz="1400" dirty="0"/>
              <a:t>, </a:t>
            </a:r>
            <a:r>
              <a:rPr kumimoji="1" lang="ja-JP" altLang="en-US" sz="1400"/>
              <a:t>「</a:t>
            </a:r>
            <a:r>
              <a:rPr kumimoji="1" lang="en-US" altLang="ja-JP" sz="1400" dirty="0" err="1"/>
              <a:t>cycleN</a:t>
            </a:r>
            <a:r>
              <a:rPr kumimoji="1" lang="en-US" altLang="ja-JP" sz="1400" dirty="0"/>
              <a:t>-couple </a:t>
            </a:r>
            <a:r>
              <a:rPr kumimoji="1" lang="ja-JP" altLang="en-US" sz="1400"/>
              <a:t>」は</a:t>
            </a:r>
            <a:r>
              <a:rPr kumimoji="1" lang="en-US" altLang="ja-JP" sz="1400" dirty="0"/>
              <a:t>, </a:t>
            </a:r>
            <a:r>
              <a:rPr kumimoji="1" lang="ja-JP" altLang="en-US" sz="1400"/>
              <a:t>周期的結合のサイクル</a:t>
            </a:r>
            <a:r>
              <a:rPr kumimoji="1" lang="en-US" altLang="ja-JP" sz="1400" dirty="0"/>
              <a:t> N </a:t>
            </a:r>
            <a:r>
              <a:rPr kumimoji="1" lang="ja-JP" altLang="en-US" sz="1400"/>
              <a:t>における</a:t>
            </a:r>
            <a:r>
              <a:rPr lang="ja-JP" altLang="en-US" sz="1400"/>
              <a:t>結合ラン用のディレクトリを意味する</a:t>
            </a:r>
            <a:r>
              <a:rPr lang="en-US" altLang="ja-JP" sz="1400" dirty="0"/>
              <a:t>. </a:t>
            </a:r>
            <a:r>
              <a:rPr lang="ja-JP" altLang="en-US" sz="1400"/>
              <a:t>また</a:t>
            </a:r>
            <a:r>
              <a:rPr lang="en-US" altLang="ja-JP" sz="1400" dirty="0"/>
              <a:t>, </a:t>
            </a:r>
            <a:r>
              <a:rPr lang="ja-JP" altLang="en-US" sz="1400"/>
              <a:t>「</a:t>
            </a:r>
            <a:r>
              <a:rPr lang="en-US" altLang="ja-JP" sz="1400" dirty="0" err="1"/>
              <a:t>cycleN</a:t>
            </a:r>
            <a:r>
              <a:rPr lang="en-US" altLang="ja-JP" sz="1400" dirty="0"/>
              <a:t>-standalone</a:t>
            </a:r>
            <a:r>
              <a:rPr lang="ja-JP" altLang="en-US" sz="1400"/>
              <a:t>」</a:t>
            </a:r>
            <a:r>
              <a:rPr lang="en-US" altLang="ja-JP" sz="1400" dirty="0"/>
              <a:t> </a:t>
            </a:r>
            <a:r>
              <a:rPr lang="ja-JP" altLang="en-US" sz="1400"/>
              <a:t>は周期的結合のサイクル</a:t>
            </a:r>
            <a:r>
              <a:rPr lang="en-US" altLang="ja-JP" sz="1400" dirty="0"/>
              <a:t> N </a:t>
            </a:r>
            <a:r>
              <a:rPr lang="ja-JP" altLang="en-US" sz="1400"/>
              <a:t>における海洋海氷モデル単体ラン用のディレクトリを意味する</a:t>
            </a:r>
            <a:r>
              <a:rPr lang="en-US" altLang="ja-JP" sz="1400" dirty="0"/>
              <a:t>. </a:t>
            </a:r>
            <a:endParaRPr kumimoji="1" lang="ja-JP" altLang="en-US" sz="1400"/>
          </a:p>
        </p:txBody>
      </p:sp>
      <p:sp>
        <p:nvSpPr>
          <p:cNvPr id="53" name="テキスト ボックス 52">
            <a:extLst>
              <a:ext uri="{FF2B5EF4-FFF2-40B4-BE49-F238E27FC236}">
                <a16:creationId xmlns:a16="http://schemas.microsoft.com/office/drawing/2014/main" id="{8389FF77-FADB-8849-9EF3-EAED7DF7A0C3}"/>
              </a:ext>
            </a:extLst>
          </p:cNvPr>
          <p:cNvSpPr txBox="1"/>
          <p:nvPr/>
        </p:nvSpPr>
        <p:spPr>
          <a:xfrm>
            <a:off x="1792260" y="5691014"/>
            <a:ext cx="1105320" cy="369332"/>
          </a:xfrm>
          <a:prstGeom prst="rect">
            <a:avLst/>
          </a:prstGeom>
          <a:noFill/>
        </p:spPr>
        <p:txBody>
          <a:bodyPr wrap="square" rtlCol="0">
            <a:spAutoFit/>
          </a:bodyPr>
          <a:lstStyle/>
          <a:p>
            <a:r>
              <a:rPr kumimoji="1" lang="en-US" altLang="ja-JP" dirty="0"/>
              <a:t>(</a:t>
            </a:r>
            <a:r>
              <a:rPr kumimoji="1" lang="ja-JP" altLang="en-US"/>
              <a:t>続く</a:t>
            </a:r>
            <a:r>
              <a:rPr kumimoji="1" lang="en-US" altLang="ja-JP" dirty="0"/>
              <a:t>)</a:t>
            </a:r>
            <a:endParaRPr kumimoji="1" lang="ja-JP" altLang="en-US"/>
          </a:p>
        </p:txBody>
      </p:sp>
      <p:sp>
        <p:nvSpPr>
          <p:cNvPr id="54" name="テキスト ボックス 53">
            <a:extLst>
              <a:ext uri="{FF2B5EF4-FFF2-40B4-BE49-F238E27FC236}">
                <a16:creationId xmlns:a16="http://schemas.microsoft.com/office/drawing/2014/main" id="{F093434A-4BEC-8A4F-B0F5-AF6B32AFF6F1}"/>
              </a:ext>
            </a:extLst>
          </p:cNvPr>
          <p:cNvSpPr txBox="1"/>
          <p:nvPr/>
        </p:nvSpPr>
        <p:spPr>
          <a:xfrm>
            <a:off x="6257375" y="5665011"/>
            <a:ext cx="1105320" cy="369332"/>
          </a:xfrm>
          <a:prstGeom prst="rect">
            <a:avLst/>
          </a:prstGeom>
          <a:noFill/>
        </p:spPr>
        <p:txBody>
          <a:bodyPr wrap="square" rtlCol="0">
            <a:spAutoFit/>
          </a:bodyPr>
          <a:lstStyle/>
          <a:p>
            <a:r>
              <a:rPr kumimoji="1" lang="en-US" altLang="ja-JP" dirty="0"/>
              <a:t>(</a:t>
            </a:r>
            <a:r>
              <a:rPr kumimoji="1" lang="ja-JP" altLang="en-US"/>
              <a:t>続く</a:t>
            </a:r>
            <a:r>
              <a:rPr kumimoji="1" lang="en-US" altLang="ja-JP" dirty="0"/>
              <a:t>)</a:t>
            </a:r>
            <a:endParaRPr kumimoji="1" lang="ja-JP" altLang="en-US"/>
          </a:p>
        </p:txBody>
      </p:sp>
    </p:spTree>
    <p:extLst>
      <p:ext uri="{BB962C8B-B14F-4D97-AF65-F5344CB8AC3E}">
        <p14:creationId xmlns:p14="http://schemas.microsoft.com/office/powerpoint/2010/main" val="1620041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F9627-96C3-2443-A822-35A141A1FCE2}"/>
              </a:ext>
            </a:extLst>
          </p:cNvPr>
          <p:cNvSpPr>
            <a:spLocks noGrp="1"/>
          </p:cNvSpPr>
          <p:nvPr>
            <p:ph type="title"/>
          </p:nvPr>
        </p:nvSpPr>
        <p:spPr>
          <a:xfrm>
            <a:off x="146136" y="-2"/>
            <a:ext cx="7886700" cy="1325563"/>
          </a:xfrm>
        </p:spPr>
        <p:txBody>
          <a:bodyPr/>
          <a:lstStyle/>
          <a:p>
            <a:r>
              <a:rPr kumimoji="1" lang="ja-JP" altLang="en-US"/>
              <a:t>説明が必要</a:t>
            </a:r>
            <a:r>
              <a:rPr kumimoji="1" lang="en-US" altLang="ja-JP" dirty="0"/>
              <a:t>(?)</a:t>
            </a:r>
            <a:r>
              <a:rPr kumimoji="1" lang="ja-JP" altLang="en-US"/>
              <a:t>なこと</a:t>
            </a:r>
            <a:r>
              <a:rPr kumimoji="1" lang="en-US" altLang="ja-JP" dirty="0"/>
              <a:t> (2)</a:t>
            </a:r>
            <a:endParaRPr kumimoji="1" lang="ja-JP" altLang="en-US"/>
          </a:p>
        </p:txBody>
      </p:sp>
      <p:sp>
        <p:nvSpPr>
          <p:cNvPr id="3" name="コンテンツ プレースホルダー 2">
            <a:extLst>
              <a:ext uri="{FF2B5EF4-FFF2-40B4-BE49-F238E27FC236}">
                <a16:creationId xmlns:a16="http://schemas.microsoft.com/office/drawing/2014/main" id="{2E7C3D93-F2C4-4F44-9CD3-A0571CB99544}"/>
              </a:ext>
            </a:extLst>
          </p:cNvPr>
          <p:cNvSpPr>
            <a:spLocks noGrp="1"/>
          </p:cNvSpPr>
          <p:nvPr>
            <p:ph idx="1"/>
          </p:nvPr>
        </p:nvSpPr>
        <p:spPr>
          <a:xfrm>
            <a:off x="145322" y="662780"/>
            <a:ext cx="8881112" cy="5920899"/>
          </a:xfrm>
        </p:spPr>
        <p:txBody>
          <a:bodyPr>
            <a:normAutofit/>
          </a:bodyPr>
          <a:lstStyle/>
          <a:p>
            <a:pPr marL="457200" lvl="1" indent="0">
              <a:lnSpc>
                <a:spcPct val="100000"/>
              </a:lnSpc>
              <a:buNone/>
            </a:pPr>
            <a:endParaRPr kumimoji="1" lang="en-US" altLang="ja-JP" dirty="0">
              <a:solidFill>
                <a:srgbClr val="C00000"/>
              </a:solidFill>
            </a:endParaRPr>
          </a:p>
          <a:p>
            <a:pPr>
              <a:lnSpc>
                <a:spcPct val="100000"/>
              </a:lnSpc>
            </a:pPr>
            <a:r>
              <a:rPr lang="ja-JP" altLang="en-US"/>
              <a:t>パラメータ実験の半自動化</a:t>
            </a:r>
            <a:endParaRPr lang="en-US" altLang="ja-JP" dirty="0"/>
          </a:p>
          <a:p>
            <a:pPr lvl="1">
              <a:lnSpc>
                <a:spcPct val="100000"/>
              </a:lnSpc>
            </a:pPr>
            <a:r>
              <a:rPr lang="ja-JP" altLang="en-US"/>
              <a:t>汎用ジョブスクリプトを使用する</a:t>
            </a:r>
            <a:r>
              <a:rPr lang="en-US" altLang="ja-JP" dirty="0"/>
              <a:t>(</a:t>
            </a:r>
            <a:r>
              <a:rPr lang="ja-JP" altLang="en-US"/>
              <a:t>これを</a:t>
            </a:r>
            <a:r>
              <a:rPr lang="en-US" altLang="ja-JP" dirty="0"/>
              <a:t>, </a:t>
            </a:r>
            <a:r>
              <a:rPr lang="ja-JP" altLang="en-US"/>
              <a:t>親ジョブスクリプトに</a:t>
            </a:r>
            <a:r>
              <a:rPr lang="en-US" altLang="ja-JP" dirty="0"/>
              <a:t>include).  </a:t>
            </a:r>
          </a:p>
          <a:p>
            <a:pPr lvl="2">
              <a:lnSpc>
                <a:spcPct val="100000"/>
              </a:lnSpc>
            </a:pPr>
            <a:r>
              <a:rPr lang="ja-JP" altLang="en-US"/>
              <a:t>汎用ジョブスクリプトは</a:t>
            </a:r>
            <a:r>
              <a:rPr lang="en-US" altLang="ja-JP" dirty="0"/>
              <a:t>, </a:t>
            </a:r>
            <a:r>
              <a:rPr lang="ja-JP" altLang="en-US"/>
              <a:t>ディレクトリの場所や太陽定数の値などを細かく指定し</a:t>
            </a:r>
            <a:r>
              <a:rPr lang="en-US" altLang="ja-JP" dirty="0"/>
              <a:t>, </a:t>
            </a:r>
            <a:r>
              <a:rPr lang="ja-JP" altLang="en-US"/>
              <a:t>雛形に流し込むことで</a:t>
            </a:r>
            <a:r>
              <a:rPr lang="en-US" altLang="ja-JP" dirty="0"/>
              <a:t>, </a:t>
            </a:r>
            <a:r>
              <a:rPr lang="ja-JP" altLang="en-US"/>
              <a:t>各サイクルごとのモデルの設定ファイルを生成する</a:t>
            </a:r>
            <a:r>
              <a:rPr lang="en-US" altLang="ja-JP" dirty="0"/>
              <a:t>. </a:t>
            </a:r>
          </a:p>
          <a:p>
            <a:pPr lvl="1">
              <a:lnSpc>
                <a:spcPct val="100000"/>
              </a:lnSpc>
            </a:pPr>
            <a:r>
              <a:rPr lang="ja-JP" altLang="en-US"/>
              <a:t>親ジョブスクリプトで設定する事項</a:t>
            </a:r>
            <a:endParaRPr lang="en-US" altLang="ja-JP" dirty="0"/>
          </a:p>
          <a:p>
            <a:pPr lvl="2">
              <a:lnSpc>
                <a:spcPct val="100000"/>
              </a:lnSpc>
            </a:pPr>
            <a:r>
              <a:rPr lang="ja-JP" altLang="en-US"/>
              <a:t>計算環境に関する設定</a:t>
            </a:r>
            <a:r>
              <a:rPr lang="en-US" altLang="ja-JP" dirty="0"/>
              <a:t>, </a:t>
            </a:r>
            <a:r>
              <a:rPr lang="ja-JP" altLang="en-US"/>
              <a:t>太陽定数</a:t>
            </a:r>
            <a:r>
              <a:rPr lang="en-US" altLang="ja-JP" dirty="0"/>
              <a:t>, </a:t>
            </a:r>
            <a:r>
              <a:rPr lang="ja-JP" altLang="en-US"/>
              <a:t>積分時間</a:t>
            </a:r>
            <a:r>
              <a:rPr lang="en-US" altLang="ja-JP" dirty="0"/>
              <a:t>, </a:t>
            </a:r>
            <a:r>
              <a:rPr lang="ja-JP" altLang="en-US"/>
              <a:t>トップディレクトリ</a:t>
            </a:r>
            <a:r>
              <a:rPr lang="en-US" altLang="ja-JP" dirty="0"/>
              <a:t>, ..</a:t>
            </a:r>
          </a:p>
          <a:p>
            <a:pPr lvl="2">
              <a:lnSpc>
                <a:spcPct val="100000"/>
              </a:lnSpc>
            </a:pPr>
            <a:r>
              <a:rPr lang="ja-JP" altLang="en-US"/>
              <a:t>必要に応じて細かい設定も可能</a:t>
            </a:r>
            <a:endParaRPr lang="en-US" altLang="ja-JP" dirty="0"/>
          </a:p>
          <a:p>
            <a:pPr lvl="1"/>
            <a:endParaRPr kumimoji="1" lang="ja-JP" altLang="en-US"/>
          </a:p>
        </p:txBody>
      </p:sp>
      <p:sp>
        <p:nvSpPr>
          <p:cNvPr id="4" name="テキスト ボックス 3">
            <a:extLst>
              <a:ext uri="{FF2B5EF4-FFF2-40B4-BE49-F238E27FC236}">
                <a16:creationId xmlns:a16="http://schemas.microsoft.com/office/drawing/2014/main" id="{C7CA1BF2-EB36-1F4F-8A2F-5A66B917F2BA}"/>
              </a:ext>
            </a:extLst>
          </p:cNvPr>
          <p:cNvSpPr txBox="1"/>
          <p:nvPr/>
        </p:nvSpPr>
        <p:spPr>
          <a:xfrm>
            <a:off x="145322" y="4846282"/>
            <a:ext cx="9026434"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panose="020B0604020202020204" pitchFamily="34" charset="0"/>
              <a:buChar char="•"/>
            </a:pPr>
            <a:r>
              <a:rPr lang="en-US" altLang="ja-JP" dirty="0"/>
              <a:t>swamp/slab/dynamic ocean </a:t>
            </a:r>
            <a:r>
              <a:rPr lang="ja-JP" altLang="en-US"/>
              <a:t>実験のいずれの場合でも</a:t>
            </a:r>
            <a:r>
              <a:rPr lang="en-US" altLang="ja-JP" dirty="0"/>
              <a:t>, </a:t>
            </a:r>
            <a:r>
              <a:rPr lang="ja-JP" altLang="en-US"/>
              <a:t>基本的に同じ作法</a:t>
            </a:r>
            <a:endParaRPr lang="en-US" altLang="ja-JP" dirty="0"/>
          </a:p>
          <a:p>
            <a:pPr marL="285750" indent="-285750">
              <a:buFont typeface="Arial" panose="020B0604020202020204" pitchFamily="34" charset="0"/>
              <a:buChar char="•"/>
            </a:pPr>
            <a:r>
              <a:rPr kumimoji="1" lang="ja-JP" altLang="en-US"/>
              <a:t>少し修正を加えることで</a:t>
            </a:r>
            <a:r>
              <a:rPr kumimoji="1" lang="en-US" altLang="ja-JP" dirty="0"/>
              <a:t>, </a:t>
            </a:r>
            <a:r>
              <a:rPr lang="ja-JP" altLang="en-US"/>
              <a:t>「京」でも</a:t>
            </a:r>
            <a:r>
              <a:rPr kumimoji="1" lang="ja-JP" altLang="en-US"/>
              <a:t>同じ作法によって実験可能</a:t>
            </a:r>
            <a:endParaRPr kumimoji="1" lang="en-US" altLang="ja-JP" dirty="0"/>
          </a:p>
          <a:p>
            <a:pPr marL="742950" lvl="1" indent="-285750">
              <a:buFont typeface="Arial" panose="020B0604020202020204" pitchFamily="34" charset="0"/>
              <a:buChar char="•"/>
            </a:pPr>
            <a:r>
              <a:rPr lang="ja-JP" altLang="en-US"/>
              <a:t>ただし</a:t>
            </a:r>
            <a:r>
              <a:rPr lang="en-US" altLang="ja-JP" dirty="0"/>
              <a:t>, dynamic ocean </a:t>
            </a:r>
            <a:r>
              <a:rPr lang="ja-JP" altLang="en-US"/>
              <a:t>実験は「京」では実際に行った経験がない</a:t>
            </a:r>
            <a:r>
              <a:rPr lang="en-US" altLang="ja-JP" dirty="0"/>
              <a:t> (</a:t>
            </a:r>
            <a:r>
              <a:rPr lang="ja-JP" altLang="en-US"/>
              <a:t>少し頑張れば</a:t>
            </a:r>
            <a:r>
              <a:rPr lang="en-US" altLang="ja-JP" dirty="0"/>
              <a:t>, </a:t>
            </a:r>
            <a:r>
              <a:rPr lang="ja-JP" altLang="en-US"/>
              <a:t>原理的には可能</a:t>
            </a:r>
            <a:r>
              <a:rPr lang="en-US" altLang="ja-JP" dirty="0"/>
              <a:t>..). </a:t>
            </a:r>
            <a:endParaRPr kumimoji="1" lang="en-US" altLang="ja-JP" dirty="0"/>
          </a:p>
          <a:p>
            <a:pPr lvl="1"/>
            <a:endParaRPr kumimoji="1" lang="ja-JP" altLang="en-US"/>
          </a:p>
        </p:txBody>
      </p:sp>
    </p:spTree>
    <p:extLst>
      <p:ext uri="{BB962C8B-B14F-4D97-AF65-F5344CB8AC3E}">
        <p14:creationId xmlns:p14="http://schemas.microsoft.com/office/powerpoint/2010/main" val="1751815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09F5C9A6-3650-F343-977E-FA63697FE952}"/>
              </a:ext>
            </a:extLst>
          </p:cNvPr>
          <p:cNvSpPr>
            <a:spLocks noGrp="1"/>
          </p:cNvSpPr>
          <p:nvPr>
            <p:ph idx="1"/>
          </p:nvPr>
        </p:nvSpPr>
        <p:spPr>
          <a:xfrm>
            <a:off x="0" y="508001"/>
            <a:ext cx="9143999" cy="6348046"/>
          </a:xfrm>
        </p:spPr>
        <p:txBody>
          <a:bodyPr>
            <a:normAutofit fontScale="85000" lnSpcReduction="10000"/>
          </a:bodyPr>
          <a:lstStyle/>
          <a:p>
            <a:pPr marL="914400" lvl="1" indent="-457200">
              <a:lnSpc>
                <a:spcPct val="120000"/>
              </a:lnSpc>
              <a:buFont typeface="+mj-lt"/>
              <a:buAutoNum type="arabicPeriod"/>
            </a:pPr>
            <a:endParaRPr lang="en-US" altLang="ja-JP" dirty="0"/>
          </a:p>
          <a:p>
            <a:pPr>
              <a:lnSpc>
                <a:spcPct val="120000"/>
              </a:lnSpc>
            </a:pPr>
            <a:r>
              <a:rPr lang="ja-JP" altLang="en-US"/>
              <a:t>大気モデル改造版の公開に向けて最低限必要な作業</a:t>
            </a:r>
            <a:endParaRPr lang="en-US" altLang="ja-JP" dirty="0"/>
          </a:p>
          <a:p>
            <a:pPr marL="914400" lvl="1" indent="-457200">
              <a:lnSpc>
                <a:spcPct val="120000"/>
              </a:lnSpc>
              <a:buFont typeface="+mj-lt"/>
              <a:buAutoNum type="arabicPeriod"/>
            </a:pPr>
            <a:r>
              <a:rPr lang="en-US" altLang="ja-JP" dirty="0"/>
              <a:t>doc </a:t>
            </a:r>
            <a:r>
              <a:rPr lang="ja-JP" altLang="en-US"/>
              <a:t>ディレクトリ</a:t>
            </a:r>
            <a:endParaRPr lang="en-US" altLang="ja-JP" dirty="0"/>
          </a:p>
          <a:p>
            <a:pPr lvl="2">
              <a:lnSpc>
                <a:spcPct val="120000"/>
              </a:lnSpc>
            </a:pPr>
            <a:r>
              <a:rPr lang="ja-JP" altLang="en-US"/>
              <a:t>すでにある</a:t>
            </a:r>
            <a:r>
              <a:rPr lang="en-US" altLang="ja-JP" dirty="0"/>
              <a:t>. </a:t>
            </a:r>
          </a:p>
          <a:p>
            <a:pPr lvl="2">
              <a:lnSpc>
                <a:spcPct val="120000"/>
              </a:lnSpc>
            </a:pPr>
            <a:r>
              <a:rPr lang="en-US" altLang="ja-JP" dirty="0"/>
              <a:t>INTH07 </a:t>
            </a:r>
            <a:r>
              <a:rPr lang="ja-JP" altLang="en-US"/>
              <a:t>大気実験の追試のために足した物理パラメタリゼーションの情報</a:t>
            </a:r>
            <a:r>
              <a:rPr lang="en-US" altLang="ja-JP" dirty="0"/>
              <a:t>, </a:t>
            </a:r>
            <a:r>
              <a:rPr lang="en-US" altLang="ja-JP" dirty="0" err="1"/>
              <a:t>refrenece</a:t>
            </a:r>
            <a:r>
              <a:rPr lang="en-US" altLang="ja-JP" dirty="0"/>
              <a:t> </a:t>
            </a:r>
            <a:r>
              <a:rPr lang="ja-JP" altLang="en-US"/>
              <a:t>が必要　</a:t>
            </a:r>
            <a:endParaRPr lang="en-US" altLang="ja-JP" dirty="0"/>
          </a:p>
          <a:p>
            <a:pPr marL="914400" lvl="1" indent="-457200">
              <a:lnSpc>
                <a:spcPct val="120000"/>
              </a:lnSpc>
              <a:buFont typeface="+mj-lt"/>
              <a:buAutoNum type="arabicPeriod"/>
            </a:pPr>
            <a:r>
              <a:rPr lang="en-US" altLang="ja-JP" dirty="0" err="1"/>
              <a:t>src</a:t>
            </a:r>
            <a:r>
              <a:rPr lang="en-US" altLang="ja-JP" dirty="0"/>
              <a:t>, tool, </a:t>
            </a:r>
            <a:r>
              <a:rPr lang="en-US" altLang="ja-JP" dirty="0" err="1"/>
              <a:t>exp</a:t>
            </a:r>
            <a:r>
              <a:rPr lang="en-US" altLang="ja-JP" dirty="0"/>
              <a:t> </a:t>
            </a:r>
            <a:r>
              <a:rPr lang="ja-JP" altLang="en-US"/>
              <a:t>とディレクトリを並べる</a:t>
            </a:r>
            <a:r>
              <a:rPr lang="en-US" altLang="ja-JP" dirty="0"/>
              <a:t> (</a:t>
            </a:r>
            <a:r>
              <a:rPr lang="ja-JP" altLang="en-US"/>
              <a:t>既になっている</a:t>
            </a:r>
            <a:r>
              <a:rPr lang="en-US" altLang="ja-JP" dirty="0"/>
              <a:t>). </a:t>
            </a:r>
          </a:p>
          <a:p>
            <a:pPr marL="914400" lvl="1" indent="-457200">
              <a:lnSpc>
                <a:spcPct val="120000"/>
              </a:lnSpc>
              <a:buFont typeface="+mj-lt"/>
              <a:buAutoNum type="arabicPeriod"/>
            </a:pPr>
            <a:r>
              <a:rPr lang="ja-JP" altLang="en-US"/>
              <a:t>どこに何が置いてあるのかの一覧</a:t>
            </a:r>
            <a:endParaRPr lang="en-US" altLang="ja-JP" dirty="0"/>
          </a:p>
          <a:p>
            <a:pPr lvl="2">
              <a:lnSpc>
                <a:spcPct val="120000"/>
              </a:lnSpc>
            </a:pPr>
            <a:r>
              <a:rPr lang="ja-JP" altLang="en-US"/>
              <a:t>既にある</a:t>
            </a:r>
            <a:r>
              <a:rPr lang="en-US" altLang="ja-JP" dirty="0"/>
              <a:t> </a:t>
            </a:r>
            <a:r>
              <a:rPr lang="en-US" altLang="ja-JP" dirty="0" err="1"/>
              <a:t>src</a:t>
            </a:r>
            <a:r>
              <a:rPr lang="en-US" altLang="ja-JP" dirty="0"/>
              <a:t>/SRC_LIST </a:t>
            </a:r>
            <a:r>
              <a:rPr lang="ja-JP" altLang="en-US"/>
              <a:t>に</a:t>
            </a:r>
            <a:r>
              <a:rPr lang="en-US" altLang="ja-JP" dirty="0"/>
              <a:t>,  </a:t>
            </a:r>
            <a:r>
              <a:rPr lang="ja-JP" altLang="en-US"/>
              <a:t>改造に伴って増えたソースファイルの情報を付加</a:t>
            </a:r>
            <a:r>
              <a:rPr lang="en-US" altLang="ja-JP" dirty="0"/>
              <a:t> </a:t>
            </a:r>
          </a:p>
          <a:p>
            <a:pPr marL="914400" lvl="1" indent="-457200">
              <a:lnSpc>
                <a:spcPct val="120000"/>
              </a:lnSpc>
              <a:buFont typeface="+mj-lt"/>
              <a:buAutoNum type="arabicPeriod"/>
            </a:pPr>
            <a:r>
              <a:rPr lang="en-US" altLang="ja-JP" dirty="0"/>
              <a:t>make </a:t>
            </a:r>
            <a:r>
              <a:rPr lang="ja-JP" altLang="en-US"/>
              <a:t>の方法</a:t>
            </a:r>
            <a:r>
              <a:rPr lang="en-US" altLang="ja-JP" dirty="0"/>
              <a:t>, </a:t>
            </a:r>
            <a:r>
              <a:rPr lang="ja-JP" altLang="en-US"/>
              <a:t>最低限の使い方の解説</a:t>
            </a:r>
            <a:endParaRPr lang="en-US" altLang="ja-JP" dirty="0"/>
          </a:p>
          <a:p>
            <a:pPr lvl="2">
              <a:lnSpc>
                <a:spcPct val="120000"/>
              </a:lnSpc>
            </a:pPr>
            <a:r>
              <a:rPr lang="en-US" altLang="ja-JP" dirty="0"/>
              <a:t>NTH07 </a:t>
            </a:r>
            <a:r>
              <a:rPr lang="ja-JP" altLang="en-US"/>
              <a:t>大気実験のための物理パラメタリゼーションのコードは</a:t>
            </a:r>
            <a:r>
              <a:rPr lang="en-US" altLang="ja-JP" dirty="0"/>
              <a:t>, </a:t>
            </a:r>
            <a:r>
              <a:rPr lang="ja-JP" altLang="en-US"/>
              <a:t>単に</a:t>
            </a:r>
            <a:r>
              <a:rPr lang="en-US" altLang="ja-JP" dirty="0"/>
              <a:t> make </a:t>
            </a:r>
            <a:r>
              <a:rPr lang="ja-JP" altLang="en-US"/>
              <a:t>を打つだけでコンパイル可能</a:t>
            </a:r>
            <a:endParaRPr lang="en-US" altLang="ja-JP" dirty="0"/>
          </a:p>
          <a:p>
            <a:pPr lvl="2">
              <a:lnSpc>
                <a:spcPct val="120000"/>
              </a:lnSpc>
            </a:pPr>
            <a:r>
              <a:rPr lang="ja-JP" altLang="en-US"/>
              <a:t>高速化した力学コアを使うならば</a:t>
            </a:r>
            <a:r>
              <a:rPr lang="en-US" altLang="ja-JP" dirty="0"/>
              <a:t>,</a:t>
            </a:r>
            <a:r>
              <a:rPr lang="ja-JP" altLang="en-US"/>
              <a:t> 直接コードを一部書き換える必要がある</a:t>
            </a:r>
            <a:r>
              <a:rPr lang="en-US" altLang="ja-JP" dirty="0"/>
              <a:t> (</a:t>
            </a:r>
            <a:r>
              <a:rPr lang="ja-JP" altLang="en-US"/>
              <a:t>簡単に使えるようには整備していない</a:t>
            </a:r>
            <a:r>
              <a:rPr lang="en-US" altLang="ja-JP" dirty="0"/>
              <a:t>)</a:t>
            </a:r>
          </a:p>
          <a:p>
            <a:pPr lvl="2">
              <a:lnSpc>
                <a:spcPct val="120000"/>
              </a:lnSpc>
            </a:pPr>
            <a:r>
              <a:rPr lang="en-US" altLang="ja-JP" dirty="0"/>
              <a:t> INTH07 </a:t>
            </a:r>
            <a:r>
              <a:rPr lang="ja-JP" altLang="en-US"/>
              <a:t>大気実験に対するモデルの設定ファイルの例を示す</a:t>
            </a:r>
            <a:r>
              <a:rPr lang="en-US" altLang="ja-JP" dirty="0"/>
              <a:t>.</a:t>
            </a:r>
          </a:p>
          <a:p>
            <a:pPr marL="914400" lvl="1" indent="-457200">
              <a:lnSpc>
                <a:spcPct val="120000"/>
              </a:lnSpc>
              <a:buFont typeface="+mj-lt"/>
              <a:buAutoNum type="arabicPeriod"/>
            </a:pPr>
            <a:r>
              <a:rPr lang="ja-JP" altLang="en-US"/>
              <a:t>サンプル計算の結果のスナップショット</a:t>
            </a:r>
            <a:r>
              <a:rPr lang="en-US" altLang="ja-JP" dirty="0"/>
              <a:t>, </a:t>
            </a:r>
            <a:r>
              <a:rPr lang="ja-JP" altLang="en-US"/>
              <a:t>各サンプル計算に対応したコードの</a:t>
            </a:r>
            <a:r>
              <a:rPr lang="en-US" altLang="ja-JP" dirty="0"/>
              <a:t> tar </a:t>
            </a:r>
            <a:r>
              <a:rPr lang="ja-JP" altLang="en-US"/>
              <a:t>ボール</a:t>
            </a:r>
            <a:r>
              <a:rPr lang="en-US" altLang="ja-JP" dirty="0"/>
              <a:t> </a:t>
            </a:r>
          </a:p>
          <a:p>
            <a:endParaRPr lang="en-US" altLang="ja-JP" dirty="0"/>
          </a:p>
          <a:p>
            <a:pPr lvl="1"/>
            <a:endParaRPr lang="en-US" altLang="ja-JP" dirty="0"/>
          </a:p>
          <a:p>
            <a:pPr marL="914400" lvl="2" indent="0">
              <a:buNone/>
            </a:pPr>
            <a:endParaRPr lang="ja-JP" altLang="en-US"/>
          </a:p>
        </p:txBody>
      </p:sp>
      <p:sp>
        <p:nvSpPr>
          <p:cNvPr id="4" name="タイトル 3">
            <a:extLst>
              <a:ext uri="{FF2B5EF4-FFF2-40B4-BE49-F238E27FC236}">
                <a16:creationId xmlns:a16="http://schemas.microsoft.com/office/drawing/2014/main" id="{ACEAA042-1B8A-4E48-A041-8CB2349E87EE}"/>
              </a:ext>
            </a:extLst>
          </p:cNvPr>
          <p:cNvSpPr>
            <a:spLocks noGrp="1"/>
          </p:cNvSpPr>
          <p:nvPr>
            <p:ph type="title"/>
          </p:nvPr>
        </p:nvSpPr>
        <p:spPr>
          <a:xfrm>
            <a:off x="180951" y="1"/>
            <a:ext cx="7886700" cy="1016000"/>
          </a:xfrm>
        </p:spPr>
        <p:txBody>
          <a:bodyPr/>
          <a:lstStyle/>
          <a:p>
            <a:r>
              <a:rPr lang="en-US" altLang="ja-JP" dirty="0" err="1"/>
              <a:t>ToDo</a:t>
            </a:r>
            <a:r>
              <a:rPr lang="en-US" altLang="ja-JP" dirty="0"/>
              <a:t> (2)</a:t>
            </a:r>
            <a:endParaRPr lang="ja-JP" altLang="en-US"/>
          </a:p>
        </p:txBody>
      </p:sp>
      <p:cxnSp>
        <p:nvCxnSpPr>
          <p:cNvPr id="9" name="直線コネクタ 8">
            <a:extLst>
              <a:ext uri="{FF2B5EF4-FFF2-40B4-BE49-F238E27FC236}">
                <a16:creationId xmlns:a16="http://schemas.microsoft.com/office/drawing/2014/main" id="{3236EE22-E9E9-AB47-A8DA-92D24DC6D5C8}"/>
              </a:ext>
            </a:extLst>
          </p:cNvPr>
          <p:cNvCxnSpPr>
            <a:cxnSpLocks/>
          </p:cNvCxnSpPr>
          <p:nvPr/>
        </p:nvCxnSpPr>
        <p:spPr>
          <a:xfrm>
            <a:off x="543957" y="3017520"/>
            <a:ext cx="459812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398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09F5C9A6-3650-F343-977E-FA63697FE952}"/>
              </a:ext>
            </a:extLst>
          </p:cNvPr>
          <p:cNvSpPr>
            <a:spLocks noGrp="1"/>
          </p:cNvSpPr>
          <p:nvPr>
            <p:ph idx="1"/>
          </p:nvPr>
        </p:nvSpPr>
        <p:spPr>
          <a:xfrm>
            <a:off x="39189" y="1002936"/>
            <a:ext cx="8972178" cy="5855063"/>
          </a:xfrm>
        </p:spPr>
        <p:txBody>
          <a:bodyPr>
            <a:normAutofit/>
          </a:bodyPr>
          <a:lstStyle/>
          <a:p>
            <a:pPr>
              <a:lnSpc>
                <a:spcPct val="100000"/>
              </a:lnSpc>
            </a:pPr>
            <a:r>
              <a:rPr lang="ja-JP" altLang="en-US"/>
              <a:t>結合モデルの公開に向けて最低限必要な作業</a:t>
            </a:r>
            <a:endParaRPr lang="en-US" altLang="ja-JP" dirty="0"/>
          </a:p>
          <a:p>
            <a:pPr marL="914400" lvl="1" indent="-457200">
              <a:lnSpc>
                <a:spcPct val="100000"/>
              </a:lnSpc>
              <a:buFont typeface="+mj-lt"/>
              <a:buAutoNum type="arabicPeriod"/>
            </a:pPr>
            <a:r>
              <a:rPr lang="en-US" altLang="ja-JP" dirty="0"/>
              <a:t>doc </a:t>
            </a:r>
            <a:r>
              <a:rPr lang="ja-JP" altLang="en-US"/>
              <a:t>ディレクトリ</a:t>
            </a:r>
            <a:r>
              <a:rPr lang="en-US" altLang="ja-JP" dirty="0"/>
              <a:t> </a:t>
            </a:r>
          </a:p>
          <a:p>
            <a:pPr lvl="2">
              <a:lnSpc>
                <a:spcPct val="100000"/>
              </a:lnSpc>
            </a:pPr>
            <a:r>
              <a:rPr lang="en-US" altLang="ja-JP" dirty="0"/>
              <a:t>D </a:t>
            </a:r>
            <a:r>
              <a:rPr lang="ja-JP" altLang="en-US"/>
              <a:t>論</a:t>
            </a:r>
            <a:r>
              <a:rPr lang="en-US" altLang="ja-JP" dirty="0"/>
              <a:t>2.9</a:t>
            </a:r>
            <a:r>
              <a:rPr lang="ja-JP" altLang="en-US"/>
              <a:t>節</a:t>
            </a:r>
            <a:r>
              <a:rPr lang="en-US" altLang="ja-JP" dirty="0"/>
              <a:t>, </a:t>
            </a:r>
            <a:r>
              <a:rPr lang="ja-JP" altLang="en-US"/>
              <a:t>本スライドの結合モデルのプログラム構造の図を切り出して</a:t>
            </a:r>
            <a:r>
              <a:rPr lang="en-US" altLang="ja-JP" dirty="0"/>
              <a:t>, </a:t>
            </a:r>
            <a:r>
              <a:rPr lang="ja-JP" altLang="en-US"/>
              <a:t>結合コードの説明とする</a:t>
            </a:r>
            <a:r>
              <a:rPr lang="en-US" altLang="ja-JP" dirty="0"/>
              <a:t> (</a:t>
            </a:r>
            <a:r>
              <a:rPr lang="ja-JP" altLang="en-US"/>
              <a:t>ただし</a:t>
            </a:r>
            <a:r>
              <a:rPr lang="en-US" altLang="ja-JP" dirty="0"/>
              <a:t>, </a:t>
            </a:r>
            <a:r>
              <a:rPr lang="ja-JP" altLang="en-US"/>
              <a:t>記述しての完全性は十分とは言えず暫定的</a:t>
            </a:r>
            <a:r>
              <a:rPr lang="en-US" altLang="ja-JP" dirty="0"/>
              <a:t>)</a:t>
            </a:r>
          </a:p>
          <a:p>
            <a:pPr marL="914400" lvl="1" indent="-457200">
              <a:lnSpc>
                <a:spcPct val="100000"/>
              </a:lnSpc>
              <a:buFont typeface="+mj-lt"/>
              <a:buAutoNum type="arabicPeriod"/>
            </a:pPr>
            <a:r>
              <a:rPr lang="en-US" altLang="ja-JP" dirty="0" err="1"/>
              <a:t>dogcm</a:t>
            </a:r>
            <a:r>
              <a:rPr lang="en-US" altLang="ja-JP" dirty="0"/>
              <a:t>/{</a:t>
            </a:r>
            <a:r>
              <a:rPr lang="en-US" altLang="ja-JP" dirty="0" err="1"/>
              <a:t>src</a:t>
            </a:r>
            <a:r>
              <a:rPr lang="en-US" altLang="ja-JP" dirty="0"/>
              <a:t>. tool, </a:t>
            </a:r>
            <a:r>
              <a:rPr lang="en-US" altLang="ja-JP" dirty="0" err="1"/>
              <a:t>exp</a:t>
            </a:r>
            <a:r>
              <a:rPr lang="en-US" altLang="ja-JP" dirty="0"/>
              <a:t>} </a:t>
            </a:r>
            <a:r>
              <a:rPr lang="ja-JP" altLang="en-US"/>
              <a:t>とディレクトリを並べる</a:t>
            </a:r>
            <a:r>
              <a:rPr lang="en-US" altLang="ja-JP" dirty="0"/>
              <a:t>. </a:t>
            </a:r>
          </a:p>
          <a:p>
            <a:pPr marL="914400" lvl="1" indent="-457200">
              <a:lnSpc>
                <a:spcPct val="100000"/>
              </a:lnSpc>
              <a:buFont typeface="+mj-lt"/>
              <a:buAutoNum type="arabicPeriod"/>
            </a:pPr>
            <a:r>
              <a:rPr lang="ja-JP" altLang="en-US"/>
              <a:t>どこに何が置いてあるのかの一覧</a:t>
            </a:r>
            <a:endParaRPr lang="en-US" altLang="ja-JP" dirty="0"/>
          </a:p>
          <a:p>
            <a:pPr marL="914400" lvl="1" indent="-457200">
              <a:lnSpc>
                <a:spcPct val="100000"/>
              </a:lnSpc>
              <a:buFont typeface="+mj-lt"/>
              <a:buAutoNum type="arabicPeriod"/>
            </a:pPr>
            <a:r>
              <a:rPr lang="en-US" altLang="ja-JP" dirty="0"/>
              <a:t>make </a:t>
            </a:r>
            <a:r>
              <a:rPr lang="ja-JP" altLang="en-US"/>
              <a:t>の方法</a:t>
            </a:r>
            <a:r>
              <a:rPr lang="en-US" altLang="ja-JP" dirty="0"/>
              <a:t>, </a:t>
            </a:r>
            <a:r>
              <a:rPr lang="ja-JP" altLang="en-US"/>
              <a:t>最低限の使い方の解説</a:t>
            </a:r>
            <a:endParaRPr lang="en-US" altLang="ja-JP" dirty="0"/>
          </a:p>
          <a:p>
            <a:pPr lvl="2">
              <a:lnSpc>
                <a:spcPct val="100000"/>
              </a:lnSpc>
            </a:pPr>
            <a:r>
              <a:rPr lang="ja-JP" altLang="en-US"/>
              <a:t>現状</a:t>
            </a:r>
            <a:r>
              <a:rPr lang="en-US" altLang="ja-JP" dirty="0"/>
              <a:t>(</a:t>
            </a:r>
            <a:r>
              <a:rPr lang="ja-JP" altLang="en-US"/>
              <a:t>あまり汎用性は高くない</a:t>
            </a:r>
            <a:r>
              <a:rPr lang="en-US" altLang="ja-JP" dirty="0"/>
              <a:t>)</a:t>
            </a:r>
            <a:r>
              <a:rPr lang="ja-JP" altLang="en-US"/>
              <a:t> ビルド方法</a:t>
            </a:r>
            <a:r>
              <a:rPr lang="en-US" altLang="ja-JP" dirty="0"/>
              <a:t>, </a:t>
            </a:r>
            <a:r>
              <a:rPr lang="ja-JP" altLang="en-US"/>
              <a:t>インスートル方法で良いので</a:t>
            </a:r>
            <a:r>
              <a:rPr lang="en-US" altLang="ja-JP" dirty="0"/>
              <a:t>, </a:t>
            </a:r>
            <a:r>
              <a:rPr lang="ja-JP" altLang="en-US"/>
              <a:t>それに対する解説書を作成する</a:t>
            </a:r>
            <a:r>
              <a:rPr lang="en-US" altLang="ja-JP" dirty="0"/>
              <a:t>. </a:t>
            </a:r>
          </a:p>
          <a:p>
            <a:pPr lvl="3">
              <a:lnSpc>
                <a:spcPct val="100000"/>
              </a:lnSpc>
            </a:pPr>
            <a:r>
              <a:rPr lang="en-US" altLang="ja-JP" dirty="0" err="1"/>
              <a:t>sysdep</a:t>
            </a:r>
            <a:r>
              <a:rPr lang="en-US" altLang="ja-JP" dirty="0"/>
              <a:t>/ </a:t>
            </a:r>
            <a:r>
              <a:rPr lang="ja-JP" altLang="en-US"/>
              <a:t>以下に</a:t>
            </a:r>
            <a:r>
              <a:rPr lang="en-US" altLang="ja-JP" dirty="0"/>
              <a:t>, </a:t>
            </a:r>
            <a:r>
              <a:rPr lang="ja-JP" altLang="en-US"/>
              <a:t>計算環境に応じて新たに</a:t>
            </a:r>
            <a:r>
              <a:rPr lang="en-US" altLang="ja-JP" dirty="0"/>
              <a:t> </a:t>
            </a:r>
            <a:r>
              <a:rPr lang="en-US" altLang="ja-JP" dirty="0" err="1"/>
              <a:t>Makedef</a:t>
            </a:r>
            <a:r>
              <a:rPr lang="en-US" altLang="ja-JP" dirty="0"/>
              <a:t>.?? </a:t>
            </a:r>
            <a:r>
              <a:rPr lang="ja-JP" altLang="en-US"/>
              <a:t>を作成しないといけないことを明記</a:t>
            </a:r>
            <a:endParaRPr lang="en-US" altLang="ja-JP" dirty="0"/>
          </a:p>
          <a:p>
            <a:pPr marL="914400" lvl="1" indent="-457200">
              <a:lnSpc>
                <a:spcPct val="100000"/>
              </a:lnSpc>
              <a:buFont typeface="+mj-lt"/>
              <a:buAutoNum type="arabicPeriod"/>
            </a:pPr>
            <a:r>
              <a:rPr lang="ja-JP" altLang="en-US"/>
              <a:t>サンプル計算の結果のスナップショット</a:t>
            </a:r>
            <a:r>
              <a:rPr lang="en-US" altLang="ja-JP" dirty="0"/>
              <a:t>, </a:t>
            </a:r>
            <a:r>
              <a:rPr lang="ja-JP" altLang="en-US"/>
              <a:t>各サンプル計算に対応したコードの</a:t>
            </a:r>
            <a:r>
              <a:rPr lang="en-US" altLang="ja-JP" dirty="0"/>
              <a:t> tar </a:t>
            </a:r>
            <a:r>
              <a:rPr lang="ja-JP" altLang="en-US"/>
              <a:t>ボール</a:t>
            </a:r>
            <a:endParaRPr lang="en-US" altLang="ja-JP" dirty="0"/>
          </a:p>
          <a:p>
            <a:pPr lvl="1"/>
            <a:endParaRPr lang="en-US" altLang="ja-JP" dirty="0"/>
          </a:p>
          <a:p>
            <a:endParaRPr lang="en-US" altLang="ja-JP" dirty="0"/>
          </a:p>
          <a:p>
            <a:endParaRPr lang="en-US" altLang="ja-JP" dirty="0"/>
          </a:p>
          <a:p>
            <a:pPr lvl="1"/>
            <a:endParaRPr lang="en-US" altLang="ja-JP" dirty="0"/>
          </a:p>
          <a:p>
            <a:pPr marL="914400" lvl="2" indent="0">
              <a:buNone/>
            </a:pPr>
            <a:endParaRPr lang="ja-JP" altLang="en-US"/>
          </a:p>
        </p:txBody>
      </p:sp>
      <p:sp>
        <p:nvSpPr>
          <p:cNvPr id="4" name="タイトル 3">
            <a:extLst>
              <a:ext uri="{FF2B5EF4-FFF2-40B4-BE49-F238E27FC236}">
                <a16:creationId xmlns:a16="http://schemas.microsoft.com/office/drawing/2014/main" id="{ACEAA042-1B8A-4E48-A041-8CB2349E87EE}"/>
              </a:ext>
            </a:extLst>
          </p:cNvPr>
          <p:cNvSpPr>
            <a:spLocks noGrp="1"/>
          </p:cNvSpPr>
          <p:nvPr>
            <p:ph type="title"/>
          </p:nvPr>
        </p:nvSpPr>
        <p:spPr>
          <a:xfrm>
            <a:off x="237091" y="1"/>
            <a:ext cx="7886700" cy="914400"/>
          </a:xfrm>
        </p:spPr>
        <p:txBody>
          <a:bodyPr/>
          <a:lstStyle/>
          <a:p>
            <a:r>
              <a:rPr lang="en-US" altLang="ja-JP" dirty="0" err="1"/>
              <a:t>ToDo</a:t>
            </a:r>
            <a:r>
              <a:rPr lang="en-US" altLang="ja-JP" dirty="0"/>
              <a:t> (3)</a:t>
            </a:r>
            <a:endParaRPr lang="ja-JP" altLang="en-US"/>
          </a:p>
        </p:txBody>
      </p:sp>
    </p:spTree>
    <p:extLst>
      <p:ext uri="{BB962C8B-B14F-4D97-AF65-F5344CB8AC3E}">
        <p14:creationId xmlns:p14="http://schemas.microsoft.com/office/powerpoint/2010/main" val="401475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a:extLst>
              <a:ext uri="{FF2B5EF4-FFF2-40B4-BE49-F238E27FC236}">
                <a16:creationId xmlns:a16="http://schemas.microsoft.com/office/drawing/2014/main" id="{09F5C9A6-3650-F343-977E-FA63697FE952}"/>
              </a:ext>
            </a:extLst>
          </p:cNvPr>
          <p:cNvSpPr>
            <a:spLocks noGrp="1"/>
          </p:cNvSpPr>
          <p:nvPr>
            <p:ph idx="1"/>
          </p:nvPr>
        </p:nvSpPr>
        <p:spPr>
          <a:xfrm>
            <a:off x="65310" y="1145295"/>
            <a:ext cx="8867675" cy="5552148"/>
          </a:xfrm>
        </p:spPr>
        <p:txBody>
          <a:bodyPr>
            <a:normAutofit/>
          </a:bodyPr>
          <a:lstStyle/>
          <a:p>
            <a:r>
              <a:rPr lang="ja-JP" altLang="en-US"/>
              <a:t>モデルコードの置き場所</a:t>
            </a:r>
            <a:r>
              <a:rPr lang="en-US" altLang="ja-JP" dirty="0"/>
              <a:t>, </a:t>
            </a:r>
            <a:r>
              <a:rPr lang="ja-JP" altLang="en-US"/>
              <a:t>取得方法</a:t>
            </a:r>
            <a:endParaRPr lang="en-US" altLang="ja-JP" dirty="0"/>
          </a:p>
          <a:p>
            <a:pPr lvl="1"/>
            <a:r>
              <a:rPr lang="ja-JP" altLang="en-US"/>
              <a:t>レポジトリは</a:t>
            </a:r>
            <a:r>
              <a:rPr lang="en-US" altLang="ja-JP" dirty="0"/>
              <a:t> </a:t>
            </a:r>
            <a:r>
              <a:rPr lang="en-US" altLang="ja-JP" dirty="0" err="1"/>
              <a:t>github</a:t>
            </a:r>
            <a:r>
              <a:rPr lang="en-US" altLang="ja-JP" dirty="0"/>
              <a:t> </a:t>
            </a:r>
            <a:r>
              <a:rPr lang="ja-JP" altLang="en-US"/>
              <a:t>に置く</a:t>
            </a:r>
            <a:endParaRPr lang="en-US" altLang="ja-JP" dirty="0"/>
          </a:p>
          <a:p>
            <a:pPr lvl="1"/>
            <a:r>
              <a:rPr lang="ja-JP" altLang="en-US"/>
              <a:t>節目節目のバージョンの</a:t>
            </a:r>
            <a:r>
              <a:rPr lang="en-US" altLang="ja-JP" dirty="0"/>
              <a:t> tar </a:t>
            </a:r>
            <a:r>
              <a:rPr lang="ja-JP" altLang="en-US"/>
              <a:t>ボールは</a:t>
            </a:r>
            <a:r>
              <a:rPr lang="en-US" altLang="ja-JP" dirty="0"/>
              <a:t>, </a:t>
            </a:r>
            <a:r>
              <a:rPr lang="ja-JP" altLang="en-US"/>
              <a:t>電脳サーバーに置く</a:t>
            </a:r>
            <a:r>
              <a:rPr lang="en-US" altLang="ja-JP" dirty="0"/>
              <a:t>. </a:t>
            </a:r>
          </a:p>
          <a:p>
            <a:pPr lvl="1"/>
            <a:r>
              <a:rPr lang="en-US" altLang="ja-JP" dirty="0" err="1"/>
              <a:t>dcmodel</a:t>
            </a:r>
            <a:r>
              <a:rPr lang="en-US" altLang="ja-JP" dirty="0"/>
              <a:t> </a:t>
            </a:r>
            <a:r>
              <a:rPr lang="ja-JP" altLang="en-US"/>
              <a:t>としての並べ方</a:t>
            </a:r>
            <a:endParaRPr lang="en-US" altLang="ja-JP" dirty="0"/>
          </a:p>
          <a:p>
            <a:pPr lvl="2"/>
            <a:r>
              <a:rPr lang="en-US" altLang="ja-JP" dirty="0" err="1"/>
              <a:t>Dennou</a:t>
            </a:r>
            <a:r>
              <a:rPr lang="en-US" altLang="ja-JP" dirty="0"/>
              <a:t>-OGCM  (</a:t>
            </a:r>
            <a:r>
              <a:rPr lang="ja-JP" altLang="en-US"/>
              <a:t>名前候補</a:t>
            </a:r>
            <a:r>
              <a:rPr lang="en-US" altLang="ja-JP" dirty="0"/>
              <a:t>: </a:t>
            </a:r>
            <a:r>
              <a:rPr lang="en-US" altLang="ja-JP" dirty="0">
                <a:solidFill>
                  <a:srgbClr val="C00000"/>
                </a:solidFill>
              </a:rPr>
              <a:t>DCPOM</a:t>
            </a:r>
            <a:r>
              <a:rPr lang="en-US" altLang="ja-JP" dirty="0"/>
              <a:t>, DCOM, …?)</a:t>
            </a:r>
          </a:p>
          <a:p>
            <a:pPr lvl="2"/>
            <a:r>
              <a:rPr lang="en-US" altLang="ja-JP" dirty="0"/>
              <a:t> </a:t>
            </a:r>
            <a:r>
              <a:rPr lang="en-US" altLang="ja-JP" dirty="0" err="1"/>
              <a:t>Dennou</a:t>
            </a:r>
            <a:r>
              <a:rPr lang="en-US" altLang="ja-JP" dirty="0"/>
              <a:t>-CCM       (</a:t>
            </a:r>
            <a:r>
              <a:rPr lang="ja-JP" altLang="en-US"/>
              <a:t>名前候補</a:t>
            </a:r>
            <a:r>
              <a:rPr lang="en-US" altLang="ja-JP" dirty="0"/>
              <a:t>: </a:t>
            </a:r>
            <a:r>
              <a:rPr lang="en-US" altLang="ja-JP" dirty="0">
                <a:solidFill>
                  <a:srgbClr val="C00000"/>
                </a:solidFill>
              </a:rPr>
              <a:t>DCPCM</a:t>
            </a:r>
            <a:r>
              <a:rPr lang="en-US" altLang="ja-JP" dirty="0"/>
              <a:t>, DCCM, ..?)</a:t>
            </a:r>
          </a:p>
          <a:p>
            <a:pPr lvl="3"/>
            <a:r>
              <a:rPr lang="en-US" altLang="ja-JP" dirty="0"/>
              <a:t>D </a:t>
            </a:r>
            <a:r>
              <a:rPr lang="ja-JP" altLang="en-US"/>
              <a:t>論計算用に改造した</a:t>
            </a:r>
            <a:r>
              <a:rPr lang="en-US" altLang="ja-JP" dirty="0"/>
              <a:t> DCPAM  (</a:t>
            </a:r>
            <a:r>
              <a:rPr lang="ja-JP" altLang="en-US"/>
              <a:t>ソースコード</a:t>
            </a:r>
            <a:r>
              <a:rPr lang="en-US" altLang="ja-JP" dirty="0"/>
              <a:t>)</a:t>
            </a:r>
          </a:p>
          <a:p>
            <a:pPr lvl="3"/>
            <a:r>
              <a:rPr lang="en-US" altLang="ja-JP" dirty="0" err="1"/>
              <a:t>Dennou</a:t>
            </a:r>
            <a:r>
              <a:rPr lang="en-US" altLang="ja-JP" dirty="0"/>
              <a:t>-OGCM (</a:t>
            </a:r>
            <a:r>
              <a:rPr lang="ja-JP" altLang="en-US"/>
              <a:t>ソースコード</a:t>
            </a:r>
            <a:r>
              <a:rPr lang="en-US" altLang="ja-JP" dirty="0"/>
              <a:t>)</a:t>
            </a:r>
          </a:p>
          <a:p>
            <a:pPr lvl="3"/>
            <a:r>
              <a:rPr lang="ja-JP" altLang="en-US"/>
              <a:t>結合モデルとするために必要なコード</a:t>
            </a:r>
            <a:endParaRPr lang="en-US" altLang="ja-JP" dirty="0"/>
          </a:p>
          <a:p>
            <a:pPr lvl="3"/>
            <a:r>
              <a:rPr lang="en-US" altLang="ja-JP" dirty="0" err="1"/>
              <a:t>ispack</a:t>
            </a:r>
            <a:r>
              <a:rPr lang="en-US" altLang="ja-JP" dirty="0"/>
              <a:t> </a:t>
            </a:r>
            <a:r>
              <a:rPr lang="en-US" altLang="ja-JP" dirty="0" err="1"/>
              <a:t>ver</a:t>
            </a:r>
            <a:r>
              <a:rPr lang="en-US" altLang="ja-JP" dirty="0"/>
              <a:t> 1.0.4 </a:t>
            </a:r>
            <a:r>
              <a:rPr lang="ja-JP" altLang="en-US"/>
              <a:t>改造版</a:t>
            </a:r>
            <a:r>
              <a:rPr lang="en-US" altLang="ja-JP" dirty="0"/>
              <a:t>  (</a:t>
            </a:r>
            <a:r>
              <a:rPr lang="ja-JP" altLang="en-US"/>
              <a:t>ライセンスは確認の必要あり</a:t>
            </a:r>
            <a:r>
              <a:rPr lang="en-US" altLang="ja-JP" dirty="0"/>
              <a:t>)</a:t>
            </a:r>
          </a:p>
          <a:p>
            <a:pPr lvl="3"/>
            <a:r>
              <a:rPr lang="en-US" altLang="ja-JP" dirty="0"/>
              <a:t>SPMODEL </a:t>
            </a:r>
            <a:r>
              <a:rPr lang="en-US" altLang="ja-JP" dirty="0" err="1"/>
              <a:t>ver</a:t>
            </a:r>
            <a:r>
              <a:rPr lang="en-US" altLang="ja-JP" dirty="0"/>
              <a:t> 0.8.0 </a:t>
            </a:r>
            <a:r>
              <a:rPr lang="ja-JP" altLang="en-US"/>
              <a:t>改造版</a:t>
            </a:r>
            <a:endParaRPr lang="en-US" altLang="ja-JP" dirty="0"/>
          </a:p>
          <a:p>
            <a:endParaRPr lang="en-US" altLang="ja-JP" dirty="0"/>
          </a:p>
          <a:p>
            <a:pPr lvl="1"/>
            <a:endParaRPr lang="en-US" altLang="ja-JP" dirty="0"/>
          </a:p>
          <a:p>
            <a:pPr marL="914400" lvl="2" indent="0">
              <a:buNone/>
            </a:pPr>
            <a:endParaRPr lang="ja-JP" altLang="en-US"/>
          </a:p>
        </p:txBody>
      </p:sp>
      <p:sp>
        <p:nvSpPr>
          <p:cNvPr id="7" name="テキスト ボックス 6">
            <a:extLst>
              <a:ext uri="{FF2B5EF4-FFF2-40B4-BE49-F238E27FC236}">
                <a16:creationId xmlns:a16="http://schemas.microsoft.com/office/drawing/2014/main" id="{0AB73928-BC4A-B843-8D34-BDD31D137701}"/>
              </a:ext>
            </a:extLst>
          </p:cNvPr>
          <p:cNvSpPr txBox="1"/>
          <p:nvPr/>
        </p:nvSpPr>
        <p:spPr>
          <a:xfrm>
            <a:off x="7403123" y="3156303"/>
            <a:ext cx="1740877" cy="1200329"/>
          </a:xfrm>
          <a:prstGeom prst="rect">
            <a:avLst/>
          </a:prstGeom>
          <a:noFill/>
        </p:spPr>
        <p:txBody>
          <a:bodyPr wrap="square" rtlCol="0">
            <a:spAutoFit/>
          </a:bodyPr>
          <a:lstStyle/>
          <a:p>
            <a:r>
              <a:rPr kumimoji="1" lang="ja-JP" altLang="en-US"/>
              <a:t>公開時は</a:t>
            </a:r>
            <a:r>
              <a:rPr kumimoji="1" lang="en-US" altLang="ja-JP" dirty="0"/>
              <a:t>, </a:t>
            </a:r>
            <a:r>
              <a:rPr kumimoji="1" lang="ja-JP" altLang="en-US"/>
              <a:t>青四角を一単位に</a:t>
            </a:r>
            <a:r>
              <a:rPr kumimoji="1" lang="en-US" altLang="ja-JP" dirty="0"/>
              <a:t>, tar </a:t>
            </a:r>
            <a:r>
              <a:rPr kumimoji="1" lang="ja-JP" altLang="en-US"/>
              <a:t>ボール</a:t>
            </a:r>
            <a:r>
              <a:rPr lang="ja-JP" altLang="en-US"/>
              <a:t>にして配布</a:t>
            </a:r>
            <a:endParaRPr kumimoji="1" lang="ja-JP" altLang="en-US"/>
          </a:p>
        </p:txBody>
      </p:sp>
      <p:sp>
        <p:nvSpPr>
          <p:cNvPr id="9" name="タイトル 3">
            <a:extLst>
              <a:ext uri="{FF2B5EF4-FFF2-40B4-BE49-F238E27FC236}">
                <a16:creationId xmlns:a16="http://schemas.microsoft.com/office/drawing/2014/main" id="{235E06AA-1E9D-6846-8784-240C826EE404}"/>
              </a:ext>
            </a:extLst>
          </p:cNvPr>
          <p:cNvSpPr>
            <a:spLocks noGrp="1"/>
          </p:cNvSpPr>
          <p:nvPr>
            <p:ph type="title"/>
          </p:nvPr>
        </p:nvSpPr>
        <p:spPr>
          <a:xfrm>
            <a:off x="237091" y="0"/>
            <a:ext cx="7886700" cy="1325563"/>
          </a:xfrm>
        </p:spPr>
        <p:txBody>
          <a:bodyPr/>
          <a:lstStyle/>
          <a:p>
            <a:r>
              <a:rPr lang="ja-JP" altLang="en-US"/>
              <a:t>その他</a:t>
            </a:r>
            <a:r>
              <a:rPr lang="en-US" altLang="ja-JP" dirty="0"/>
              <a:t> (1)</a:t>
            </a:r>
            <a:endParaRPr lang="ja-JP" altLang="en-US"/>
          </a:p>
        </p:txBody>
      </p:sp>
      <p:cxnSp>
        <p:nvCxnSpPr>
          <p:cNvPr id="3" name="直線矢印コネクタ 2">
            <a:extLst>
              <a:ext uri="{FF2B5EF4-FFF2-40B4-BE49-F238E27FC236}">
                <a16:creationId xmlns:a16="http://schemas.microsoft.com/office/drawing/2014/main" id="{CD7E767B-E24B-6C47-A7DE-2E821DF9A1F7}"/>
              </a:ext>
            </a:extLst>
          </p:cNvPr>
          <p:cNvCxnSpPr/>
          <p:nvPr/>
        </p:nvCxnSpPr>
        <p:spPr>
          <a:xfrm flipH="1" flipV="1">
            <a:off x="6988628" y="2918836"/>
            <a:ext cx="770708" cy="3445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71AB1370-01B5-B341-9ABE-20EEDF13842D}"/>
              </a:ext>
            </a:extLst>
          </p:cNvPr>
          <p:cNvCxnSpPr>
            <a:cxnSpLocks/>
          </p:cNvCxnSpPr>
          <p:nvPr/>
        </p:nvCxnSpPr>
        <p:spPr>
          <a:xfrm flipH="1">
            <a:off x="6928540" y="3325829"/>
            <a:ext cx="818743" cy="3332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74EEB187-0457-7743-9948-FAADFE38490C}"/>
              </a:ext>
            </a:extLst>
          </p:cNvPr>
          <p:cNvSpPr/>
          <p:nvPr/>
        </p:nvSpPr>
        <p:spPr>
          <a:xfrm>
            <a:off x="1005840" y="3153558"/>
            <a:ext cx="6186268" cy="1928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F769B23E-089D-9347-9525-1413B2212BFF}"/>
              </a:ext>
            </a:extLst>
          </p:cNvPr>
          <p:cNvSpPr/>
          <p:nvPr/>
        </p:nvSpPr>
        <p:spPr>
          <a:xfrm>
            <a:off x="1005840" y="2711414"/>
            <a:ext cx="6186268" cy="3796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4537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BC0D65-EEB4-9B4E-9675-5912D9677628}"/>
              </a:ext>
            </a:extLst>
          </p:cNvPr>
          <p:cNvSpPr>
            <a:spLocks noGrp="1"/>
          </p:cNvSpPr>
          <p:nvPr>
            <p:ph type="title"/>
          </p:nvPr>
        </p:nvSpPr>
        <p:spPr>
          <a:xfrm>
            <a:off x="223702" y="169187"/>
            <a:ext cx="7886700" cy="745214"/>
          </a:xfrm>
        </p:spPr>
        <p:txBody>
          <a:bodyPr/>
          <a:lstStyle/>
          <a:p>
            <a:r>
              <a:rPr kumimoji="1" lang="ja-JP" altLang="en-US"/>
              <a:t>その他</a:t>
            </a:r>
            <a:r>
              <a:rPr kumimoji="1" lang="en-US" altLang="ja-JP" dirty="0"/>
              <a:t> (2)</a:t>
            </a:r>
            <a:endParaRPr kumimoji="1" lang="ja-JP" altLang="en-US"/>
          </a:p>
        </p:txBody>
      </p:sp>
      <p:sp>
        <p:nvSpPr>
          <p:cNvPr id="3" name="コンテンツ プレースホルダー 2">
            <a:extLst>
              <a:ext uri="{FF2B5EF4-FFF2-40B4-BE49-F238E27FC236}">
                <a16:creationId xmlns:a16="http://schemas.microsoft.com/office/drawing/2014/main" id="{76AA26A2-8924-4B42-BBB3-ABA4785EC55E}"/>
              </a:ext>
            </a:extLst>
          </p:cNvPr>
          <p:cNvSpPr>
            <a:spLocks noGrp="1"/>
          </p:cNvSpPr>
          <p:nvPr>
            <p:ph idx="1"/>
          </p:nvPr>
        </p:nvSpPr>
        <p:spPr>
          <a:xfrm>
            <a:off x="119198" y="1016000"/>
            <a:ext cx="8698229" cy="4351338"/>
          </a:xfrm>
        </p:spPr>
        <p:txBody>
          <a:bodyPr/>
          <a:lstStyle/>
          <a:p>
            <a:r>
              <a:rPr kumimoji="1" lang="ja-JP" altLang="en-US"/>
              <a:t>関連資料の置き場の方針</a:t>
            </a:r>
            <a:endParaRPr kumimoji="1" lang="en-US" altLang="ja-JP" dirty="0"/>
          </a:p>
          <a:p>
            <a:pPr lvl="1"/>
            <a:r>
              <a:rPr lang="ja-JP" altLang="en-US"/>
              <a:t>現状</a:t>
            </a:r>
            <a:r>
              <a:rPr lang="en-US" altLang="ja-JP" dirty="0"/>
              <a:t>: </a:t>
            </a:r>
            <a:r>
              <a:rPr lang="ja-JP" altLang="en-US"/>
              <a:t>散らばっている</a:t>
            </a:r>
            <a:endParaRPr kumimoji="1" lang="en-US" altLang="ja-JP" dirty="0"/>
          </a:p>
          <a:p>
            <a:pPr lvl="1"/>
            <a:r>
              <a:rPr kumimoji="1" lang="en-US" altLang="ja-JP" dirty="0"/>
              <a:t>(</a:t>
            </a:r>
            <a:r>
              <a:rPr kumimoji="1" lang="ja-JP" altLang="en-US"/>
              <a:t>全て</a:t>
            </a:r>
            <a:r>
              <a:rPr kumimoji="1" lang="en-US" altLang="ja-JP" dirty="0"/>
              <a:t>) </a:t>
            </a:r>
            <a:r>
              <a:rPr kumimoji="1" lang="en-US" altLang="ja-JP" dirty="0" err="1"/>
              <a:t>Dennou</a:t>
            </a:r>
            <a:r>
              <a:rPr kumimoji="1" lang="en-US" altLang="ja-JP" dirty="0"/>
              <a:t>-CCM </a:t>
            </a:r>
            <a:r>
              <a:rPr kumimoji="1" lang="ja-JP" altLang="en-US"/>
              <a:t>内のディレクトリに置く</a:t>
            </a:r>
            <a:endParaRPr kumimoji="1" lang="en-US" altLang="ja-JP" dirty="0"/>
          </a:p>
          <a:p>
            <a:r>
              <a:rPr kumimoji="1" lang="ja-JP" altLang="en-US"/>
              <a:t>電脳サーバー</a:t>
            </a:r>
            <a:r>
              <a:rPr lang="ja-JP" altLang="en-US"/>
              <a:t>に</a:t>
            </a:r>
            <a:r>
              <a:rPr lang="en-US" altLang="ja-JP" dirty="0"/>
              <a:t>, </a:t>
            </a:r>
            <a:r>
              <a:rPr kumimoji="1" lang="en-US" altLang="ja-JP" dirty="0" err="1"/>
              <a:t>dcpcm</a:t>
            </a:r>
            <a:r>
              <a:rPr kumimoji="1" lang="en-US" altLang="ja-JP" dirty="0"/>
              <a:t>, </a:t>
            </a:r>
            <a:r>
              <a:rPr kumimoji="1" lang="en-US" altLang="ja-JP" dirty="0" err="1"/>
              <a:t>dcpom</a:t>
            </a:r>
            <a:r>
              <a:rPr kumimoji="1" lang="en-US" altLang="ja-JP" dirty="0"/>
              <a:t> </a:t>
            </a:r>
            <a:r>
              <a:rPr kumimoji="1" lang="ja-JP" altLang="en-US"/>
              <a:t>グループを作成</a:t>
            </a:r>
            <a:endParaRPr lang="en-US" altLang="ja-JP" dirty="0"/>
          </a:p>
          <a:p>
            <a:r>
              <a:rPr kumimoji="1" lang="ja-JP" altLang="en-US"/>
              <a:t>今日のメモは</a:t>
            </a:r>
            <a:r>
              <a:rPr kumimoji="1" lang="en-US" altLang="ja-JP" dirty="0"/>
              <a:t>, </a:t>
            </a:r>
            <a:r>
              <a:rPr kumimoji="1" lang="en-US" altLang="ja-JP" dirty="0" err="1"/>
              <a:t>dcmodel</a:t>
            </a:r>
            <a:r>
              <a:rPr kumimoji="1" lang="en-US" altLang="ja-JP" dirty="0"/>
              <a:t> </a:t>
            </a:r>
            <a:r>
              <a:rPr kumimoji="1" lang="ja-JP" altLang="en-US"/>
              <a:t>のメーリングリストに流す</a:t>
            </a:r>
            <a:r>
              <a:rPr kumimoji="1" lang="en-US" altLang="ja-JP" dirty="0"/>
              <a:t>. </a:t>
            </a:r>
            <a:endParaRPr kumimoji="1" lang="ja-JP" altLang="en-US"/>
          </a:p>
        </p:txBody>
      </p:sp>
    </p:spTree>
    <p:extLst>
      <p:ext uri="{BB962C8B-B14F-4D97-AF65-F5344CB8AC3E}">
        <p14:creationId xmlns:p14="http://schemas.microsoft.com/office/powerpoint/2010/main" val="3884008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37261" y="4453402"/>
            <a:ext cx="6858000" cy="1655762"/>
          </a:xfrm>
        </p:spPr>
        <p:txBody>
          <a:bodyPr/>
          <a:lstStyle/>
          <a:p>
            <a:pPr algn="r"/>
            <a:r>
              <a:rPr kumimoji="1" lang="ja-JP" altLang="en-US" dirty="0">
                <a:latin typeface="Meiryo" charset="-128"/>
                <a:ea typeface="Meiryo" charset="-128"/>
                <a:cs typeface="Meiryo" charset="-128"/>
              </a:rPr>
              <a:t>河合</a:t>
            </a:r>
            <a:r>
              <a:rPr kumimoji="1" lang="en-US" altLang="ja-JP" dirty="0">
                <a:latin typeface="Meiryo" charset="-128"/>
                <a:ea typeface="Meiryo" charset="-128"/>
                <a:cs typeface="Meiryo" charset="-128"/>
              </a:rPr>
              <a:t> </a:t>
            </a:r>
            <a:r>
              <a:rPr kumimoji="1" lang="ja-JP" altLang="en-US" dirty="0">
                <a:latin typeface="Meiryo" charset="-128"/>
                <a:ea typeface="Meiryo" charset="-128"/>
                <a:cs typeface="Meiryo" charset="-128"/>
              </a:rPr>
              <a:t>佑</a:t>
            </a:r>
            <a:r>
              <a:rPr lang="ja-JP" altLang="en-US" dirty="0">
                <a:latin typeface="Meiryo" charset="-128"/>
                <a:ea typeface="Meiryo" charset="-128"/>
                <a:cs typeface="Meiryo" charset="-128"/>
              </a:rPr>
              <a:t>太</a:t>
            </a:r>
            <a:endParaRPr lang="en-US" altLang="ja-JP" dirty="0">
              <a:latin typeface="Meiryo" charset="-128"/>
              <a:ea typeface="Meiryo" charset="-128"/>
              <a:cs typeface="Meiryo" charset="-128"/>
            </a:endParaRPr>
          </a:p>
          <a:p>
            <a:pPr algn="r"/>
            <a:r>
              <a:rPr kumimoji="1" lang="en-US" altLang="ja-JP" dirty="0">
                <a:latin typeface="Meiryo" charset="-128"/>
                <a:ea typeface="Meiryo" charset="-128"/>
                <a:cs typeface="Meiryo" charset="-128"/>
              </a:rPr>
              <a:t>(2018/09/27)</a:t>
            </a:r>
            <a:endParaRPr kumimoji="1" lang="ja-JP" altLang="en-US" dirty="0">
              <a:latin typeface="Meiryo" charset="-128"/>
              <a:ea typeface="Meiryo" charset="-128"/>
              <a:cs typeface="Meiryo" charset="-128"/>
            </a:endParaRPr>
          </a:p>
        </p:txBody>
      </p:sp>
      <p:sp>
        <p:nvSpPr>
          <p:cNvPr id="4" name="タイトル 1">
            <a:extLst>
              <a:ext uri="{FF2B5EF4-FFF2-40B4-BE49-F238E27FC236}">
                <a16:creationId xmlns:a16="http://schemas.microsoft.com/office/drawing/2014/main" id="{787B751C-4532-2A4E-8860-D3E31ABE5E54}"/>
              </a:ext>
            </a:extLst>
          </p:cNvPr>
          <p:cNvSpPr txBox="1">
            <a:spLocks/>
          </p:cNvSpPr>
          <p:nvPr/>
        </p:nvSpPr>
        <p:spPr>
          <a:xfrm>
            <a:off x="237358" y="1907177"/>
            <a:ext cx="8432223" cy="237744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4000" dirty="0"/>
              <a:t>D </a:t>
            </a:r>
            <a:r>
              <a:rPr lang="ja-JP" altLang="en-US" sz="4000"/>
              <a:t>論で作成したモデルの</a:t>
            </a:r>
            <a:endParaRPr lang="en-US" altLang="ja-JP" sz="4000" dirty="0"/>
          </a:p>
          <a:p>
            <a:r>
              <a:rPr lang="ja-JP" altLang="en-US" sz="4000"/>
              <a:t>公開に向けたミーティング</a:t>
            </a:r>
            <a:r>
              <a:rPr lang="en-US" altLang="ja-JP" sz="4000" dirty="0"/>
              <a:t>    </a:t>
            </a:r>
          </a:p>
          <a:p>
            <a:r>
              <a:rPr lang="en-US" altLang="ja-JP" sz="4000" dirty="0"/>
              <a:t>(</a:t>
            </a:r>
            <a:r>
              <a:rPr lang="ja-JP" altLang="en-US" sz="4000"/>
              <a:t>資料</a:t>
            </a:r>
            <a:r>
              <a:rPr lang="en-US" altLang="ja-JP" sz="4000" dirty="0"/>
              <a:t>)</a:t>
            </a:r>
            <a:br>
              <a:rPr lang="en-US" altLang="ja-JP" sz="4000" dirty="0"/>
            </a:br>
            <a:endParaRPr lang="ja-JP" altLang="en-US" sz="4000"/>
          </a:p>
        </p:txBody>
      </p:sp>
    </p:spTree>
    <p:extLst>
      <p:ext uri="{BB962C8B-B14F-4D97-AF65-F5344CB8AC3E}">
        <p14:creationId xmlns:p14="http://schemas.microsoft.com/office/powerpoint/2010/main" val="1315509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9076A-E0EA-F346-BC85-FE07E9F2C5DB}"/>
              </a:ext>
            </a:extLst>
          </p:cNvPr>
          <p:cNvSpPr>
            <a:spLocks noGrp="1"/>
          </p:cNvSpPr>
          <p:nvPr>
            <p:ph type="title"/>
          </p:nvPr>
        </p:nvSpPr>
        <p:spPr>
          <a:xfrm>
            <a:off x="720090" y="2899322"/>
            <a:ext cx="7886700" cy="1325563"/>
          </a:xfrm>
        </p:spPr>
        <p:txBody>
          <a:bodyPr/>
          <a:lstStyle/>
          <a:p>
            <a:r>
              <a:rPr kumimoji="1" lang="ja-JP" altLang="en-US"/>
              <a:t>海洋海氷モデル</a:t>
            </a:r>
          </a:p>
        </p:txBody>
      </p:sp>
    </p:spTree>
    <p:extLst>
      <p:ext uri="{BB962C8B-B14F-4D97-AF65-F5344CB8AC3E}">
        <p14:creationId xmlns:p14="http://schemas.microsoft.com/office/powerpoint/2010/main" val="37852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1B8635-1E5A-914B-BDD7-71257CABDB99}"/>
              </a:ext>
            </a:extLst>
          </p:cNvPr>
          <p:cNvSpPr>
            <a:spLocks noGrp="1"/>
          </p:cNvSpPr>
          <p:nvPr>
            <p:ph type="title"/>
          </p:nvPr>
        </p:nvSpPr>
        <p:spPr>
          <a:xfrm>
            <a:off x="45718" y="114136"/>
            <a:ext cx="8894173" cy="641267"/>
          </a:xfrm>
        </p:spPr>
        <p:txBody>
          <a:bodyPr>
            <a:normAutofit fontScale="90000"/>
          </a:bodyPr>
          <a:lstStyle/>
          <a:p>
            <a:r>
              <a:rPr kumimoji="1" lang="ja-JP" altLang="en-US"/>
              <a:t>海洋海氷モデル</a:t>
            </a:r>
            <a:r>
              <a:rPr kumimoji="1" lang="en-US" altLang="ja-JP" dirty="0"/>
              <a:t> (</a:t>
            </a:r>
            <a:r>
              <a:rPr kumimoji="1" lang="en-US" altLang="ja-JP" dirty="0" err="1"/>
              <a:t>Dennou</a:t>
            </a:r>
            <a:r>
              <a:rPr kumimoji="1" lang="en-US" altLang="ja-JP" dirty="0"/>
              <a:t>-OGCM)</a:t>
            </a:r>
            <a:endParaRPr kumimoji="1" lang="ja-JP" altLang="en-US"/>
          </a:p>
        </p:txBody>
      </p:sp>
      <p:sp>
        <p:nvSpPr>
          <p:cNvPr id="3" name="コンテンツ プレースホルダー 2">
            <a:extLst>
              <a:ext uri="{FF2B5EF4-FFF2-40B4-BE49-F238E27FC236}">
                <a16:creationId xmlns:a16="http://schemas.microsoft.com/office/drawing/2014/main" id="{3316C14F-19DA-6942-8605-575D57A48E6B}"/>
              </a:ext>
            </a:extLst>
          </p:cNvPr>
          <p:cNvSpPr>
            <a:spLocks noGrp="1"/>
          </p:cNvSpPr>
          <p:nvPr>
            <p:ph idx="1"/>
          </p:nvPr>
        </p:nvSpPr>
        <p:spPr>
          <a:xfrm>
            <a:off x="45718" y="725055"/>
            <a:ext cx="9052563" cy="6132945"/>
          </a:xfrm>
        </p:spPr>
        <p:txBody>
          <a:bodyPr>
            <a:normAutofit/>
          </a:bodyPr>
          <a:lstStyle/>
          <a:p>
            <a:pPr>
              <a:lnSpc>
                <a:spcPct val="110000"/>
              </a:lnSpc>
            </a:pPr>
            <a:r>
              <a:rPr lang="ja-JP" altLang="en-US" sz="2400"/>
              <a:t>レポジトリ</a:t>
            </a:r>
            <a:r>
              <a:rPr lang="en-US" altLang="ja-JP" sz="2400" dirty="0"/>
              <a:t>: </a:t>
            </a:r>
            <a:r>
              <a:rPr lang="en-US" altLang="ja-JP" sz="2400" dirty="0">
                <a:hlinkClick r:id="rId2"/>
              </a:rPr>
              <a:t>https://github.com/gfd-dennou-club/Dennou-OGCM</a:t>
            </a:r>
            <a:endParaRPr lang="en-US" altLang="ja-JP" sz="2400" dirty="0"/>
          </a:p>
          <a:p>
            <a:pPr lvl="1">
              <a:lnSpc>
                <a:spcPct val="110000"/>
              </a:lnSpc>
            </a:pPr>
            <a:r>
              <a:rPr lang="en-US" altLang="ja-JP" sz="2000" dirty="0" err="1"/>
              <a:t>FreeSfc</a:t>
            </a:r>
            <a:r>
              <a:rPr lang="en-US" altLang="ja-JP" sz="2000" dirty="0"/>
              <a:t> </a:t>
            </a:r>
            <a:r>
              <a:rPr lang="ja-JP" altLang="en-US" sz="2000"/>
              <a:t>ブランチを見て下さい</a:t>
            </a:r>
            <a:endParaRPr lang="en-US" altLang="ja-JP" sz="2000" dirty="0"/>
          </a:p>
          <a:p>
            <a:pPr>
              <a:lnSpc>
                <a:spcPct val="110000"/>
              </a:lnSpc>
            </a:pPr>
            <a:r>
              <a:rPr lang="ja-JP" altLang="en-US" sz="2400"/>
              <a:t>備考</a:t>
            </a:r>
            <a:endParaRPr lang="en-US" altLang="ja-JP" sz="2400" dirty="0"/>
          </a:p>
          <a:p>
            <a:pPr lvl="1">
              <a:lnSpc>
                <a:spcPct val="110000"/>
              </a:lnSpc>
            </a:pPr>
            <a:r>
              <a:rPr lang="en-US" altLang="ja-JP" dirty="0"/>
              <a:t>D </a:t>
            </a:r>
            <a:r>
              <a:rPr lang="ja-JP" altLang="en-US"/>
              <a:t>論で使った海洋大循環モデルは</a:t>
            </a:r>
            <a:r>
              <a:rPr lang="en-US" altLang="ja-JP" dirty="0"/>
              <a:t>, model/</a:t>
            </a:r>
            <a:r>
              <a:rPr lang="en-US" altLang="ja-JP" dirty="0" err="1">
                <a:solidFill>
                  <a:srgbClr val="C00000"/>
                </a:solidFill>
              </a:rPr>
              <a:t>dogcm</a:t>
            </a:r>
            <a:r>
              <a:rPr lang="en-US" altLang="ja-JP" dirty="0"/>
              <a:t> </a:t>
            </a:r>
            <a:r>
              <a:rPr lang="ja-JP" altLang="en-US"/>
              <a:t>以下に存在</a:t>
            </a:r>
            <a:endParaRPr lang="en-US" altLang="ja-JP" dirty="0"/>
          </a:p>
          <a:p>
            <a:pPr lvl="2">
              <a:lnSpc>
                <a:spcPct val="110000"/>
              </a:lnSpc>
            </a:pPr>
            <a:r>
              <a:rPr lang="ja-JP" altLang="en-US"/>
              <a:t>支配方程式</a:t>
            </a:r>
            <a:r>
              <a:rPr lang="en-US" altLang="ja-JP" dirty="0"/>
              <a:t>: </a:t>
            </a:r>
            <a:r>
              <a:rPr lang="ja-JP" altLang="en-US"/>
              <a:t>一般鉛直座標系で記述した静力学ブジネスク方程式系</a:t>
            </a:r>
            <a:endParaRPr lang="en-US" altLang="ja-JP" dirty="0"/>
          </a:p>
          <a:p>
            <a:pPr lvl="2">
              <a:lnSpc>
                <a:spcPct val="110000"/>
              </a:lnSpc>
            </a:pPr>
            <a:r>
              <a:rPr lang="en-US" altLang="ja-JP" sz="2400" dirty="0"/>
              <a:t>rigid-lid, linear free surface, nonlinear free surface </a:t>
            </a:r>
            <a:r>
              <a:rPr lang="ja-JP" altLang="en-US" sz="2400"/>
              <a:t>対応</a:t>
            </a:r>
            <a:endParaRPr lang="en-US" altLang="ja-JP" sz="2400" dirty="0"/>
          </a:p>
          <a:p>
            <a:pPr lvl="2">
              <a:lnSpc>
                <a:spcPct val="110000"/>
              </a:lnSpc>
            </a:pPr>
            <a:r>
              <a:rPr lang="ja-JP" altLang="en-US"/>
              <a:t>幾つかの物理パラメタリゼーションを実装</a:t>
            </a:r>
            <a:r>
              <a:rPr lang="en-US" altLang="ja-JP" dirty="0"/>
              <a:t> (</a:t>
            </a:r>
            <a:r>
              <a:rPr lang="ja-JP" altLang="en-US"/>
              <a:t>等密度面混合</a:t>
            </a:r>
            <a:r>
              <a:rPr lang="en-US" altLang="ja-JP" dirty="0"/>
              <a:t>, GM, </a:t>
            </a:r>
            <a:r>
              <a:rPr lang="ja-JP" altLang="en-US"/>
              <a:t>対流調節</a:t>
            </a:r>
            <a:r>
              <a:rPr lang="en-US" altLang="ja-JP" dirty="0"/>
              <a:t> </a:t>
            </a:r>
            <a:r>
              <a:rPr lang="ja-JP" altLang="en-US"/>
              <a:t>など</a:t>
            </a:r>
            <a:r>
              <a:rPr lang="en-US" altLang="ja-JP" dirty="0"/>
              <a:t>)</a:t>
            </a:r>
          </a:p>
          <a:p>
            <a:pPr lvl="2">
              <a:lnSpc>
                <a:spcPct val="110000"/>
              </a:lnSpc>
            </a:pPr>
            <a:r>
              <a:rPr lang="ja-JP" altLang="en-US" sz="2400"/>
              <a:t>鉛直一元海氷熱力学モデルも含む</a:t>
            </a:r>
            <a:endParaRPr lang="en-US" altLang="ja-JP" sz="2400" dirty="0"/>
          </a:p>
          <a:p>
            <a:pPr lvl="2">
              <a:lnSpc>
                <a:spcPct val="110000"/>
              </a:lnSpc>
            </a:pPr>
            <a:r>
              <a:rPr lang="ja-JP" altLang="en-US" sz="2400"/>
              <a:t>離散化法</a:t>
            </a:r>
            <a:endParaRPr lang="en-US" altLang="ja-JP" sz="2400" dirty="0"/>
          </a:p>
          <a:p>
            <a:pPr lvl="3">
              <a:lnSpc>
                <a:spcPct val="110000"/>
              </a:lnSpc>
            </a:pPr>
            <a:r>
              <a:rPr lang="en-US" altLang="ja-JP" sz="2200" dirty="0"/>
              <a:t> </a:t>
            </a:r>
            <a:r>
              <a:rPr lang="ja-JP" altLang="en-US" sz="2200"/>
              <a:t>水平</a:t>
            </a:r>
            <a:r>
              <a:rPr lang="en-US" altLang="ja-JP" sz="2200" dirty="0"/>
              <a:t>: </a:t>
            </a:r>
            <a:r>
              <a:rPr lang="ja-JP" altLang="en-US" sz="2200"/>
              <a:t>スペクトル法</a:t>
            </a:r>
            <a:r>
              <a:rPr lang="en-US" altLang="ja-JP" sz="2200" dirty="0"/>
              <a:t>, </a:t>
            </a:r>
            <a:r>
              <a:rPr lang="ja-JP" altLang="en-US" sz="2200"/>
              <a:t>鉛直</a:t>
            </a:r>
            <a:r>
              <a:rPr lang="en-US" altLang="ja-JP" sz="2200" dirty="0"/>
              <a:t>: </a:t>
            </a:r>
            <a:r>
              <a:rPr lang="ja-JP" altLang="en-US" sz="2200"/>
              <a:t>有限体積法</a:t>
            </a:r>
            <a:endParaRPr lang="en-US" altLang="ja-JP" sz="2200" dirty="0"/>
          </a:p>
          <a:p>
            <a:pPr lvl="2">
              <a:lnSpc>
                <a:spcPct val="110000"/>
              </a:lnSpc>
            </a:pPr>
            <a:r>
              <a:rPr lang="ja-JP" altLang="en-US" sz="2400"/>
              <a:t>岸は</a:t>
            </a:r>
            <a:r>
              <a:rPr lang="en-US" altLang="ja-JP" sz="2400" dirty="0"/>
              <a:t>, </a:t>
            </a:r>
            <a:r>
              <a:rPr lang="ja-JP" altLang="en-US" sz="2400"/>
              <a:t>現状取り扱えない</a:t>
            </a:r>
            <a:endParaRPr lang="en-US" altLang="ja-JP" sz="2400" dirty="0"/>
          </a:p>
          <a:p>
            <a:pPr lvl="3">
              <a:lnSpc>
                <a:spcPct val="110000"/>
              </a:lnSpc>
            </a:pPr>
            <a:r>
              <a:rPr lang="ja-JP" altLang="en-US" sz="2200"/>
              <a:t>ただし</a:t>
            </a:r>
            <a:r>
              <a:rPr lang="en-US" altLang="ja-JP" sz="2200" dirty="0"/>
              <a:t>, </a:t>
            </a:r>
            <a:r>
              <a:rPr lang="ja-JP" altLang="en-US" sz="2200"/>
              <a:t>他の構造格子系</a:t>
            </a:r>
            <a:r>
              <a:rPr lang="en-US" altLang="ja-JP" sz="2200" dirty="0"/>
              <a:t> + </a:t>
            </a:r>
            <a:r>
              <a:rPr lang="ja-JP" altLang="en-US" sz="2200"/>
              <a:t>水平</a:t>
            </a:r>
            <a:r>
              <a:rPr lang="en-US" altLang="ja-JP" sz="2200" dirty="0"/>
              <a:t>: </a:t>
            </a:r>
            <a:r>
              <a:rPr lang="ja-JP" altLang="en-US" sz="2200"/>
              <a:t>有限体積法を適用した海洋モデルに拡張することを念頭に汎用性はいくらか担保</a:t>
            </a:r>
            <a:endParaRPr lang="en-US" altLang="ja-JP" sz="2200" dirty="0"/>
          </a:p>
        </p:txBody>
      </p:sp>
    </p:spTree>
    <p:extLst>
      <p:ext uri="{BB962C8B-B14F-4D97-AF65-F5344CB8AC3E}">
        <p14:creationId xmlns:p14="http://schemas.microsoft.com/office/powerpoint/2010/main" val="3291925665"/>
      </p:ext>
    </p:extLst>
  </p:cSld>
  <p:clrMapOvr>
    <a:masterClrMapping/>
  </p:clrMapOvr>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20784</TotalTime>
  <Words>1654</Words>
  <Application>Microsoft Macintosh PowerPoint</Application>
  <PresentationFormat>画面に合わせる (4:3)</PresentationFormat>
  <Paragraphs>212</Paragraphs>
  <Slides>21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21</vt:i4>
      </vt:variant>
    </vt:vector>
  </HeadingPairs>
  <TitlesOfParts>
    <vt:vector size="27" baseType="lpstr">
      <vt:lpstr>Meiryo</vt:lpstr>
      <vt:lpstr>Meiryo</vt:lpstr>
      <vt:lpstr>Yu Gothic</vt:lpstr>
      <vt:lpstr>Arial</vt:lpstr>
      <vt:lpstr>Calibri</vt:lpstr>
      <vt:lpstr>ホワイト</vt:lpstr>
      <vt:lpstr>D 論で作成したモデルの 公開に向けたミーティング     (ログ) </vt:lpstr>
      <vt:lpstr>ToDo (1)</vt:lpstr>
      <vt:lpstr>ToDo (2)</vt:lpstr>
      <vt:lpstr>ToDo (3)</vt:lpstr>
      <vt:lpstr>その他 (1)</vt:lpstr>
      <vt:lpstr>その他 (2)</vt:lpstr>
      <vt:lpstr>PowerPoint プレゼンテーション</vt:lpstr>
      <vt:lpstr>海洋海氷モデル</vt:lpstr>
      <vt:lpstr>海洋海氷モデル (Dennou-OGCM)</vt:lpstr>
      <vt:lpstr>海洋海氷モデル (Dennou-OGCM)</vt:lpstr>
      <vt:lpstr>説明が必要(?)なこと</vt:lpstr>
      <vt:lpstr>DCPAM の変更部分</vt:lpstr>
      <vt:lpstr>説明が必要(?)なこと</vt:lpstr>
      <vt:lpstr>大気海洋海氷結合モデル </vt:lpstr>
      <vt:lpstr>大気海洋海氷結合モデル</vt:lpstr>
      <vt:lpstr>説明が必要(?)なこと (1)</vt:lpstr>
      <vt:lpstr>説明が必要(?)なこと (2)</vt:lpstr>
      <vt:lpstr>説明が必要(?)なこと (3)</vt:lpstr>
      <vt:lpstr>大気海洋海氷結合モデルによる 太陽定数増減実験の実際 (周期的同期結合を行うためのシステム) </vt:lpstr>
      <vt:lpstr>説明が必要(?)なこと (1)</vt:lpstr>
      <vt:lpstr>説明が必要(?)なこと (2)</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河合佑太</dc:creator>
  <cp:lastModifiedBy>河合佑太</cp:lastModifiedBy>
  <cp:revision>461</cp:revision>
  <cp:lastPrinted>2018-10-01T13:41:38Z</cp:lastPrinted>
  <dcterms:created xsi:type="dcterms:W3CDTF">2017-12-14T08:39:38Z</dcterms:created>
  <dcterms:modified xsi:type="dcterms:W3CDTF">2018-10-02T05:26:40Z</dcterms:modified>
</cp:coreProperties>
</file>