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5" autoAdjust="0"/>
    <p:restoredTop sz="94660"/>
  </p:normalViewPr>
  <p:slideViewPr>
    <p:cSldViewPr snapToGrid="0">
      <p:cViewPr>
        <p:scale>
          <a:sx n="60" d="100"/>
          <a:sy n="60" d="100"/>
        </p:scale>
        <p:origin x="7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A953-9885-4BE2-A73B-780CEB14912C}" type="datetimeFigureOut">
              <a:rPr kumimoji="1" lang="ja-JP" altLang="en-US" smtClean="0"/>
              <a:t>2019/12/16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31402-5F9D-415F-A859-B4FE2EC9DD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0715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A953-9885-4BE2-A73B-780CEB14912C}" type="datetimeFigureOut">
              <a:rPr kumimoji="1" lang="ja-JP" altLang="en-US" smtClean="0"/>
              <a:t>2019/12/16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31402-5F9D-415F-A859-B4FE2EC9DD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1984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A953-9885-4BE2-A73B-780CEB14912C}" type="datetimeFigureOut">
              <a:rPr kumimoji="1" lang="ja-JP" altLang="en-US" smtClean="0"/>
              <a:t>2019/12/16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31402-5F9D-415F-A859-B4FE2EC9DD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3691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A953-9885-4BE2-A73B-780CEB14912C}" type="datetimeFigureOut">
              <a:rPr kumimoji="1" lang="ja-JP" altLang="en-US" smtClean="0"/>
              <a:t>2019/12/16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31402-5F9D-415F-A859-B4FE2EC9DD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3806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A953-9885-4BE2-A73B-780CEB14912C}" type="datetimeFigureOut">
              <a:rPr kumimoji="1" lang="ja-JP" altLang="en-US" smtClean="0"/>
              <a:t>2019/12/16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31402-5F9D-415F-A859-B4FE2EC9DD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7484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A953-9885-4BE2-A73B-780CEB14912C}" type="datetimeFigureOut">
              <a:rPr kumimoji="1" lang="ja-JP" altLang="en-US" smtClean="0"/>
              <a:t>2019/12/16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31402-5F9D-415F-A859-B4FE2EC9DD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6219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A953-9885-4BE2-A73B-780CEB14912C}" type="datetimeFigureOut">
              <a:rPr kumimoji="1" lang="ja-JP" altLang="en-US" smtClean="0"/>
              <a:t>2019/12/16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31402-5F9D-415F-A859-B4FE2EC9DD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586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A953-9885-4BE2-A73B-780CEB14912C}" type="datetimeFigureOut">
              <a:rPr kumimoji="1" lang="ja-JP" altLang="en-US" smtClean="0"/>
              <a:t>2019/12/16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31402-5F9D-415F-A859-B4FE2EC9DD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8946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A953-9885-4BE2-A73B-780CEB14912C}" type="datetimeFigureOut">
              <a:rPr kumimoji="1" lang="ja-JP" altLang="en-US" smtClean="0"/>
              <a:t>2019/12/16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31402-5F9D-415F-A859-B4FE2EC9DD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8640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A953-9885-4BE2-A73B-780CEB14912C}" type="datetimeFigureOut">
              <a:rPr kumimoji="1" lang="ja-JP" altLang="en-US" smtClean="0"/>
              <a:t>2019/12/16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31402-5F9D-415F-A859-B4FE2EC9DD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5588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CA953-9885-4BE2-A73B-780CEB14912C}" type="datetimeFigureOut">
              <a:rPr kumimoji="1" lang="ja-JP" altLang="en-US" smtClean="0"/>
              <a:t>2019/12/16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31402-5F9D-415F-A859-B4FE2EC9DD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4477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8CA953-9885-4BE2-A73B-780CEB14912C}" type="datetimeFigureOut">
              <a:rPr kumimoji="1" lang="ja-JP" altLang="en-US" smtClean="0"/>
              <a:t>2019/12/16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331402-5F9D-415F-A859-B4FE2EC9DD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1042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南方振動計算方法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https</a:t>
            </a:r>
            <a:r>
              <a:rPr lang="en-US" altLang="ja-JP" dirty="0"/>
              <a:t>://</a:t>
            </a:r>
            <a:r>
              <a:rPr lang="en-US" altLang="ja-JP" dirty="0" smtClean="0"/>
              <a:t>www.cpc.ncep.noaa.gov/data/indices/Readme.index.shtml#SOICALC</a:t>
            </a:r>
            <a:endParaRPr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81598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テキスト ボックス 3"/>
              <p:cNvSpPr txBox="1"/>
              <p:nvPr/>
            </p:nvSpPr>
            <p:spPr>
              <a:xfrm>
                <a:off x="2176615" y="149485"/>
                <a:ext cx="5583260" cy="965982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ja-JP" altLang="en-US" dirty="0" smtClean="0">
                    <a:latin typeface="Cambria Math" panose="02040503050406030204" pitchFamily="18" charset="0"/>
                  </a:rPr>
                  <a:t>南方振動指数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altLang="ja-JP" i="1">
                            <a:latin typeface="Cambria Math" panose="02040503050406030204" pitchFamily="18" charset="0"/>
                          </a:rPr>
                          <m:t>SOI</m:t>
                        </m:r>
                      </m:e>
                      <m:sub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altLang="ja-JP" dirty="0" smtClean="0">
                    <a:latin typeface="Cambria Math" panose="02040503050406030204" pitchFamily="18" charset="0"/>
                  </a:rPr>
                  <a:t> </a:t>
                </a:r>
                <a:r>
                  <a:rPr lang="ja-JP" altLang="en-US" dirty="0" smtClean="0">
                    <a:latin typeface="Cambria Math" panose="02040503050406030204" pitchFamily="18" charset="0"/>
                  </a:rPr>
                  <a:t>は</a:t>
                </a:r>
                <a:r>
                  <a:rPr lang="en-US" altLang="ja-JP" dirty="0" smtClean="0">
                    <a:latin typeface="Cambria Math" panose="02040503050406030204" pitchFamily="18" charset="0"/>
                  </a:rPr>
                  <a:t>, </a:t>
                </a:r>
                <a:endParaRPr lang="en-US" altLang="ja-JP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altLang="ja-JP" i="1" smtClean="0">
                              <a:latin typeface="Cambria Math" panose="02040503050406030204" pitchFamily="18" charset="0"/>
                            </a:rPr>
                            <m:t>SOI</m:t>
                          </m:r>
                        </m:e>
                        <m:sub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kumimoji="1" lang="en-US" altLang="ja-JP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1" lang="en-US" altLang="ja-JP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nor/>
                                    </m:rPr>
                                    <a:rPr lang="en-US" altLang="ja-JP" i="0">
                                      <a:latin typeface="Cambria Math" panose="02040503050406030204" pitchFamily="18" charset="0"/>
                                    </a:rPr>
                                    <m:t>SLP</m:t>
                                  </m:r>
                                </m:e>
                              </m:d>
                            </m:e>
                            <m:sub>
                              <m:r>
                                <m:rPr>
                                  <m:nor/>
                                </m:rPr>
                                <a:rPr kumimoji="1" lang="en-US" altLang="ja-JP" b="0" i="0" smtClean="0">
                                  <a:latin typeface="Cambria Math" panose="02040503050406030204" pitchFamily="18" charset="0"/>
                                </a:rPr>
                                <m:t>T</m:t>
                              </m:r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nor/>
                                    </m:rPr>
                                    <a:rPr lang="en-US" altLang="ja-JP" i="0">
                                      <a:latin typeface="Cambria Math" panose="02040503050406030204" pitchFamily="18" charset="0"/>
                                    </a:rPr>
                                    <m:t>SLP</m:t>
                                  </m:r>
                                </m:e>
                              </m:d>
                            </m:e>
                            <m:sub>
                              <m:r>
                                <m:rPr>
                                  <m:nor/>
                                </m:rPr>
                                <a:rPr lang="en-US" altLang="ja-JP" b="0" i="0" smtClean="0">
                                  <a:latin typeface="Cambria Math" panose="02040503050406030204" pitchFamily="18" charset="0"/>
                                </a:rPr>
                                <m:t>D</m:t>
                              </m:r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nor/>
                            </m:rPr>
                            <a:rPr kumimoji="1" lang="en-US" altLang="ja-JP" b="0" i="0" smtClean="0">
                              <a:latin typeface="Cambria Math" panose="02040503050406030204" pitchFamily="18" charset="0"/>
                            </a:rPr>
                            <m:t>MSD</m:t>
                          </m:r>
                        </m:den>
                      </m:f>
                    </m:oMath>
                  </m:oMathPara>
                </a14:m>
                <a:endParaRPr kumimoji="1" lang="en-US" altLang="ja-JP" dirty="0" smtClean="0"/>
              </a:p>
              <a:p>
                <a:endParaRPr lang="en-US" altLang="ja-JP" dirty="0" smtClean="0"/>
              </a:p>
              <a:p>
                <a:r>
                  <a:rPr lang="ja-JP" altLang="en-US" dirty="0" smtClean="0"/>
                  <a:t>と表される</a:t>
                </a:r>
                <a:r>
                  <a:rPr lang="en-US" altLang="ja-JP" dirty="0" smtClean="0"/>
                  <a:t>. </a:t>
                </a:r>
              </a:p>
              <a:p>
                <a:r>
                  <a:rPr lang="ja-JP" altLang="en-US" dirty="0" smtClean="0"/>
                  <a:t>ここで</a:t>
                </a:r>
                <a:r>
                  <a:rPr lang="en-US" altLang="ja-JP" dirty="0" smtClean="0"/>
                  <a:t>, </a:t>
                </a:r>
                <a:r>
                  <a:rPr lang="ja-JP" altLang="en-US" dirty="0" smtClean="0"/>
                  <a:t>添え字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altLang="ja-JP">
                        <a:latin typeface="Cambria Math" panose="02040503050406030204" pitchFamily="18" charset="0"/>
                      </a:rPr>
                      <m:t>T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ja-JP" dirty="0" smtClean="0"/>
                  <a:t>,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altLang="ja-JP" b="0" i="0" smtClean="0">
                        <a:latin typeface="Cambria Math" panose="02040503050406030204" pitchFamily="18" charset="0"/>
                      </a:rPr>
                      <m:t>D</m:t>
                    </m:r>
                  </m:oMath>
                </a14:m>
                <a:r>
                  <a:rPr lang="ja-JP" altLang="en-US" dirty="0" smtClean="0"/>
                  <a:t> はそれぞれタヒチ </a:t>
                </a:r>
                <a:r>
                  <a:rPr lang="en-US" altLang="ja-JP" dirty="0" smtClean="0"/>
                  <a:t>(Tahiti) </a:t>
                </a:r>
                <a:r>
                  <a:rPr lang="ja-JP" altLang="en-US" dirty="0" smtClean="0"/>
                  <a:t>と</a:t>
                </a:r>
                <a:endParaRPr lang="en-US" altLang="ja-JP" dirty="0" smtClean="0"/>
              </a:p>
              <a:p>
                <a:r>
                  <a:rPr lang="ja-JP" altLang="en-US" dirty="0" smtClean="0"/>
                  <a:t>ダーウィン </a:t>
                </a:r>
                <a:r>
                  <a:rPr lang="en-US" altLang="ja-JP" dirty="0" smtClean="0"/>
                  <a:t>(Darwin) </a:t>
                </a:r>
                <a:r>
                  <a:rPr lang="ja-JP" altLang="en-US" dirty="0" smtClean="0"/>
                  <a:t>の</a:t>
                </a:r>
                <a:r>
                  <a:rPr lang="ja-JP" altLang="en-US" dirty="0"/>
                  <a:t>値を</a:t>
                </a:r>
                <a:r>
                  <a:rPr lang="ja-JP" altLang="en-US" dirty="0" smtClean="0"/>
                  <a:t>表す</a:t>
                </a:r>
                <a:r>
                  <a:rPr lang="en-US" altLang="ja-JP" dirty="0" smtClean="0"/>
                  <a:t>.</a:t>
                </a:r>
              </a:p>
              <a:p>
                <a:r>
                  <a:rPr lang="ja-JP" altLang="en-US" dirty="0" smtClean="0"/>
                  <a:t>また</a:t>
                </a:r>
                <a:r>
                  <a:rPr lang="en-US" altLang="ja-JP" dirty="0" smtClean="0"/>
                  <a:t>, </a:t>
                </a:r>
                <a:r>
                  <a:rPr lang="ja-JP" altLang="en-US" dirty="0" smtClean="0"/>
                  <a:t>添え字</a:t>
                </a:r>
                <a:r>
                  <a:rPr lang="en-US" altLang="ja-JP" b="0" dirty="0" smtClean="0"/>
                  <a:t> </a:t>
                </a:r>
                <a14:m>
                  <m:oMath xmlns:m="http://schemas.openxmlformats.org/officeDocument/2006/math"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altLang="ja-JP" dirty="0" smtClean="0"/>
                  <a:t> </a:t>
                </a:r>
                <a:r>
                  <a:rPr lang="ja-JP" altLang="en-US" dirty="0" smtClean="0"/>
                  <a:t>はデータの順番 </a:t>
                </a:r>
                <a:r>
                  <a:rPr lang="en-US" altLang="ja-JP" dirty="0" smtClean="0"/>
                  <a:t>(</a:t>
                </a:r>
                <a:r>
                  <a:rPr lang="ja-JP" altLang="en-US" dirty="0" smtClean="0"/>
                  <a:t>時間に対応</a:t>
                </a:r>
                <a:r>
                  <a:rPr lang="en-US" altLang="ja-JP" dirty="0" smtClean="0"/>
                  <a:t>) </a:t>
                </a:r>
                <a:r>
                  <a:rPr lang="ja-JP" altLang="en-US" dirty="0" smtClean="0"/>
                  <a:t>を表す</a:t>
                </a:r>
                <a:r>
                  <a:rPr lang="en-US" altLang="ja-JP" dirty="0" smtClean="0"/>
                  <a:t>.</a:t>
                </a:r>
              </a:p>
              <a:p>
                <a:endParaRPr lang="en-US" altLang="ja-JP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altLang="ja-JP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nor/>
                              </m:rPr>
                              <a:rPr lang="en-US" altLang="ja-JP" i="0">
                                <a:latin typeface="Cambria Math" panose="02040503050406030204" pitchFamily="18" charset="0"/>
                              </a:rPr>
                              <m:t>SLP</m:t>
                            </m:r>
                          </m:e>
                        </m:d>
                      </m:e>
                      <m:sub>
                        <m:r>
                          <m:rPr>
                            <m:nor/>
                          </m:rPr>
                          <a:rPr lang="en-US" altLang="ja-JP" b="0" i="0" smtClean="0"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ja-JP" altLang="en-US" dirty="0" smtClean="0"/>
                  <a:t> は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altLang="ja-JP" b="0" i="0" smtClean="0">
                        <a:latin typeface="Cambria Math" panose="02040503050406030204" pitchFamily="18" charset="0"/>
                      </a:rPr>
                      <m:t>x</m:t>
                    </m:r>
                  </m:oMath>
                </a14:m>
                <a:r>
                  <a:rPr lang="ja-JP" altLang="en-US" dirty="0" smtClean="0"/>
                  <a:t> 地点における </a:t>
                </a:r>
                <a14:m>
                  <m:oMath xmlns:m="http://schemas.openxmlformats.org/officeDocument/2006/math"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ja-JP" altLang="en-US" dirty="0" smtClean="0"/>
                  <a:t> 番目の時刻</a:t>
                </a:r>
                <a:r>
                  <a:rPr lang="ja-JP" altLang="en-US" dirty="0" smtClean="0"/>
                  <a:t>の無次元化</a:t>
                </a:r>
                <a14:m>
                  <m:oMath xmlns:m="http://schemas.openxmlformats.org/officeDocument/2006/math">
                    <m:r>
                      <a:rPr lang="ja-JP" altLang="en-US" i="1" smtClean="0">
                        <a:latin typeface="Cambria Math" panose="02040503050406030204" pitchFamily="18" charset="0"/>
                      </a:rPr>
                      <m:t>さ</m:t>
                    </m:r>
                  </m:oMath>
                </a14:m>
                <a:endParaRPr lang="en-US" altLang="ja-JP" i="1" dirty="0" smtClean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ja-JP" altLang="en-US" i="1" smtClean="0">
                        <a:latin typeface="Cambria Math" panose="02040503050406030204" pitchFamily="18" charset="0"/>
                      </a:rPr>
                      <m:t>れた</m:t>
                    </m:r>
                    <m:r>
                      <a:rPr lang="ja-JP" altLang="en-US" i="1">
                        <a:latin typeface="Cambria Math" panose="02040503050406030204" pitchFamily="18" charset="0"/>
                      </a:rPr>
                      <m:t>海面気圧</m:t>
                    </m:r>
                    <m:r>
                      <a:rPr lang="ja-JP" altLang="en-US" i="1" smtClean="0">
                        <a:latin typeface="Cambria Math" panose="02040503050406030204" pitchFamily="18" charset="0"/>
                      </a:rPr>
                      <m:t>であり</m:t>
                    </m:r>
                  </m:oMath>
                </a14:m>
                <a:r>
                  <a:rPr lang="en-US" altLang="ja-JP" i="1" dirty="0" smtClean="0">
                    <a:latin typeface="Cambria Math" panose="02040503050406030204" pitchFamily="18" charset="0"/>
                  </a:rPr>
                  <a:t>,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altLang="ja-JP" i="0">
                                  <a:latin typeface="Cambria Math" panose="02040503050406030204" pitchFamily="18" charset="0"/>
                                </a:rPr>
                                <m:t>SLP</m:t>
                              </m:r>
                            </m:e>
                          </m:d>
                        </m:e>
                        <m:sub>
                          <m:r>
                            <m:rPr>
                              <m:nor/>
                            </m:rPr>
                            <a:rPr lang="en-US" altLang="ja-JP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nor/>
                                </m:rPr>
                                <a:rPr lang="en-US" altLang="ja-JP" i="0" smtClean="0">
                                  <a:latin typeface="Cambria Math" panose="02040503050406030204" pitchFamily="18" charset="0"/>
                                </a:rPr>
                                <m:t>SLP</m:t>
                              </m:r>
                            </m:e>
                            <m:sub>
                              <m:r>
                                <m:rPr>
                                  <m:nor/>
                                </m:rPr>
                                <a:rPr lang="en-US" altLang="ja-JP" b="0" i="0" smtClean="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altLang="ja-JP" i="1">
                              <a:latin typeface="Cambria Math" panose="02040503050406030204" pitchFamily="18" charset="0"/>
                            </a:rPr>
                            <m:t>−</m:t>
                          </m:r>
                          <m:acc>
                            <m:accPr>
                              <m:chr m:val="̅"/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n-US" altLang="ja-JP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nor/>
                                    </m:rPr>
                                    <a:rPr lang="en-US" altLang="ja-JP" b="0" i="0" smtClean="0">
                                      <a:latin typeface="Cambria Math" panose="02040503050406030204" pitchFamily="18" charset="0"/>
                                    </a:rPr>
                                    <m:t>SLP</m:t>
                                  </m:r>
                                </m:e>
                                <m:sub>
                                  <m:r>
                                    <m:rPr>
                                      <m:nor/>
                                    </m:rPr>
                                    <a:rPr lang="en-US" altLang="ja-JP" b="0" i="0" smtClean="0">
                                      <a:latin typeface="Cambria Math" panose="02040503050406030204" pitchFamily="18" charset="0"/>
                                    </a:rPr>
                                    <m:t>x</m:t>
                                  </m:r>
                                </m:sub>
                              </m:sSub>
                            </m:e>
                          </m:acc>
                        </m:num>
                        <m:den>
                          <m:sSub>
                            <m:sSubPr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ja-JP" altLang="en-US" i="1" smtClean="0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m:rPr>
                                  <m:nor/>
                                </m:rPr>
                                <a:rPr lang="en-US" altLang="ja-JP" b="0" i="0" smtClean="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altLang="ja-JP" dirty="0" smtClean="0"/>
              </a:p>
              <a:p>
                <a:r>
                  <a:rPr lang="ja-JP" altLang="en-US" dirty="0" smtClean="0"/>
                  <a:t>と表される</a:t>
                </a:r>
                <a:r>
                  <a:rPr lang="en-US" altLang="ja-JP" dirty="0" smtClean="0"/>
                  <a:t>.</a:t>
                </a:r>
                <a:r>
                  <a:rPr lang="ja-JP" altLang="en-US" dirty="0" smtClean="0"/>
                  <a:t> ここで</a:t>
                </a:r>
                <a:r>
                  <a:rPr lang="en-US" altLang="ja-JP" dirty="0" smtClean="0"/>
                  <a:t>, </a:t>
                </a:r>
                <a:r>
                  <a:rPr lang="ja-JP" altLang="en-US" dirty="0" smtClean="0"/>
                  <a:t>下付き添え字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altLang="ja-JP" b="0" i="0" smtClean="0">
                        <a:latin typeface="Cambria Math" panose="02040503050406030204" pitchFamily="18" charset="0"/>
                      </a:rPr>
                      <m:t>x</m:t>
                    </m:r>
                  </m:oMath>
                </a14:m>
                <a:r>
                  <a:rPr lang="ja-JP" altLang="en-US" dirty="0" smtClean="0"/>
                  <a:t> は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altLang="ja-JP" smtClean="0">
                        <a:latin typeface="Cambria Math" panose="02040503050406030204" pitchFamily="18" charset="0"/>
                      </a:rPr>
                      <m:t>T</m:t>
                    </m:r>
                  </m:oMath>
                </a14:m>
                <a:r>
                  <a:rPr lang="en-US" altLang="ja-JP" dirty="0" smtClean="0"/>
                  <a:t> </a:t>
                </a:r>
                <a:r>
                  <a:rPr lang="ja-JP" altLang="en-US" dirty="0" smtClean="0"/>
                  <a:t>または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altLang="ja-JP" b="0" i="0" smtClean="0">
                        <a:latin typeface="Cambria Math" panose="02040503050406030204" pitchFamily="18" charset="0"/>
                      </a:rPr>
                      <m:t>D</m:t>
                    </m:r>
                  </m:oMath>
                </a14:m>
                <a:r>
                  <a:rPr lang="en-US" altLang="ja-JP" dirty="0" smtClean="0"/>
                  <a:t> </a:t>
                </a:r>
              </a:p>
              <a:p>
                <a:r>
                  <a:rPr lang="ja-JP" altLang="en-US" dirty="0" smtClean="0"/>
                  <a:t>である</a:t>
                </a:r>
                <a:r>
                  <a:rPr lang="en-US" altLang="ja-JP" dirty="0" smtClean="0"/>
                  <a:t>. </a:t>
                </a: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altLang="ja-JP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altLang="ja-JP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n-US" altLang="ja-JP" b="0" i="0" smtClean="0">
                                <a:latin typeface="Cambria Math" panose="02040503050406030204" pitchFamily="18" charset="0"/>
                              </a:rPr>
                              <m:t>SLP</m:t>
                            </m:r>
                          </m:e>
                          <m:sub>
                            <m:r>
                              <m:rPr>
                                <m:nor/>
                              </m:rPr>
                              <a:rPr lang="en-US" altLang="ja-JP" b="0" i="0" smtClean="0">
                                <a:latin typeface="Cambria Math" panose="02040503050406030204" pitchFamily="18" charset="0"/>
                              </a:rPr>
                              <m:t>x</m:t>
                            </m:r>
                          </m:sub>
                        </m:sSub>
                      </m:e>
                    </m:acc>
                  </m:oMath>
                </a14:m>
                <a:r>
                  <a:rPr lang="ja-JP" altLang="en-US" dirty="0" smtClean="0"/>
                  <a:t> は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altLang="ja-JP" b="0" i="0" smtClean="0">
                        <a:latin typeface="Cambria Math" panose="02040503050406030204" pitchFamily="18" charset="0"/>
                      </a:rPr>
                      <m:t>x</m:t>
                    </m:r>
                  </m:oMath>
                </a14:m>
                <a:r>
                  <a:rPr lang="ja-JP" altLang="en-US" dirty="0" smtClean="0"/>
                  <a:t> 地点における海面気圧の平均値であり</a:t>
                </a:r>
                <a:r>
                  <a:rPr lang="en-US" altLang="ja-JP" dirty="0" smtClean="0"/>
                  <a:t>,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nor/>
                                </m:rPr>
                                <a:rPr lang="en-US" altLang="ja-JP" b="0" i="0" smtClean="0">
                                  <a:latin typeface="Cambria Math" panose="02040503050406030204" pitchFamily="18" charset="0"/>
                                </a:rPr>
                                <m:t>SLP</m:t>
                              </m:r>
                            </m:e>
                            <m:sub>
                              <m:r>
                                <m:rPr>
                                  <m:nor/>
                                </m:rPr>
                                <a:rPr lang="en-US" altLang="ja-JP" b="0" i="0" smtClean="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sub>
                          </m:sSub>
                        </m:e>
                      </m:acc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ja-JP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sup>
                        <m:e>
                          <m:sSub>
                            <m:sSubPr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nor/>
                                </m:rPr>
                                <a:rPr lang="en-US" altLang="ja-JP" i="0" smtClean="0">
                                  <a:latin typeface="Cambria Math" panose="02040503050406030204" pitchFamily="18" charset="0"/>
                                </a:rPr>
                                <m:t>SLP</m:t>
                              </m:r>
                            </m:e>
                            <m:sub>
                              <m:r>
                                <m:rPr>
                                  <m:nor/>
                                </m:rPr>
                                <a:rPr lang="en-US" altLang="ja-JP" b="0" i="0" smtClean="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n-US" altLang="ja-JP" dirty="0" smtClean="0"/>
              </a:p>
              <a:p>
                <a:r>
                  <a:rPr lang="ja-JP" altLang="en-US" dirty="0" smtClean="0"/>
                  <a:t>と表される</a:t>
                </a:r>
                <a:r>
                  <a:rPr lang="en-US" altLang="ja-JP" dirty="0" smtClean="0"/>
                  <a:t>. </a:t>
                </a:r>
                <a:r>
                  <a:rPr lang="ja-JP" altLang="en-US" dirty="0" smtClean="0"/>
                  <a:t>ここで</a:t>
                </a:r>
                <a:r>
                  <a:rPr lang="en-US" altLang="ja-JP" dirty="0" smtClean="0"/>
                  <a:t>, </a:t>
                </a:r>
                <a:r>
                  <a:rPr lang="ja-JP" altLang="en-US" dirty="0" smtClean="0"/>
                  <a:t>平均の計算に用いたデータ数</a:t>
                </a:r>
                <a:r>
                  <a:rPr lang="en-US" altLang="ja-JP" dirty="0" smtClean="0"/>
                  <a:t>,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altLang="ja-JP" i="0" smtClean="0">
                            <a:latin typeface="Cambria Math" panose="02040503050406030204" pitchFamily="18" charset="0"/>
                          </a:rPr>
                          <m:t>SLP</m:t>
                        </m:r>
                      </m:e>
                      <m:sub>
                        <m:r>
                          <m:rPr>
                            <m:nor/>
                          </m:rPr>
                          <a:rPr lang="en-US" altLang="ja-JP" b="0" i="0" smtClean="0"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ja-JP" altLang="en-US" dirty="0" smtClean="0"/>
                  <a:t> は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altLang="ja-JP" b="0" i="0" smtClean="0">
                        <a:latin typeface="Cambria Math" panose="02040503050406030204" pitchFamily="18" charset="0"/>
                      </a:rPr>
                      <m:t>x</m:t>
                    </m:r>
                  </m:oMath>
                </a14:m>
                <a:r>
                  <a:rPr lang="ja-JP" altLang="en-US" dirty="0" smtClean="0"/>
                  <a:t> 地点における </a:t>
                </a:r>
                <a14:m>
                  <m:oMath xmlns:m="http://schemas.openxmlformats.org/officeDocument/2006/math"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ja-JP" altLang="en-US" dirty="0" smtClean="0"/>
                  <a:t> 番目の時刻の海面気圧で</a:t>
                </a:r>
                <a:endParaRPr lang="en-US" altLang="ja-JP" dirty="0" smtClean="0"/>
              </a:p>
              <a:p>
                <a:r>
                  <a:rPr lang="ja-JP" altLang="en-US" dirty="0" smtClean="0"/>
                  <a:t>ある</a:t>
                </a:r>
                <a:r>
                  <a:rPr lang="en-US" altLang="ja-JP" dirty="0" smtClean="0"/>
                  <a:t>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ja-JP" altLang="en-US" i="1" smtClean="0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m:rPr>
                            <m:nor/>
                          </m:rPr>
                          <a:rPr lang="en-US" altLang="ja-JP" b="0" i="0" smtClean="0">
                            <a:latin typeface="Cambria Math" panose="02040503050406030204" pitchFamily="18" charset="0"/>
                          </a:rPr>
                          <m:t>x</m:t>
                        </m:r>
                      </m:sub>
                    </m:sSub>
                  </m:oMath>
                </a14:m>
                <a:r>
                  <a:rPr lang="ja-JP" altLang="en-US" dirty="0" smtClean="0"/>
                  <a:t> は</a:t>
                </a:r>
                <a:r>
                  <a:rPr lang="en-US" altLang="ja-JP" dirty="0"/>
                  <a:t>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altLang="ja-JP" b="0" i="0" smtClean="0">
                        <a:latin typeface="Cambria Math" panose="02040503050406030204" pitchFamily="18" charset="0"/>
                      </a:rPr>
                      <m:t>x</m:t>
                    </m:r>
                  </m:oMath>
                </a14:m>
                <a:r>
                  <a:rPr lang="ja-JP" altLang="en-US" dirty="0" smtClean="0"/>
                  <a:t> 地点における海面気圧の標準偏差であり</a:t>
                </a:r>
                <a:r>
                  <a:rPr lang="en-US" altLang="ja-JP" dirty="0" smtClean="0"/>
                  <a:t>,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ja-JP" altLang="en-US" i="1" smtClean="0"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m:rPr>
                              <m:nor/>
                            </m:rPr>
                            <a:rPr lang="en-US" altLang="ja-JP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</m:sub>
                      </m:sSub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altLang="ja-JP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den>
                          </m:f>
                          <m:nary>
                            <m:naryPr>
                              <m:chr m:val="∑"/>
                              <m:ctrlPr>
                                <a:rPr lang="en-US" altLang="ja-JP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altLang="ja-JP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altLang="ja-JP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nor/>
                                            </m:rPr>
                                            <a:rPr lang="en-US" altLang="ja-JP" i="0" smtClean="0">
                                              <a:latin typeface="Cambria Math" panose="02040503050406030204" pitchFamily="18" charset="0"/>
                                            </a:rPr>
                                            <m:t>SLP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nor/>
                                            </m:rPr>
                                            <a:rPr lang="en-US" altLang="ja-JP" b="0" i="0" smtClean="0">
                                              <a:latin typeface="Cambria Math" panose="02040503050406030204" pitchFamily="18" charset="0"/>
                                            </a:rPr>
                                            <m:t>x</m:t>
                                          </m:r>
                                          <m:r>
                                            <a:rPr lang="en-US" altLang="ja-JP" b="0" i="1" smtClean="0">
                                              <a:latin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r>
                                            <a:rPr lang="en-US" altLang="ja-JP" b="0" i="1" smtClean="0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en-US" altLang="ja-JP" b="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acc>
                                        <m:accPr>
                                          <m:chr m:val="̅"/>
                                          <m:ctrlPr>
                                            <a:rPr lang="en-US" altLang="ja-JP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altLang="ja-JP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en-US" altLang="ja-JP" b="0" i="0" smtClean="0">
                                                  <a:latin typeface="Cambria Math" panose="02040503050406030204" pitchFamily="18" charset="0"/>
                                                </a:rPr>
                                                <m:t>SLP</m:t>
                                              </m:r>
                                            </m:e>
                                            <m:sub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en-US" altLang="ja-JP" b="0" i="0" smtClean="0">
                                                  <a:latin typeface="Cambria Math" panose="02040503050406030204" pitchFamily="18" charset="0"/>
                                                </a:rPr>
                                                <m:t>x</m:t>
                                              </m:r>
                                            </m:sub>
                                          </m:sSub>
                                        </m:e>
                                      </m:acc>
                                    </m:e>
                                  </m:d>
                                </m:e>
                                <m:sup>
                                  <m:r>
                                    <a:rPr lang="en-US" altLang="ja-JP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e>
                      </m:rad>
                    </m:oMath>
                  </m:oMathPara>
                </a14:m>
                <a:endParaRPr lang="ja-JP" altLang="en-US" dirty="0"/>
              </a:p>
              <a:p>
                <a:r>
                  <a:rPr kumimoji="1" lang="ja-JP" altLang="en-US" dirty="0" smtClean="0"/>
                  <a:t>と表される</a:t>
                </a:r>
                <a:r>
                  <a:rPr kumimoji="1" lang="en-US" altLang="ja-JP" dirty="0" smtClean="0"/>
                  <a:t>.</a:t>
                </a: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ja-JP" i="1">
                        <a:latin typeface="Cambria Math" panose="02040503050406030204" pitchFamily="18" charset="0"/>
                      </a:rPr>
                      <m:t>MSD</m:t>
                    </m:r>
                    <m:r>
                      <a:rPr lang="en-US" altLang="ja-JP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en-US" dirty="0" smtClean="0"/>
                  <a:t>は</a:t>
                </a:r>
                <a:r>
                  <a:rPr lang="ja-JP" altLang="en-US" dirty="0"/>
                  <a:t>ダーウィン</a:t>
                </a:r>
                <a:r>
                  <a:rPr lang="ja-JP" altLang="en-US" dirty="0" smtClean="0"/>
                  <a:t>とタヒチの無次元化された海面気圧</a:t>
                </a:r>
                <a:endParaRPr lang="en-US" altLang="ja-JP" dirty="0" smtClean="0"/>
              </a:p>
              <a:p>
                <a:r>
                  <a:rPr lang="ja-JP" altLang="en-US" dirty="0"/>
                  <a:t>の</a:t>
                </a:r>
                <a:r>
                  <a:rPr lang="ja-JP" altLang="en-US" dirty="0" smtClean="0"/>
                  <a:t>差の標準偏差で</a:t>
                </a:r>
                <a:r>
                  <a:rPr lang="ja-JP" altLang="en-US" dirty="0"/>
                  <a:t>あり</a:t>
                </a:r>
                <a:r>
                  <a:rPr lang="en-US" altLang="ja-JP" dirty="0"/>
                  <a:t>,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ja-JP" i="1">
                          <a:latin typeface="Cambria Math" panose="02040503050406030204" pitchFamily="18" charset="0"/>
                        </a:rPr>
                        <m:t>MSD</m:t>
                      </m:r>
                      <m:r>
                        <a:rPr lang="en-US" altLang="ja-JP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altLang="ja-JP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den>
                          </m:f>
                          <m:nary>
                            <m:naryPr>
                              <m:chr m:val="∑"/>
                              <m:ctrlPr>
                                <a:rPr lang="en-US" altLang="ja-JP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altLang="ja-JP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altLang="ja-JP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US" altLang="ja-JP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en-US" altLang="ja-JP">
                                                  <a:latin typeface="Cambria Math" panose="02040503050406030204" pitchFamily="18" charset="0"/>
                                                </a:rPr>
                                                <m:t>SLP</m:t>
                                              </m:r>
                                            </m:e>
                                          </m:d>
                                        </m:e>
                                        <m:sub>
                                          <m:r>
                                            <m:rPr>
                                              <m:nor/>
                                            </m:rPr>
                                            <a:rPr lang="en-US" altLang="ja-JP">
                                              <a:latin typeface="Cambria Math" panose="02040503050406030204" pitchFamily="18" charset="0"/>
                                            </a:rPr>
                                            <m:t>T</m:t>
                                          </m:r>
                                          <m:r>
                                            <a:rPr lang="en-US" altLang="ja-JP" i="1">
                                              <a:latin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r>
                                            <a:rPr lang="en-US" altLang="ja-JP" i="1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en-US" altLang="ja-JP" i="1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sSub>
                                        <m:sSubPr>
                                          <m:ctrlPr>
                                            <a:rPr lang="en-US" altLang="ja-JP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d>
                                            <m:dPr>
                                              <m:begChr m:val="["/>
                                              <m:endChr m:val="]"/>
                                              <m:ctrlPr>
                                                <a:rPr lang="en-US" altLang="ja-JP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en-US" altLang="ja-JP">
                                                  <a:latin typeface="Cambria Math" panose="02040503050406030204" pitchFamily="18" charset="0"/>
                                                </a:rPr>
                                                <m:t>SLP</m:t>
                                              </m:r>
                                            </m:e>
                                          </m:d>
                                        </m:e>
                                        <m:sub>
                                          <m:r>
                                            <m:rPr>
                                              <m:nor/>
                                            </m:rPr>
                                            <a:rPr lang="en-US" altLang="ja-JP">
                                              <a:latin typeface="Cambria Math" panose="02040503050406030204" pitchFamily="18" charset="0"/>
                                            </a:rPr>
                                            <m:t>D</m:t>
                                          </m:r>
                                          <m:r>
                                            <a:rPr lang="en-US" altLang="ja-JP" i="1">
                                              <a:latin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r>
                                            <a:rPr lang="en-US" altLang="ja-JP" i="1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r>
                                    <a:rPr lang="en-US" altLang="ja-JP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e>
                      </m:rad>
                    </m:oMath>
                  </m:oMathPara>
                </a14:m>
                <a:endParaRPr lang="ja-JP" altLang="en-US" dirty="0"/>
              </a:p>
              <a:p>
                <a:r>
                  <a:rPr lang="ja-JP" altLang="en-US" dirty="0"/>
                  <a:t>と表される</a:t>
                </a:r>
                <a:r>
                  <a:rPr lang="en-US" altLang="ja-JP" dirty="0" smtClean="0"/>
                  <a:t>.</a:t>
                </a:r>
                <a:endParaRPr lang="ja-JP" altLang="en-US" dirty="0"/>
              </a:p>
            </p:txBody>
          </p:sp>
        </mc:Choice>
        <mc:Fallback>
          <p:sp>
            <p:nvSpPr>
              <p:cNvPr id="4" name="テキスト ボックス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6615" y="149485"/>
                <a:ext cx="5583260" cy="9659824"/>
              </a:xfrm>
              <a:prstGeom prst="rect">
                <a:avLst/>
              </a:prstGeom>
              <a:blipFill>
                <a:blip r:embed="rId2"/>
                <a:stretch>
                  <a:fillRect l="-2511" t="-947" r="-1965" b="-56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957535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10</Words>
  <Application>Microsoft Office PowerPoint</Application>
  <PresentationFormat>ワイド画面</PresentationFormat>
  <Paragraphs>27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Arial</vt:lpstr>
      <vt:lpstr>Cambria Math</vt:lpstr>
      <vt:lpstr>Office テーマ</vt:lpstr>
      <vt:lpstr>南方振動計算方法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Takahashi Yoshiyuki</dc:creator>
  <cp:lastModifiedBy>Takahashi Yoshiyuki</cp:lastModifiedBy>
  <cp:revision>15</cp:revision>
  <dcterms:created xsi:type="dcterms:W3CDTF">2019-12-12T00:49:39Z</dcterms:created>
  <dcterms:modified xsi:type="dcterms:W3CDTF">2019-12-16T09:32:42Z</dcterms:modified>
</cp:coreProperties>
</file>