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8" r:id="rId3"/>
    <p:sldId id="259" r:id="rId4"/>
    <p:sldId id="261" r:id="rId5"/>
    <p:sldId id="263" r:id="rId6"/>
    <p:sldId id="264" r:id="rId7"/>
    <p:sldId id="262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3" d="100"/>
          <a:sy n="53" d="100"/>
        </p:scale>
        <p:origin x="7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08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0342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06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77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06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242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655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6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06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68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14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1165C-DA15-4DE4-9E7A-6647D40A2437}" type="datetimeFigureOut">
              <a:rPr kumimoji="1" lang="ja-JP" altLang="en-US" smtClean="0"/>
              <a:t>2019/1/17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D94D7-C15C-4262-B238-A52BEF5F2F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45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微分方程式と連立方程式の関係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4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kumimoji="1" lang="ja-JP" altLang="en-US" dirty="0" smtClean="0"/>
                  <a:t>計算機は連続的な値</a:t>
                </a:r>
                <a:r>
                  <a:rPr kumimoji="1" lang="en-US" altLang="ja-JP" dirty="0" smtClean="0"/>
                  <a:t>, </a:t>
                </a:r>
                <a:r>
                  <a:rPr kumimoji="1" lang="ja-JP" altLang="en-US" dirty="0" smtClean="0"/>
                  <a:t>例えば</a:t>
                </a:r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1" lang="en-US" altLang="ja-JP" dirty="0" smtClean="0"/>
                  <a:t>, </a:t>
                </a:r>
                <a:r>
                  <a:rPr kumimoji="1" lang="ja-JP" altLang="en-US" dirty="0" smtClean="0"/>
                  <a:t>を扱うことはできないため</a:t>
                </a:r>
                <a:r>
                  <a:rPr kumimoji="1" lang="en-US" altLang="ja-JP" dirty="0" smtClean="0"/>
                  <a:t>, </a:t>
                </a:r>
                <a:r>
                  <a:rPr kumimoji="1" lang="ja-JP" altLang="en-US" dirty="0" smtClean="0"/>
                  <a:t>飛び飛びの値（離散的な値）</a:t>
                </a:r>
                <a:r>
                  <a:rPr lang="ja-JP" altLang="en-US" dirty="0" smtClean="0"/>
                  <a:t>を用いる</a:t>
                </a:r>
                <a:r>
                  <a:rPr lang="en-US" altLang="ja-JP" dirty="0" smtClean="0"/>
                  <a:t>.</a:t>
                </a:r>
              </a:p>
              <a:p>
                <a:pPr lvl="1"/>
                <a:r>
                  <a:rPr kumimoji="1" lang="ja-JP" altLang="en-US" dirty="0" smtClean="0"/>
                  <a:t>例えば</a:t>
                </a:r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ja-JP" dirty="0" smtClean="0"/>
                  <a:t>.</a:t>
                </a:r>
              </a:p>
              <a:p>
                <a:r>
                  <a:rPr kumimoji="1" lang="ja-JP" altLang="en-US" dirty="0" smtClean="0"/>
                  <a:t>これらの離散的な値を用いて微分を評価することを差分と呼ぶ</a:t>
                </a:r>
                <a:r>
                  <a:rPr kumimoji="1" lang="en-US" altLang="ja-JP" dirty="0" smtClean="0"/>
                  <a:t>.</a:t>
                </a:r>
              </a:p>
              <a:p>
                <a:r>
                  <a:rPr lang="ja-JP" altLang="en-US" dirty="0"/>
                  <a:t>差分</a:t>
                </a:r>
                <a:r>
                  <a:rPr lang="ja-JP" altLang="en-US" dirty="0" smtClean="0"/>
                  <a:t>を</a:t>
                </a:r>
                <a:r>
                  <a:rPr lang="ja-JP" altLang="en-US" dirty="0"/>
                  <a:t>用</a:t>
                </a:r>
                <a:r>
                  <a:rPr lang="ja-JP" altLang="en-US" dirty="0" smtClean="0"/>
                  <a:t>いることで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微分方程式は差分方程式に</a:t>
                </a:r>
                <a:r>
                  <a:rPr lang="ja-JP" altLang="en-US" dirty="0"/>
                  <a:t>近似</a:t>
                </a:r>
                <a:r>
                  <a:rPr lang="ja-JP" altLang="en-US" dirty="0" smtClean="0"/>
                  <a:t>することができ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結果として離散化された値に対する連立一次方程式となる</a:t>
                </a:r>
                <a:r>
                  <a:rPr lang="en-US" altLang="ja-JP" dirty="0" smtClean="0"/>
                  <a:t>.</a:t>
                </a:r>
              </a:p>
              <a:p>
                <a:r>
                  <a:rPr kumimoji="1" lang="ja-JP" altLang="en-US" dirty="0" smtClean="0"/>
                  <a:t>ここでは</a:t>
                </a:r>
                <a:r>
                  <a:rPr kumimoji="1" lang="en-US" altLang="ja-JP" dirty="0" smtClean="0"/>
                  <a:t>, </a:t>
                </a:r>
                <a:r>
                  <a:rPr kumimoji="1" lang="ja-JP" altLang="en-US" dirty="0" smtClean="0"/>
                  <a:t>下の式を </a:t>
                </a:r>
                <a:r>
                  <a:rPr kumimoji="1" lang="en-US" altLang="ja-JP" dirty="0" smtClean="0"/>
                  <a:t>N+1 </a:t>
                </a:r>
                <a:r>
                  <a:rPr lang="ja-JP" altLang="en-US" dirty="0" smtClean="0"/>
                  <a:t>個の値で表現する方法を</a:t>
                </a:r>
                <a:r>
                  <a:rPr kumimoji="1" lang="ja-JP" altLang="en-US" dirty="0" smtClean="0"/>
                  <a:t>説明する</a:t>
                </a:r>
                <a:r>
                  <a:rPr kumimoji="1" lang="en-US" altLang="ja-JP" dirty="0" smtClean="0"/>
                  <a:t>.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sz="20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sz="20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2000" b="0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altLang="ja-JP" sz="200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ja-JP" altLang="en-US" sz="2000" i="1">
                        <a:latin typeface="Cambria Math" panose="02040503050406030204" pitchFamily="18" charset="0"/>
                      </a:rPr>
                      <m:t>境界条件</m:t>
                    </m:r>
                  </m:oMath>
                </a14:m>
                <a:endParaRPr lang="en-US" altLang="ja-JP" sz="2000" i="1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1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1600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(0)</m:t>
                        </m:r>
                      </m:num>
                      <m:den>
                        <m:r>
                          <a:rPr lang="en-US" altLang="ja-JP" sz="1600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sz="1600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ja-JP" sz="1600" i="1" dirty="0">
                  <a:latin typeface="Cambria Math" panose="02040503050406030204" pitchFamily="18" charset="0"/>
                </a:endParaRPr>
              </a:p>
              <a:p>
                <a:pPr lvl="2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sz="1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e>
                    </m:d>
                    <m:r>
                      <a:rPr lang="en-US" altLang="ja-JP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ja-JP" sz="1600" dirty="0"/>
              </a:p>
              <a:p>
                <a:pPr lvl="1"/>
                <a:endParaRPr kumimoji="1" lang="ja-JP" altLang="en-US" dirty="0"/>
              </a:p>
            </p:txBody>
          </p:sp>
        </mc:Choice>
        <mc:Fallback xmlns="">
          <p:sp>
            <p:nvSpPr>
              <p:cNvPr id="5" name="コンテンツ プレースホルダー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801" r="-2493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18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 smtClean="0"/>
                  <a:t>の差分</a:t>
                </a:r>
                <a:r>
                  <a:rPr lang="en-US" altLang="ja-JP" dirty="0" smtClean="0"/>
                  <a:t>:</a:t>
                </a:r>
                <a:r>
                  <a:rPr lang="en-US" altLang="ja-JP" dirty="0"/>
                  <a:t> </a:t>
                </a:r>
                <a:r>
                  <a:rPr kumimoji="1" lang="ja-JP" altLang="en-US" dirty="0" smtClean="0"/>
                  <a:t>雑な説明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ja-JP" altLang="en-US" dirty="0" smtClean="0"/>
                  <a:t>微分の定義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ja-JP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ja-JP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func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altLang="ja-JP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ja-JP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func>
                  </m:oMath>
                </a14:m>
                <a:r>
                  <a:rPr kumimoji="1" lang="en-US" altLang="ja-JP" dirty="0" smtClean="0"/>
                  <a:t>.</a:t>
                </a:r>
                <a:r>
                  <a:rPr kumimoji="1" lang="ja-JP" altLang="en-US" dirty="0" smtClean="0"/>
                  <a:t> </a:t>
                </a:r>
                <a:endParaRPr kumimoji="1" lang="en-US" altLang="ja-JP" dirty="0" smtClean="0"/>
              </a:p>
              <a:p>
                <a:r>
                  <a:rPr kumimoji="1" lang="ja-JP" altLang="en-US" dirty="0" smtClean="0"/>
                  <a:t>したがって</a:t>
                </a:r>
                <a:r>
                  <a:rPr kumimoji="1" lang="en-US" altLang="ja-JP" dirty="0" smtClean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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kumimoji="1" lang="en-US" altLang="ja-JP" dirty="0" smtClean="0"/>
                  <a:t>.</a:t>
                </a:r>
              </a:p>
              <a:p>
                <a:r>
                  <a:rPr lang="ja-JP" altLang="en-US" dirty="0" smtClean="0"/>
                  <a:t>さらに</a:t>
                </a:r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ja-JP" b="0" i="0" dirty="0" smtClean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</m:t>
                    </m:r>
                    <m:f>
                      <m:fPr>
                        <m:ctrlPr>
                          <a:rPr lang="en-US" altLang="ja-JP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m:rPr>
                                <m:sty m:val="p"/>
                              </m:rPr>
                              <a:rPr lang="el-GR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altLang="ja-JP" dirty="0" smtClean="0">
                    <a:ea typeface="Cambria Math" panose="02040503050406030204" pitchFamily="18" charset="0"/>
                  </a:rPr>
                  <a:t>.</a:t>
                </a:r>
              </a:p>
              <a:p>
                <a:endParaRPr lang="en-US" altLang="ja-JP" dirty="0" smtClean="0">
                  <a:ea typeface="Cambria Math" panose="02040503050406030204" pitchFamily="18" charset="0"/>
                </a:endParaRPr>
              </a:p>
              <a:p>
                <a:endParaRPr lang="en-US" altLang="ja-JP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altLang="ja-JP" dirty="0" smtClean="0"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928" t="-28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93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 smtClean="0"/>
                  <a:t>の差分</a:t>
                </a:r>
                <a:r>
                  <a:rPr lang="en-US" altLang="ja-JP" dirty="0" smtClean="0"/>
                  <a:t>:</a:t>
                </a:r>
                <a:r>
                  <a:rPr lang="ja-JP" altLang="en-US" dirty="0"/>
                  <a:t> </a:t>
                </a:r>
                <a:r>
                  <a:rPr lang="ja-JP" altLang="en-US" dirty="0" smtClean="0"/>
                  <a:t>マトモな</a:t>
                </a:r>
                <a:r>
                  <a:rPr kumimoji="1" lang="ja-JP" altLang="en-US" dirty="0" smtClean="0"/>
                  <a:t>説明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322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ja-JP" altLang="en-US" dirty="0" smtClean="0"/>
                  <a:t> をテイラー展開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lang="en-US" altLang="ja-JP" dirty="0"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ja-JP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den>
                    </m:f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endParaRPr kumimoji="1" lang="en-US" altLang="ja-JP" dirty="0" smtClean="0"/>
              </a:p>
              <a:p>
                <a:r>
                  <a:rPr kumimoji="1" lang="ja-JP" altLang="en-US" dirty="0" smtClean="0"/>
                  <a:t>ここで</a:t>
                </a:r>
                <a:r>
                  <a:rPr kumimoji="1"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</m:oMath>
                </a14:m>
                <a:r>
                  <a:rPr kumimoji="1" lang="ja-JP" altLang="en-US" dirty="0" smtClean="0"/>
                  <a:t> は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ja-JP" altLang="en-US" dirty="0" smtClean="0"/>
                  <a:t> の </a:t>
                </a:r>
                <a:r>
                  <a:rPr kumimoji="1" lang="en-US" altLang="ja-JP" dirty="0" smtClean="0"/>
                  <a:t>4 </a:t>
                </a:r>
                <a:r>
                  <a:rPr lang="ja-JP" altLang="en-US" dirty="0" smtClean="0"/>
                  <a:t>次以上の項を表す</a:t>
                </a:r>
                <a:r>
                  <a:rPr lang="en-US" altLang="ja-JP" dirty="0" smtClean="0"/>
                  <a:t>.</a:t>
                </a:r>
                <a:r>
                  <a:rPr lang="ja-JP" altLang="en-US" dirty="0"/>
                  <a:t> </a:t>
                </a:r>
                <a:r>
                  <a:rPr lang="ja-JP" altLang="en-US" dirty="0" smtClean="0"/>
                  <a:t>これらより</a:t>
                </a:r>
                <a:r>
                  <a:rPr lang="en-US" altLang="ja-JP" dirty="0" smtClean="0"/>
                  <a:t>, 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altLang="ja-JP" dirty="0" smtClean="0">
                  <a:ea typeface="Cambria Math" panose="02040503050406030204" pitchFamily="18" charset="0"/>
                </a:endParaRPr>
              </a:p>
              <a:p>
                <a:r>
                  <a:rPr kumimoji="1" lang="ja-JP" altLang="en-US" dirty="0" smtClean="0"/>
                  <a:t>したがって</a:t>
                </a:r>
                <a:r>
                  <a:rPr lang="en-US" altLang="ja-JP" dirty="0" smtClean="0"/>
                  <a:t>, 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</m:t>
                    </m:r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ja-JP" dirty="0" smtClean="0">
                  <a:ea typeface="Cambria Math" panose="02040503050406030204" pitchFamily="18" charset="0"/>
                </a:endParaRPr>
              </a:p>
              <a:p>
                <a:r>
                  <a:rPr lang="ja-JP" altLang="en-US" dirty="0" smtClean="0"/>
                  <a:t>このとき</a:t>
                </a:r>
                <a:r>
                  <a:rPr lang="en-US" altLang="ja-JP" dirty="0" smtClean="0"/>
                  <a:t>, </a:t>
                </a:r>
                <a:r>
                  <a:rPr lang="ja-JP" altLang="en-US" dirty="0"/>
                  <a:t>微分</a:t>
                </a:r>
                <a:r>
                  <a:rPr lang="ja-JP" altLang="en-US" dirty="0" smtClean="0"/>
                  <a:t>の評価</a:t>
                </a:r>
                <a:r>
                  <a:rPr lang="en-US" altLang="ja-JP" dirty="0" smtClean="0"/>
                  <a:t>(</a:t>
                </a:r>
                <a:r>
                  <a:rPr lang="ja-JP" altLang="en-US" dirty="0" smtClean="0"/>
                  <a:t>の精度</a:t>
                </a:r>
                <a:r>
                  <a:rPr lang="en-US" altLang="ja-JP" dirty="0" smtClean="0"/>
                  <a:t>)</a:t>
                </a:r>
                <a:r>
                  <a:rPr lang="ja-JP" altLang="en-US" dirty="0" smtClean="0"/>
                  <a:t>は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の </a:t>
                </a:r>
                <a:r>
                  <a:rPr lang="en-US" altLang="ja-JP" dirty="0" smtClean="0"/>
                  <a:t>2 </a:t>
                </a:r>
                <a:r>
                  <a:rPr lang="ja-JP" altLang="en-US" dirty="0" smtClean="0"/>
                  <a:t>次のオーダーである</a:t>
                </a:r>
                <a:r>
                  <a:rPr lang="en-US" altLang="ja-JP" dirty="0" smtClean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が小さいほど誤差は小さい</a:t>
                </a:r>
                <a:r>
                  <a:rPr lang="en-US" altLang="ja-JP" dirty="0" smtClean="0"/>
                  <a:t>.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を半分 </a:t>
                </a:r>
                <a:r>
                  <a:rPr lang="en-US" altLang="ja-JP" dirty="0" smtClean="0"/>
                  <a:t>(1/2) </a:t>
                </a:r>
                <a:r>
                  <a:rPr lang="ja-JP" altLang="en-US" dirty="0" smtClean="0"/>
                  <a:t>にすると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誤差は </a:t>
                </a:r>
                <a:r>
                  <a:rPr lang="en-US" altLang="ja-JP" dirty="0" smtClean="0"/>
                  <a:t>1/4 </a:t>
                </a:r>
                <a:r>
                  <a:rPr lang="ja-JP" altLang="en-US" dirty="0" smtClean="0"/>
                  <a:t>になる</a:t>
                </a:r>
                <a:r>
                  <a:rPr lang="en-US" altLang="ja-JP" dirty="0" smtClean="0"/>
                  <a:t>. </a:t>
                </a:r>
              </a:p>
              <a:p>
                <a:endParaRPr lang="en-US" altLang="ja-JP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812" t="-2521" b="-196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8498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差分</a:t>
            </a:r>
            <a:r>
              <a:rPr lang="ja-JP" altLang="en-US" dirty="0"/>
              <a:t>方程式</a:t>
            </a:r>
            <a:r>
              <a:rPr lang="ja-JP" altLang="en-US" dirty="0" smtClean="0"/>
              <a:t>から連立方程式へ </a:t>
            </a:r>
            <a:r>
              <a:rPr lang="en-US" altLang="ja-JP" dirty="0" smtClean="0"/>
              <a:t>1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62500" lnSpcReduction="20000"/>
              </a:bodyPr>
              <a:lstStyle/>
              <a:p>
                <a:r>
                  <a:rPr lang="ja-JP" altLang="en-US" dirty="0" smtClean="0"/>
                  <a:t>以上より</a:t>
                </a:r>
                <a:r>
                  <a:rPr lang="en-US" altLang="ja-JP" dirty="0" smtClean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sSup>
                          <m:sSupPr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ja-JP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i="1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altLang="ja-JP" b="0" dirty="0" smtClean="0"/>
              </a:p>
              <a:p>
                <a:pPr marL="0" indent="0">
                  <a:buNone/>
                </a:pPr>
                <a:r>
                  <a:rPr lang="ja-JP" altLang="en-US" dirty="0"/>
                  <a:t> </a:t>
                </a:r>
                <a:r>
                  <a:rPr lang="ja-JP" altLang="en-US" dirty="0" smtClean="0"/>
                  <a:t> は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ja-JP" altLang="en-US" dirty="0" smtClean="0"/>
                  <a:t> </a:t>
                </a:r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kumimoji="1" lang="ja-JP" altLang="en-US" dirty="0" smtClean="0"/>
                  <a:t>  となる</a:t>
                </a:r>
                <a:r>
                  <a:rPr kumimoji="1" lang="en-US" altLang="ja-JP" dirty="0" smtClean="0"/>
                  <a:t>.</a:t>
                </a:r>
              </a:p>
              <a:p>
                <a:r>
                  <a:rPr lang="ja-JP" altLang="en-US" dirty="0" smtClean="0"/>
                  <a:t>これを</a:t>
                </a:r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2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,3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,…,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…, 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−1)∆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kumimoji="1" lang="ja-JP" altLang="en-US" dirty="0" smtClean="0"/>
                  <a:t>に対して適用すると</a:t>
                </a:r>
                <a:r>
                  <a:rPr kumimoji="1" lang="en-US" altLang="ja-JP" dirty="0" smtClean="0"/>
                  <a:t>, </a:t>
                </a:r>
              </a:p>
              <a:p>
                <a:pPr lvl="1"/>
                <a:r>
                  <a:rPr lang="en-US" altLang="ja-JP" dirty="0" smtClean="0"/>
                  <a:t>…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ja-JP" altLang="en-US" dirty="0"/>
                      <m:t> </m:t>
                    </m:r>
                  </m:oMath>
                </a14:m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+0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+0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...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endParaRPr lang="en-US" altLang="ja-JP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ja-JP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406" t="-210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2508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差分</a:t>
            </a:r>
            <a:r>
              <a:rPr lang="ja-JP" altLang="en-US" dirty="0"/>
              <a:t>方程式</a:t>
            </a:r>
            <a:r>
              <a:rPr lang="ja-JP" altLang="en-US" dirty="0" smtClean="0"/>
              <a:t>から連立方程式へ </a:t>
            </a:r>
            <a:r>
              <a:rPr lang="en-US" altLang="ja-JP" dirty="0"/>
              <a:t>2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r>
                  <a:rPr lang="ja-JP" altLang="en-US" dirty="0" smtClean="0"/>
                  <a:t>また</a:t>
                </a:r>
                <a:r>
                  <a:rPr lang="en-US" altLang="ja-JP" dirty="0" smtClean="0"/>
                  <a:t>, </a:t>
                </a:r>
                <a:r>
                  <a:rPr lang="ja-JP" altLang="en-US" dirty="0"/>
                  <a:t>下</a:t>
                </a:r>
                <a:r>
                  <a:rPr lang="ja-JP" altLang="en-US" dirty="0" smtClean="0"/>
                  <a:t>の境界条件を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(0)</m:t>
                        </m:r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ja-JP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ja-JP" dirty="0" smtClean="0"/>
              </a:p>
              <a:p>
                <a:pPr marL="0" indent="0">
                  <a:buNone/>
                </a:pPr>
                <a:r>
                  <a:rPr lang="ja-JP" altLang="en-US" dirty="0" smtClean="0"/>
                  <a:t>  は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前者に対しては</a:t>
                </a:r>
                <a:r>
                  <a:rPr lang="en-US" altLang="ja-JP" dirty="0" smtClean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ja-JP" altLang="en-US" dirty="0" smtClean="0"/>
                  <a:t> 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l-GR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num>
                      <m:den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kumimoji="1" lang="en-US" altLang="ja-JP" dirty="0" smtClean="0"/>
              </a:p>
              <a:p>
                <a:pPr marL="0" indent="0">
                  <a:buNone/>
                </a:pPr>
                <a:r>
                  <a:rPr lang="ja-JP" altLang="en-US" dirty="0" smtClean="0"/>
                  <a:t>  より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r>
                  <a:rPr kumimoji="1" lang="ja-JP" altLang="en-US" dirty="0" smtClean="0"/>
                  <a:t>また後者に対しては</a:t>
                </a:r>
                <a:r>
                  <a:rPr kumimoji="1" lang="en-US" altLang="ja-JP" dirty="0" smtClean="0"/>
                  <a:t>, </a:t>
                </a:r>
              </a:p>
              <a:p>
                <a:pPr marL="685800" lvl="2">
                  <a:spcBef>
                    <a:spcPts val="1000"/>
                  </a:spcBef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ja-JP" dirty="0"/>
              </a:p>
              <a:p>
                <a:r>
                  <a:rPr kumimoji="1" lang="ja-JP" altLang="en-US" dirty="0" smtClean="0"/>
                  <a:t>となる</a:t>
                </a:r>
                <a:r>
                  <a:rPr kumimoji="1" lang="en-US" altLang="ja-JP" dirty="0" smtClean="0"/>
                  <a:t>.</a:t>
                </a:r>
              </a:p>
              <a:p>
                <a:endParaRPr lang="en-US" altLang="ja-JP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12" t="-2521" b="-252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1447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差分</a:t>
            </a:r>
            <a:r>
              <a:rPr lang="ja-JP" altLang="en-US" dirty="0"/>
              <a:t>方程式</a:t>
            </a:r>
            <a:r>
              <a:rPr lang="ja-JP" altLang="en-US" dirty="0" smtClean="0"/>
              <a:t>から連立方程式へ </a:t>
            </a:r>
            <a:r>
              <a:rPr lang="en-US" altLang="ja-JP" dirty="0" smtClean="0"/>
              <a:t>4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ja-JP" altLang="en-US" dirty="0" smtClean="0"/>
                  <a:t>以上</a:t>
                </a:r>
                <a:r>
                  <a:rPr lang="ja-JP" altLang="en-US" dirty="0" smtClean="0"/>
                  <a:t>より</a:t>
                </a:r>
                <a:r>
                  <a:rPr lang="en-US" altLang="ja-JP" dirty="0" smtClean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kumimoji="1"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ja-JP" altLang="en-US" dirty="0"/>
                      <m:t> </m:t>
                    </m:r>
                  </m:oMath>
                </a14:m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+0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+0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...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ja-JP" dirty="0"/>
              </a:p>
              <a:p>
                <a:r>
                  <a:rPr lang="ja-JP" altLang="en-US" dirty="0"/>
                  <a:t>の連立一次方程式となる</a:t>
                </a:r>
                <a:r>
                  <a:rPr lang="en-US" altLang="ja-JP" dirty="0"/>
                  <a:t>.</a:t>
                </a:r>
                <a:endParaRPr lang="en-US" altLang="ja-JP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ja-JP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 b="-308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13231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差分</a:t>
            </a:r>
            <a:r>
              <a:rPr lang="ja-JP" altLang="en-US" dirty="0"/>
              <a:t>方程式</a:t>
            </a:r>
            <a:r>
              <a:rPr lang="ja-JP" altLang="en-US" dirty="0" smtClean="0"/>
              <a:t>から連立方程式へ </a:t>
            </a:r>
            <a:r>
              <a:rPr lang="en-US" altLang="ja-JP" dirty="0" smtClean="0"/>
              <a:t>5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r>
                  <a:rPr lang="ja-JP" altLang="en-US" dirty="0" smtClean="0"/>
                  <a:t>ここで</a:t>
                </a:r>
                <a:r>
                  <a:rPr lang="en-US" altLang="ja-JP" dirty="0" smtClean="0"/>
                  <a:t>, 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m:rPr>
                        <m:sty m:val="p"/>
                      </m:rPr>
                      <a:rPr lang="el-GR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Φ</m:t>
                    </m:r>
                    <m:d>
                      <m:d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</m:t>
                    </m:r>
                  </m:oMath>
                </a14:m>
                <a:endParaRPr lang="en-US" altLang="ja-JP" dirty="0" smtClean="0"/>
              </a:p>
              <a:p>
                <a:r>
                  <a:rPr lang="ja-JP" altLang="en-US" dirty="0"/>
                  <a:t>を</a:t>
                </a:r>
                <a:endParaRPr lang="en-US" altLang="ja-JP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…</m:t>
                    </m:r>
                  </m:oMath>
                </a14:m>
                <a:endParaRPr lang="en-US" altLang="ja-JP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ja-JP" altLang="en-US" dirty="0" err="1" smtClean="0"/>
                  <a:t>のように</a:t>
                </a:r>
                <a:r>
                  <a:rPr lang="ja-JP" altLang="en-US" dirty="0" smtClean="0"/>
                  <a:t>書けば</a:t>
                </a:r>
                <a:r>
                  <a:rPr lang="en-US" altLang="ja-JP" dirty="0" smtClean="0"/>
                  <a:t>,</a:t>
                </a:r>
              </a:p>
              <a:p>
                <a:pPr lvl="1"/>
                <a:r>
                  <a:rPr lang="en-US" altLang="ja-JP" dirty="0" smtClean="0">
                    <a:ea typeface="Cambria Math" panose="02040503050406030204" pitchFamily="18" charset="0"/>
                  </a:rPr>
                  <a:t>-2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ja-JP" altLang="en-US" dirty="0"/>
                      <m:t> </m:t>
                    </m:r>
                  </m:oMath>
                </a14:m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…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b>
                    </m:sSub>
                    <m:r>
                      <a:rPr lang="en-US" altLang="ja-JP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:r>
                  <a:rPr lang="en-US" altLang="ja-JP" dirty="0" smtClean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...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−2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sSup>
                      <m:sSupPr>
                        <m:ctrlP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en-US" dirty="0"/>
                  <a:t> </a:t>
                </a:r>
                <a:endParaRPr lang="en-US" altLang="ja-JP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altLang="ja-JP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Φ</m:t>
                        </m:r>
                      </m:e>
                      <m:sub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altLang="ja-JP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r>
                  <a:rPr lang="ja-JP" altLang="en-US" smtClean="0"/>
                  <a:t>と</a:t>
                </a:r>
                <a:r>
                  <a:rPr lang="ja-JP" altLang="en-US"/>
                  <a:t>書</a:t>
                </a:r>
                <a:r>
                  <a:rPr lang="ja-JP" altLang="en-US" smtClean="0"/>
                  <a:t>ける</a:t>
                </a:r>
                <a:r>
                  <a:rPr lang="en-US" altLang="ja-JP" smtClean="0"/>
                  <a:t>.</a:t>
                </a:r>
                <a:endParaRPr lang="en-US" altLang="ja-JP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74" t="-154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412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92</Words>
  <Application>Microsoft Office PowerPoint</Application>
  <PresentationFormat>ワイド画面</PresentationFormat>
  <Paragraphs>92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游ゴシック</vt:lpstr>
      <vt:lpstr>游ゴシック Light</vt:lpstr>
      <vt:lpstr>Arial</vt:lpstr>
      <vt:lpstr>Cambria Math</vt:lpstr>
      <vt:lpstr>Symbol</vt:lpstr>
      <vt:lpstr>Office テーマ</vt:lpstr>
      <vt:lpstr>微分方程式と連立方程式の関係</vt:lpstr>
      <vt:lpstr>(d^2 Φ(x))/(dx^2 )=C の差分: 雑な説明</vt:lpstr>
      <vt:lpstr>(d^2 Φ(x))/(dx^2 )=C の差分: マトモな説明</vt:lpstr>
      <vt:lpstr>差分方程式から連立方程式へ 1</vt:lpstr>
      <vt:lpstr>差分方程式から連立方程式へ 2</vt:lpstr>
      <vt:lpstr>差分方程式から連立方程式へ 4</vt:lpstr>
      <vt:lpstr>差分方程式から連立方程式へ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yot</dc:creator>
  <cp:lastModifiedBy>yot</cp:lastModifiedBy>
  <cp:revision>58</cp:revision>
  <dcterms:created xsi:type="dcterms:W3CDTF">2018-12-26T06:29:30Z</dcterms:created>
  <dcterms:modified xsi:type="dcterms:W3CDTF">2019-01-17T02:43:03Z</dcterms:modified>
</cp:coreProperties>
</file>