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61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5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20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32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03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01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76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08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10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11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99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76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2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583CE-58CE-4918-A87F-E3BF5F07E187}" type="datetimeFigureOut">
              <a:rPr kumimoji="1" lang="ja-JP" altLang="en-US" smtClean="0"/>
              <a:t>2021/5/1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974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テキスト ボックス 3"/>
              <p:cNvSpPr txBox="1"/>
              <p:nvPr/>
            </p:nvSpPr>
            <p:spPr>
              <a:xfrm>
                <a:off x="2092789" y="1162121"/>
                <a:ext cx="5402825" cy="14738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ja-JP" sz="32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ja-JP" altLang="en-US" sz="320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altLang="ja-JP" sz="3200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kumimoji="1" lang="en-US" altLang="ja-JP" sz="32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sSup>
                            <m:sSupPr>
                              <m:ctrlP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kumimoji="1" lang="en-US" altLang="ja-JP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ja-JP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320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altLang="ja-JP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altLang="ja-JP" sz="32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  <m:d>
                            <m:dPr>
                              <m:ctrlPr>
                                <a:rPr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ja-JP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h𝑐</m:t>
                                  </m:r>
                                </m:num>
                                <m:den>
                                  <m:r>
                                    <a:rPr lang="ja-JP" altLang="en-US" sz="320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  <m:r>
                                    <a:rPr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𝑘𝑇</m:t>
                                  </m:r>
                                </m:den>
                              </m:f>
                            </m:e>
                          </m:d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2789" y="1162121"/>
                <a:ext cx="5402825" cy="14738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2192938" y="3117195"/>
                <a:ext cx="3379579" cy="9210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ja-JP" altLang="en-US" sz="200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kumimoji="1" lang="en-US" altLang="ja-JP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sSup>
                            <m:sSupPr>
                              <m:ctrlP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altLang="ja-JP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ja-JP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200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altLang="ja-JP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altLang="ja-JP" sz="20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  <m:d>
                            <m:dPr>
                              <m:ctrlP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ja-JP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h𝑐</m:t>
                                  </m:r>
                                </m:num>
                                <m:den>
                                  <m:r>
                                    <a:rPr lang="ja-JP" altLang="en-US" sz="200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𝑘𝑇</m:t>
                                  </m:r>
                                </m:den>
                              </m:f>
                            </m:e>
                          </m:d>
                          <m:r>
                            <a:rPr lang="en-US" altLang="ja-JP" sz="20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kumimoji="1" lang="ja-JP" altLang="en-US" sz="2000" dirty="0"/>
              </a:p>
            </p:txBody>
          </p:sp>
        </mc:Choice>
        <mc:Fallback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2938" y="3117195"/>
                <a:ext cx="3379579" cy="92102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544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2659671" y="1708120"/>
                <a:ext cx="3183949" cy="85113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1600" b="0" i="1" smtClean="0">
                          <a:latin typeface="Cambria Math" panose="02040503050406030204" pitchFamily="18" charset="0"/>
                        </a:rPr>
                        <m:t>𝑒</m:t>
                      </m:r>
                      <m:d>
                        <m:d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kumimoji="1" lang="en-US" altLang="ja-JP" sz="16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</a:rPr>
                        <m:t>6.11</m:t>
                      </m:r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f>
                            <m:fPr>
                              <m:ctrlP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𝑎𝑇</m:t>
                              </m:r>
                            </m:num>
                            <m:den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</m:sup>
                      </m:sSup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hPa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kumimoji="1" lang="ja-JP" altLang="en-US" sz="1600" b="0" dirty="0" smtClean="0">
                    <a:ea typeface="Cambria Math" panose="02040503050406030204" pitchFamily="18" charset="0"/>
                  </a:rPr>
                  <a:t>こ</a:t>
                </a:r>
                <a14:m>
                  <m:oMath xmlns:m="http://schemas.openxmlformats.org/officeDocument/2006/math">
                    <m:r>
                      <a:rPr kumimoji="1" lang="ja-JP" alt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こで</m:t>
                    </m:r>
                    <m:r>
                      <a:rPr kumimoji="1" lang="en-US" altLang="ja-JP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kumimoji="1" lang="en-US" altLang="ja-JP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kumimoji="1" lang="en-US" altLang="ja-JP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=7.5, </m:t>
                    </m:r>
                    <m:r>
                      <m:rPr>
                        <m:sty m:val="p"/>
                      </m:rPr>
                      <a:rPr kumimoji="1" lang="en-US" altLang="ja-JP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kumimoji="1" lang="en-US" altLang="ja-JP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=237.3</m:t>
                    </m:r>
                    <m:r>
                      <a:rPr kumimoji="1" lang="en-US" altLang="ja-JP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ja-JP" alt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であり</m:t>
                    </m:r>
                    <m:r>
                      <a:rPr lang="en-US" altLang="ja-JP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</m:t>
                    </m:r>
                  </m:oMath>
                </a14:m>
                <a:endParaRPr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en-US" altLang="ja-JP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の単位は ℃ である</m:t>
                    </m:r>
                  </m:oMath>
                </a14:m>
                <a:r>
                  <a:rPr kumimoji="1" lang="en-US" altLang="ja-JP" sz="1600" b="0" dirty="0" smtClean="0"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671" y="1708120"/>
                <a:ext cx="3183949" cy="851130"/>
              </a:xfrm>
              <a:prstGeom prst="rect">
                <a:avLst/>
              </a:prstGeom>
              <a:blipFill>
                <a:blip r:embed="rId2"/>
                <a:stretch>
                  <a:fillRect l="-3824" b="-142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2659671" y="3329556"/>
                <a:ext cx="2437399" cy="35868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1600" b="0" i="1" smtClean="0">
                          <a:latin typeface="Cambria Math" panose="02040503050406030204" pitchFamily="18" charset="0"/>
                        </a:rPr>
                        <m:t>𝑒</m:t>
                      </m:r>
                      <m:d>
                        <m:d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kumimoji="1" lang="en-US" altLang="ja-JP" sz="16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</a:rPr>
                        <m:t>6.11</m:t>
                      </m:r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f>
                            <m:fPr>
                              <m:ctrlP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𝑎𝑇</m:t>
                              </m:r>
                            </m:num>
                            <m:den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</m:sup>
                      </m:sSup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hPa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671" y="3329556"/>
                <a:ext cx="2437399" cy="3586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636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2659671" y="3329556"/>
                <a:ext cx="3270767" cy="54014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1600" b="0" i="1" smtClean="0">
                          <a:latin typeface="Cambria Math" panose="02040503050406030204" pitchFamily="18" charset="0"/>
                        </a:rPr>
                        <m:t>𝑟</m:t>
                      </m:r>
                      <m:d>
                        <m:d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d>
                      <m:r>
                        <a:rPr kumimoji="1" lang="en-US" altLang="ja-JP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</a:rPr>
                            <m:t>1329</m:t>
                          </m:r>
                          <m:r>
                            <a:rPr lang="en-US" altLang="ja-JP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US" altLang="ja-JP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kumimoji="1" lang="en-US" altLang="ja-JP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rad>
                        </m:den>
                      </m:f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−0.2</m:t>
                          </m:r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p>
                      </m:sSup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671" y="3329556"/>
                <a:ext cx="3270767" cy="540148"/>
              </a:xfrm>
              <a:prstGeom prst="rect">
                <a:avLst/>
              </a:prstGeom>
              <a:blipFill>
                <a:blip r:embed="rId2"/>
                <a:stretch>
                  <a:fillRect b="-112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314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968190" y="1063510"/>
                <a:ext cx="3668953" cy="7389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ja-JP" altLang="en-US" sz="1200" i="1">
                              <a:latin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n-US" altLang="ja-JP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ja-JP" altLang="en-US" sz="1200" i="1" smtClean="0">
                          <a:latin typeface="Cambria Math" panose="02040503050406030204" pitchFamily="18" charset="0"/>
                        </a:rPr>
                        <m:t>と</m:t>
                      </m:r>
                      <m:sSub>
                        <m:sSubPr>
                          <m:ctrlPr>
                            <a:rPr lang="en-US" altLang="ja-JP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ja-JP" altLang="en-US" sz="1200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altLang="ja-JP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ja-JP" altLang="en-US" sz="1200" i="1" smtClean="0">
                          <a:latin typeface="Cambria Math" panose="02040503050406030204" pitchFamily="18" charset="0"/>
                        </a:rPr>
                        <m:t>を</m:t>
                      </m:r>
                      <m:r>
                        <a:rPr lang="ja-JP" altLang="en-US" sz="1200" i="1">
                          <a:latin typeface="Cambria Math" panose="02040503050406030204" pitchFamily="18" charset="0"/>
                        </a:rPr>
                        <m:t>それぞれ</m:t>
                      </m:r>
                      <m:r>
                        <a:rPr lang="ja-JP" altLang="en-US" sz="1200" i="1" smtClean="0">
                          <a:latin typeface="Cambria Math" panose="02040503050406030204" pitchFamily="18" charset="0"/>
                        </a:rPr>
                        <m:t>経度と</m:t>
                      </m:r>
                      <m:r>
                        <a:rPr lang="ja-JP" altLang="en-US" sz="1200" i="1">
                          <a:latin typeface="Cambria Math" panose="02040503050406030204" pitchFamily="18" charset="0"/>
                        </a:rPr>
                        <m:t>緯度と</m:t>
                      </m:r>
                      <m:r>
                        <a:rPr lang="ja-JP" altLang="en-US" sz="1200" i="1" smtClean="0">
                          <a:latin typeface="Cambria Math" panose="02040503050406030204" pitchFamily="18" charset="0"/>
                        </a:rPr>
                        <m:t>する</m:t>
                      </m:r>
                      <m:r>
                        <a:rPr lang="ja-JP" altLang="en-US" sz="1200" i="1">
                          <a:latin typeface="Cambria Math" panose="02040503050406030204" pitchFamily="18" charset="0"/>
                        </a:rPr>
                        <m:t>とき</m:t>
                      </m:r>
                      <m:r>
                        <a:rPr lang="en-US" altLang="ja-JP" sz="1200" b="0" i="1" smtClean="0">
                          <a:latin typeface="Cambria Math" panose="02040503050406030204" pitchFamily="18" charset="0"/>
                        </a:rPr>
                        <m:t>,  </m:t>
                      </m:r>
                    </m:oMath>
                  </m:oMathPara>
                </a14:m>
                <a:endParaRPr lang="en-US" altLang="ja-JP" sz="1200" b="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地点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altLang="ja-JP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ja-JP" altLang="en-US" sz="1200" i="1">
                                <a:latin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altLang="ja-JP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ja-JP" sz="1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ja-JP" altLang="en-US" sz="1200" i="1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altLang="ja-JP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と</m:t>
                    </m:r>
                  </m:oMath>
                </a14:m>
                <a:r>
                  <a:rPr lang="en-US" altLang="ja-JP" sz="1200" i="1" dirty="0" smtClean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ja-JP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地点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altLang="ja-JP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ja-JP" altLang="en-US" sz="1200" i="1">
                                <a:latin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altLang="ja-JP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ja-JP" altLang="en-US" sz="1200" i="1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altLang="ja-JP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の間の距離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は</m:t>
                    </m:r>
                  </m:oMath>
                </a14:m>
                <a:endParaRPr lang="en-US" altLang="ja-JP" sz="120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ja-JP" sz="1200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kumimoji="1" lang="en-US" altLang="ja-JP" sz="1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1200" b="0" i="1" smtClean="0">
                          <a:latin typeface="Cambria Math" panose="02040503050406030204" pitchFamily="18" charset="0"/>
                        </a:rPr>
                        <m:t>𝑅</m:t>
                      </m:r>
                      <m:func>
                        <m:funcPr>
                          <m:ctrlPr>
                            <a:rPr kumimoji="1" lang="en-US" altLang="ja-JP" sz="1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kumimoji="1" lang="en-US" altLang="ja-JP" sz="1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kumimoji="1" lang="en-US" altLang="ja-JP" sz="120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kumimoji="1" lang="en-US" altLang="ja-JP" sz="120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ja-JP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kumimoji="1" lang="en-US" altLang="ja-JP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kumimoji="1" lang="en-US" altLang="ja-JP" sz="120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kumimoji="1" lang="en-US" altLang="ja-JP" sz="1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1" lang="ja-JP" altLang="en-US" sz="1200" i="1" smtClean="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kumimoji="1" lang="en-US" altLang="ja-JP" sz="1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func>
                              <m:func>
                                <m:funcPr>
                                  <m:ctrlPr>
                                    <a:rPr lang="en-US" altLang="ja-JP" sz="12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ja-JP" sz="120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altLang="ja-JP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sz="1200" i="1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altLang="ja-JP" sz="1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func>
                              <m:r>
                                <a:rPr lang="en-US" altLang="ja-JP" sz="12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kumimoji="1" lang="en-US" altLang="ja-JP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kumimoji="1" lang="en-US" altLang="ja-JP" sz="120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altLang="ja-JP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sz="1200" i="1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altLang="ja-JP" sz="1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func>
                              <m:func>
                                <m:funcPr>
                                  <m:ctrlPr>
                                    <a:rPr lang="en-US" altLang="ja-JP" sz="12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ja-JP" sz="12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altLang="ja-JP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sz="1200" i="1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altLang="ja-JP" sz="1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func>
                              <m:func>
                                <m:funcPr>
                                  <m:ctrlPr>
                                    <a:rPr lang="en-US" altLang="ja-JP" sz="12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ja-JP" sz="12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altLang="ja-JP" sz="1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ja-JP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ja-JP" altLang="en-US" sz="1200" i="1" smtClean="0">
                                              <a:latin typeface="Cambria Math" panose="02040503050406030204" pitchFamily="18" charset="0"/>
                                            </a:rPr>
                                            <m:t>𝜑</m:t>
                                          </m:r>
                                        </m:e>
                                        <m:sub>
                                          <m:r>
                                            <a:rPr lang="en-US" altLang="ja-JP" sz="12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US" altLang="ja-JP" sz="12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ja-JP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ja-JP" altLang="en-US" sz="1200" i="1">
                                              <a:latin typeface="Cambria Math" panose="02040503050406030204" pitchFamily="18" charset="0"/>
                                            </a:rPr>
                                            <m:t>𝜑</m:t>
                                          </m:r>
                                        </m:e>
                                        <m:sub>
                                          <m:r>
                                            <a:rPr lang="en-US" altLang="ja-JP" sz="1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func>
                            </m:e>
                          </m:d>
                        </m:e>
                      </m:func>
                    </m:oMath>
                  </m:oMathPara>
                </a14:m>
                <a:endParaRPr kumimoji="1" lang="en-US" altLang="ja-JP" sz="1200" dirty="0" smtClean="0"/>
              </a:p>
              <a:p>
                <a:r>
                  <a:rPr lang="ja-JP" altLang="en-US" sz="1200" dirty="0" smtClean="0"/>
                  <a:t>で</a:t>
                </a:r>
                <a14:m>
                  <m:oMath xmlns:m="http://schemas.openxmlformats.org/officeDocument/2006/math">
                    <m:r>
                      <a:rPr lang="ja-JP" altLang="en-US" sz="1200" dirty="0">
                        <a:latin typeface="Cambria Math" panose="02040503050406030204" pitchFamily="18" charset="0"/>
                      </a:rPr>
                      <m:t>与えられる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ここで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ja-JP" sz="1200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ja-JP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 smtClean="0">
                        <a:latin typeface="Cambria Math" panose="02040503050406030204" pitchFamily="18" charset="0"/>
                      </a:rPr>
                      <m:t>は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地球の半径</m:t>
                    </m:r>
                    <m:r>
                      <a:rPr lang="ja-JP" altLang="en-US" sz="1200" i="1" smtClean="0">
                        <a:latin typeface="Cambria Math" panose="02040503050406030204" pitchFamily="18" charset="0"/>
                      </a:rPr>
                      <m:t>である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kumimoji="1" lang="ja-JP" altLang="en-US" sz="1200" dirty="0"/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90" y="1063510"/>
                <a:ext cx="3668953" cy="738920"/>
              </a:xfrm>
              <a:prstGeom prst="rect">
                <a:avLst/>
              </a:prstGeom>
              <a:blipFill>
                <a:blip r:embed="rId2"/>
                <a:stretch>
                  <a:fillRect l="-2658" t="-2459" b="-1147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182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1727342" y="765651"/>
                <a:ext cx="2098138" cy="928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ja-JP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altLang="ja-JP" sz="16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  <m:t>2+</m:t>
                                  </m:r>
                                  <m:sSup>
                                    <m:sSupPr>
                                      <m:ctrlPr>
                                        <a:rPr lang="en-US" altLang="ja-JP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ja-JP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ja-JP" sz="16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altLang="ja-JP" sz="1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altLang="ja-JP" sz="1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ja-JP" sz="1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342" y="765651"/>
                <a:ext cx="2098138" cy="928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1727342" y="2020710"/>
                <a:ext cx="674480" cy="72750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altLang="ja-JP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num>
                            <m:den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342" y="2020710"/>
                <a:ext cx="674480" cy="7275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/>
              <p:cNvSpPr txBox="1"/>
              <p:nvPr/>
            </p:nvSpPr>
            <p:spPr>
              <a:xfrm>
                <a:off x="1727342" y="3044103"/>
                <a:ext cx="1370312" cy="5665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63</m:t>
                          </m:r>
                        </m:num>
                        <m:den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  <m:r>
                        <a:rPr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17+15</m:t>
                          </m:r>
                          <m:rad>
                            <m:radPr>
                              <m:degHide m:val="on"/>
                              <m:ctrlPr>
                                <a:rPr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7+15</m:t>
                          </m:r>
                          <m:rad>
                            <m:radPr>
                              <m:degHide m:val="on"/>
                              <m:ctrlPr>
                                <a:rPr lang="en-US" altLang="ja-JP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342" y="3044103"/>
                <a:ext cx="1370312" cy="5665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1727342" y="3867024"/>
                <a:ext cx="555280" cy="46262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altLang="ja-JP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342" y="3867024"/>
                <a:ext cx="555280" cy="4626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664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19</Words>
  <Application>Microsoft Office PowerPoint</Application>
  <PresentationFormat>画面に合わせる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游ゴシック</vt:lpstr>
      <vt:lpstr>游ゴシック Light</vt:lpstr>
      <vt:lpstr>Arial</vt:lpstr>
      <vt:lpstr>Calibri</vt:lpstr>
      <vt:lpstr>Calibri Light</vt:lpstr>
      <vt:lpstr>Cambria Math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yot</dc:creator>
  <cp:lastModifiedBy>Takahashi Yoshiyuki</cp:lastModifiedBy>
  <cp:revision>21</cp:revision>
  <dcterms:created xsi:type="dcterms:W3CDTF">2017-10-20T15:59:13Z</dcterms:created>
  <dcterms:modified xsi:type="dcterms:W3CDTF">2021-05-01T04:42:16Z</dcterms:modified>
</cp:coreProperties>
</file>