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86" r:id="rId3"/>
    <p:sldId id="288" r:id="rId4"/>
    <p:sldId id="289" r:id="rId5"/>
    <p:sldId id="287" r:id="rId6"/>
    <p:sldId id="291" r:id="rId7"/>
    <p:sldId id="290" r:id="rId8"/>
    <p:sldId id="285" r:id="rId9"/>
    <p:sldId id="292" r:id="rId10"/>
    <p:sldId id="293" r:id="rId11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旭恭平" initials="旭恭平" lastIdx="5" clrIdx="0">
    <p:extLst>
      <p:ext uri="{19B8F6BF-5375-455C-9EA6-DF929625EA0E}">
        <p15:presenceInfo xmlns:p15="http://schemas.microsoft.com/office/powerpoint/2012/main" userId="88dac4fa53bd2cc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12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B21BEA-3C3A-4087-A0AE-F3E10C7C55CD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155242-C635-4268-961A-C2C15BBA4FD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971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BE3AE-C81E-444B-B936-A095981E81D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30618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BE3AE-C81E-444B-B936-A095981E81DD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98082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BE3AE-C81E-444B-B936-A095981E81DD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630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BE3AE-C81E-444B-B936-A095981E81DD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41069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BE3AE-C81E-444B-B936-A095981E81DD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1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8BE3AE-C81E-444B-B936-A095981E81D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56612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987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ja-JP" altLang="en-US" dirty="0"/>
              <a:t>「ファイルエディタ」という単語はあるか？テキストエディタという単語，バイナリファイルエディタという単語はある</a:t>
            </a:r>
          </a:p>
        </p:txBody>
      </p:sp>
      <p:sp>
        <p:nvSpPr>
          <p:cNvPr id="79876" name="スライド番号プレースホル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itchFamily="34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20000"/>
              </a:spcBef>
            </a:pPr>
            <a:fld id="{D289262E-6B3B-4725-AB7F-FE11D689F809}" type="slidenum">
              <a:rPr lang="ja-JP" altLang="en-US" smtClean="0">
                <a:latin typeface="Arial" charset="0"/>
              </a:rPr>
              <a:pPr eaLnBrk="1" hangingPunct="1">
                <a:spcBef>
                  <a:spcPct val="20000"/>
                </a:spcBef>
              </a:pPr>
              <a:t>9</a:t>
            </a:fld>
            <a:endParaRPr lang="ja-JP" altLang="en-US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16889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5525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024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41735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3802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37886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835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374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608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2384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53699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8607A-C767-49FF-B5C6-AC3A8DABB63C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6287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58607A-C767-49FF-B5C6-AC3A8DABB63C}" type="datetimeFigureOut">
              <a:rPr kumimoji="1" lang="ja-JP" altLang="en-US" smtClean="0"/>
              <a:t>2024/6/7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45A4C-C081-4C7A-AD01-44601D16D57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929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en-US" altLang="ja-JP" dirty="0"/>
              <a:t>OS</a:t>
            </a:r>
            <a:r>
              <a:rPr kumimoji="1" lang="ja-JP" altLang="en-US" dirty="0"/>
              <a:t>概説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4725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現在：ソフトウェアでできた端末が複数同時に</a:t>
            </a:r>
            <a:endParaRPr kumimoji="1" lang="ja-JP" altLang="en-US" dirty="0"/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19310" y="1815795"/>
            <a:ext cx="6729339" cy="4853536"/>
          </a:xfrm>
          <a:prstGeom prst="rect">
            <a:avLst/>
          </a:prstGeom>
        </p:spPr>
      </p:pic>
      <p:sp>
        <p:nvSpPr>
          <p:cNvPr id="4" name="正方形/長方形 3"/>
          <p:cNvSpPr/>
          <p:nvPr/>
        </p:nvSpPr>
        <p:spPr>
          <a:xfrm>
            <a:off x="4739054" y="6646048"/>
            <a:ext cx="457200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100" dirty="0"/>
              <a:t>https://commons.wikimedia.org/wiki/File:Cygwin_X11_rootless_WinXP.png</a:t>
            </a:r>
          </a:p>
        </p:txBody>
      </p:sp>
    </p:spTree>
    <p:extLst>
      <p:ext uri="{BB962C8B-B14F-4D97-AF65-F5344CB8AC3E}">
        <p14:creationId xmlns:p14="http://schemas.microsoft.com/office/powerpoint/2010/main" val="40528526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2960" y="206824"/>
            <a:ext cx="7543800" cy="1450757"/>
          </a:xfrm>
        </p:spPr>
        <p:txBody>
          <a:bodyPr/>
          <a:lstStyle/>
          <a:p>
            <a:r>
              <a:rPr kumimoji="1" lang="en-US" altLang="ja-JP" dirty="0">
                <a:solidFill>
                  <a:srgbClr val="FF0000"/>
                </a:solidFill>
              </a:rPr>
              <a:t>OS</a:t>
            </a:r>
            <a:r>
              <a:rPr kumimoji="1" lang="en-US" altLang="ja-JP" dirty="0"/>
              <a:t> </a:t>
            </a:r>
            <a:r>
              <a:rPr kumimoji="1" lang="en-US" altLang="ja-JP" dirty="0">
                <a:solidFill>
                  <a:schemeClr val="tx1"/>
                </a:solidFill>
              </a:rPr>
              <a:t>(</a:t>
            </a:r>
            <a:r>
              <a:rPr kumimoji="1" lang="en-US" altLang="ja-JP" dirty="0">
                <a:solidFill>
                  <a:srgbClr val="FF0000"/>
                </a:solidFill>
              </a:rPr>
              <a:t>O</a:t>
            </a:r>
            <a:r>
              <a:rPr kumimoji="1" lang="en-US" altLang="ja-JP" dirty="0">
                <a:solidFill>
                  <a:schemeClr val="tx1"/>
                </a:solidFill>
              </a:rPr>
              <a:t>perating</a:t>
            </a:r>
            <a:r>
              <a:rPr kumimoji="1" lang="ja-JP" altLang="en-US" dirty="0"/>
              <a:t> </a:t>
            </a:r>
            <a:r>
              <a:rPr kumimoji="1" lang="en-US" altLang="ja-JP" dirty="0">
                <a:solidFill>
                  <a:srgbClr val="FF0000"/>
                </a:solidFill>
              </a:rPr>
              <a:t>S</a:t>
            </a:r>
            <a:r>
              <a:rPr kumimoji="1" lang="en-US" altLang="ja-JP" dirty="0">
                <a:solidFill>
                  <a:schemeClr val="tx1"/>
                </a:solidFill>
              </a:rPr>
              <a:t>ystem) </a:t>
            </a:r>
            <a:r>
              <a:rPr kumimoji="1" lang="ja-JP" altLang="en-US" dirty="0">
                <a:solidFill>
                  <a:schemeClr val="tx1"/>
                </a:solidFill>
              </a:rPr>
              <a:t>とは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5760" y="1874238"/>
            <a:ext cx="8458200" cy="4844614"/>
          </a:xfrm>
        </p:spPr>
        <p:txBody>
          <a:bodyPr/>
          <a:lstStyle/>
          <a:p>
            <a:pPr>
              <a:buClrTx/>
              <a:buSzPct val="80000"/>
              <a:buFont typeface="Wingdings" panose="05000000000000000000" pitchFamily="2" charset="2"/>
              <a:buChar char="l"/>
            </a:pPr>
            <a:r>
              <a:rPr kumimoji="1" lang="ja-JP" altLang="en-US" sz="2800" dirty="0">
                <a:solidFill>
                  <a:schemeClr val="tx1"/>
                </a:solidFill>
              </a:rPr>
              <a:t> 計算機を管理・操作するための</a:t>
            </a:r>
            <a:r>
              <a:rPr lang="ja-JP" altLang="en-US" sz="2800" dirty="0">
                <a:solidFill>
                  <a:srgbClr val="FF0000"/>
                </a:solidFill>
              </a:rPr>
              <a:t>基本ソフトウェア</a:t>
            </a:r>
            <a:endParaRPr lang="en-US" altLang="ja-JP" sz="2800" dirty="0">
              <a:solidFill>
                <a:srgbClr val="FF0000"/>
              </a:solidFill>
            </a:endParaRPr>
          </a:p>
          <a:p>
            <a:pPr>
              <a:buSzPct val="80000"/>
              <a:buFont typeface="Wingdings" panose="05000000000000000000" pitchFamily="2" charset="2"/>
              <a:buChar char="l"/>
            </a:pPr>
            <a:r>
              <a:rPr lang="ja-JP" altLang="en-US" dirty="0"/>
              <a:t>ハードウェアの違いを吸収する</a:t>
            </a:r>
            <a:endParaRPr lang="en-US" altLang="ja-JP" sz="2800" dirty="0">
              <a:solidFill>
                <a:schemeClr val="tx1"/>
              </a:solidFill>
            </a:endParaRPr>
          </a:p>
          <a:p>
            <a:pPr lvl="1">
              <a:buSzPct val="80000"/>
            </a:pPr>
            <a:r>
              <a:rPr lang="en-US" altLang="ja-JP" sz="2400" dirty="0">
                <a:solidFill>
                  <a:schemeClr val="tx1"/>
                </a:solidFill>
              </a:rPr>
              <a:t>OS </a:t>
            </a:r>
            <a:r>
              <a:rPr lang="ja-JP" altLang="en-US" sz="2400" dirty="0">
                <a:solidFill>
                  <a:schemeClr val="tx1"/>
                </a:solidFill>
              </a:rPr>
              <a:t>のおかげで異なるハードウェアでも同じソフトウェアが実行できる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lvl="1">
              <a:buSzPct val="80000"/>
            </a:pPr>
            <a:r>
              <a:rPr kumimoji="1" lang="ja-JP" altLang="en-US" sz="2400" dirty="0">
                <a:solidFill>
                  <a:schemeClr val="tx1"/>
                </a:solidFill>
              </a:rPr>
              <a:t>同じソフトウェア？</a:t>
            </a:r>
            <a:endParaRPr kumimoji="1" lang="en-US" altLang="ja-JP" sz="2400" dirty="0">
              <a:solidFill>
                <a:schemeClr val="tx1"/>
              </a:solidFill>
            </a:endParaRPr>
          </a:p>
          <a:p>
            <a:pPr lvl="2">
              <a:buSzPct val="80000"/>
            </a:pPr>
            <a:r>
              <a:rPr kumimoji="1" lang="ja-JP" altLang="en-US" sz="2000" dirty="0">
                <a:solidFill>
                  <a:schemeClr val="tx1"/>
                </a:solidFill>
              </a:rPr>
              <a:t>アプリケーション（応用ソフトウェア、アプリ）</a:t>
            </a:r>
            <a:br>
              <a:rPr lang="en-US" altLang="ja-JP" dirty="0"/>
            </a:br>
            <a:r>
              <a:rPr kumimoji="1" lang="ja-JP" altLang="en-US" sz="2000" dirty="0">
                <a:solidFill>
                  <a:schemeClr val="tx1"/>
                </a:solidFill>
              </a:rPr>
              <a:t>ツール</a:t>
            </a:r>
            <a:br>
              <a:rPr lang="en-US" altLang="ja-JP" dirty="0"/>
            </a:br>
            <a:r>
              <a:rPr kumimoji="1" lang="ja-JP" altLang="en-US" sz="2000" dirty="0">
                <a:solidFill>
                  <a:schemeClr val="tx1"/>
                </a:solidFill>
              </a:rPr>
              <a:t>ユーティリティ</a:t>
            </a:r>
            <a:br>
              <a:rPr lang="en-US" altLang="ja-JP" dirty="0"/>
            </a:br>
            <a:r>
              <a:rPr lang="en-US" altLang="ja-JP" dirty="0"/>
              <a:t>…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lvl="2">
              <a:buSzPct val="80000"/>
            </a:pPr>
            <a:r>
              <a:rPr lang="ja-JP" altLang="en-US" dirty="0"/>
              <a:t>例：</a:t>
            </a:r>
            <a:br>
              <a:rPr lang="en-US" altLang="ja-JP" dirty="0"/>
            </a:br>
            <a:r>
              <a:rPr kumimoji="1" lang="en-US" altLang="ja-JP" sz="2000" dirty="0">
                <a:solidFill>
                  <a:schemeClr val="tx1"/>
                </a:solidFill>
              </a:rPr>
              <a:t>Microsoft Excel, Microsoft Word</a:t>
            </a:r>
            <a:r>
              <a:rPr lang="ja-JP" altLang="en-US" sz="2000" dirty="0">
                <a:solidFill>
                  <a:schemeClr val="tx1"/>
                </a:solidFill>
              </a:rPr>
              <a:t> </a:t>
            </a:r>
            <a:br>
              <a:rPr lang="en-US" altLang="ja-JP" dirty="0"/>
            </a:br>
            <a:r>
              <a:rPr lang="ja-JP" altLang="en-US" dirty="0"/>
              <a:t>端末（</a:t>
            </a:r>
            <a:r>
              <a:rPr lang="en-US" altLang="ja-JP" dirty="0"/>
              <a:t>terminal</a:t>
            </a:r>
            <a:r>
              <a:rPr lang="ja-JP" altLang="en-US" dirty="0"/>
              <a:t>）</a:t>
            </a:r>
            <a:br>
              <a:rPr lang="en-US" altLang="ja-JP" dirty="0"/>
            </a:br>
            <a:r>
              <a:rPr lang="ja-JP" altLang="en-US" dirty="0"/>
              <a:t>ファイル編集</a:t>
            </a:r>
            <a:endParaRPr kumimoji="1" lang="en-US" altLang="ja-JP" sz="2000" dirty="0">
              <a:solidFill>
                <a:schemeClr val="tx1"/>
              </a:solidFill>
            </a:endParaRPr>
          </a:p>
          <a:p>
            <a:pPr marL="914400" lvl="2" indent="0">
              <a:buSzPct val="80000"/>
              <a:buNone/>
            </a:pPr>
            <a:endParaRPr kumimoji="1" lang="en-US" altLang="ja-JP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95172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768" y="255936"/>
            <a:ext cx="7543800" cy="1450757"/>
          </a:xfrm>
        </p:spPr>
        <p:txBody>
          <a:bodyPr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OS </a:t>
            </a:r>
            <a:r>
              <a:rPr kumimoji="1" lang="ja-JP" altLang="en-US" dirty="0">
                <a:solidFill>
                  <a:schemeClr val="tx1"/>
                </a:solidFill>
              </a:rPr>
              <a:t>の働きのイメージ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31768" y="1988775"/>
            <a:ext cx="7772400" cy="5059362"/>
          </a:xfrm>
        </p:spPr>
        <p:txBody>
          <a:bodyPr>
            <a:normAutofit/>
          </a:bodyPr>
          <a:lstStyle/>
          <a:p>
            <a:pPr>
              <a:buClrTx/>
              <a:buSzPct val="80000"/>
              <a:buFont typeface="Wingdings" panose="05000000000000000000" pitchFamily="2" charset="2"/>
              <a:buChar char="l"/>
            </a:pPr>
            <a:r>
              <a:rPr lang="ja-JP" altLang="en-US" sz="2400" dirty="0">
                <a:solidFill>
                  <a:schemeClr val="tx1"/>
                </a:solidFill>
              </a:rPr>
              <a:t> </a:t>
            </a:r>
            <a:r>
              <a:rPr lang="en-US" altLang="ja-JP" sz="2400" dirty="0">
                <a:solidFill>
                  <a:schemeClr val="tx1"/>
                </a:solidFill>
              </a:rPr>
              <a:t>OS</a:t>
            </a:r>
            <a:r>
              <a:rPr lang="ja-JP" altLang="en-US" sz="2400" dirty="0">
                <a:solidFill>
                  <a:schemeClr val="tx1"/>
                </a:solidFill>
              </a:rPr>
              <a:t> がないと</a:t>
            </a:r>
            <a:r>
              <a:rPr kumimoji="1" lang="ja-JP" altLang="en-US" sz="2400" dirty="0">
                <a:solidFill>
                  <a:schemeClr val="tx1"/>
                </a:solidFill>
              </a:rPr>
              <a:t>ハードウェアに合わせて</a:t>
            </a:r>
            <a:r>
              <a:rPr lang="ja-JP" altLang="en-US" sz="2400" dirty="0">
                <a:solidFill>
                  <a:schemeClr val="tx1"/>
                </a:solidFill>
              </a:rPr>
              <a:t>アプリケーションを作る必要がある</a:t>
            </a:r>
            <a:endParaRPr kumimoji="1" lang="ja-JP" altLang="en-US" sz="2400" dirty="0">
              <a:solidFill>
                <a:schemeClr val="tx1"/>
              </a:solidFill>
            </a:endParaRPr>
          </a:p>
        </p:txBody>
      </p:sp>
      <p:grpSp>
        <p:nvGrpSpPr>
          <p:cNvPr id="28" name="グループ化 27"/>
          <p:cNvGrpSpPr/>
          <p:nvPr/>
        </p:nvGrpSpPr>
        <p:grpSpPr>
          <a:xfrm>
            <a:off x="1294397" y="2829489"/>
            <a:ext cx="6847142" cy="3156610"/>
            <a:chOff x="1216153" y="2626971"/>
            <a:chExt cx="6847142" cy="3156610"/>
          </a:xfrm>
        </p:grpSpPr>
        <p:grpSp>
          <p:nvGrpSpPr>
            <p:cNvPr id="4" name="グループ化 3"/>
            <p:cNvGrpSpPr/>
            <p:nvPr/>
          </p:nvGrpSpPr>
          <p:grpSpPr>
            <a:xfrm>
              <a:off x="1216153" y="3995928"/>
              <a:ext cx="6847142" cy="1787653"/>
              <a:chOff x="1285875" y="3473450"/>
              <a:chExt cx="6786563" cy="1670051"/>
            </a:xfrm>
          </p:grpSpPr>
          <p:grpSp>
            <p:nvGrpSpPr>
              <p:cNvPr id="5" name="グループ化 45"/>
              <p:cNvGrpSpPr>
                <a:grpSpLocks/>
              </p:cNvGrpSpPr>
              <p:nvPr/>
            </p:nvGrpSpPr>
            <p:grpSpPr bwMode="auto">
              <a:xfrm>
                <a:off x="1285875" y="4000500"/>
                <a:ext cx="6786563" cy="1143001"/>
                <a:chOff x="1285875" y="4000504"/>
                <a:chExt cx="6786587" cy="1143009"/>
              </a:xfrm>
            </p:grpSpPr>
            <p:grpSp>
              <p:nvGrpSpPr>
                <p:cNvPr id="13" name="グループ化 37"/>
                <p:cNvGrpSpPr>
                  <a:grpSpLocks/>
                </p:cNvGrpSpPr>
                <p:nvPr/>
              </p:nvGrpSpPr>
              <p:grpSpPr bwMode="auto">
                <a:xfrm>
                  <a:off x="1285875" y="4357694"/>
                  <a:ext cx="6500835" cy="785819"/>
                  <a:chOff x="1285875" y="4357694"/>
                  <a:chExt cx="6500835" cy="785819"/>
                </a:xfrm>
              </p:grpSpPr>
              <p:sp>
                <p:nvSpPr>
                  <p:cNvPr id="16" name="AutoShape 6"/>
                  <p:cNvSpPr>
                    <a:spLocks noChangeArrowheads="1"/>
                  </p:cNvSpPr>
                  <p:nvPr/>
                </p:nvSpPr>
                <p:spPr bwMode="auto">
                  <a:xfrm>
                    <a:off x="1285875" y="4403724"/>
                    <a:ext cx="1792288" cy="739787"/>
                  </a:xfrm>
                  <a:custGeom>
                    <a:avLst/>
                    <a:gdLst>
                      <a:gd name="T0" fmla="*/ 0 w 1790164"/>
                      <a:gd name="T1" fmla="*/ 0 h 656849"/>
                      <a:gd name="T2" fmla="*/ 0 w 1790164"/>
                      <a:gd name="T3" fmla="*/ 0 h 656849"/>
                      <a:gd name="T4" fmla="*/ 0 w 1790164"/>
                      <a:gd name="T5" fmla="*/ 0 h 656849"/>
                      <a:gd name="T6" fmla="*/ 0 w 1790164"/>
                      <a:gd name="T7" fmla="*/ 0 h 656849"/>
                      <a:gd name="T8" fmla="*/ 0 w 1790164"/>
                      <a:gd name="T9" fmla="*/ 0 h 656849"/>
                      <a:gd name="T10" fmla="*/ 0 60000 65536"/>
                      <a:gd name="T11" fmla="*/ 0 60000 65536"/>
                      <a:gd name="T12" fmla="*/ 0 60000 65536"/>
                      <a:gd name="T13" fmla="*/ 0 60000 65536"/>
                      <a:gd name="T14" fmla="*/ 0 60000 65536"/>
                      <a:gd name="T15" fmla="*/ 0 w 1790164"/>
                      <a:gd name="T16" fmla="*/ 0 h 656849"/>
                      <a:gd name="T17" fmla="*/ 1790164 w 1790164"/>
                      <a:gd name="T18" fmla="*/ 656849 h 656849"/>
                    </a:gdLst>
                    <a:ahLst/>
                    <a:cxnLst>
                      <a:cxn ang="T10">
                        <a:pos x="T0" y="T1"/>
                      </a:cxn>
                      <a:cxn ang="T11">
                        <a:pos x="T2" y="T3"/>
                      </a:cxn>
                      <a:cxn ang="T12">
                        <a:pos x="T4" y="T5"/>
                      </a:cxn>
                      <a:cxn ang="T13">
                        <a:pos x="T6" y="T7"/>
                      </a:cxn>
                      <a:cxn ang="T14">
                        <a:pos x="T8" y="T9"/>
                      </a:cxn>
                    </a:cxnLst>
                    <a:rect l="T15" t="T16" r="T17" b="T18"/>
                    <a:pathLst>
                      <a:path w="1790164" h="656849">
                        <a:moveTo>
                          <a:pt x="0" y="0"/>
                        </a:moveTo>
                        <a:lnTo>
                          <a:pt x="1790164" y="218967"/>
                        </a:lnTo>
                        <a:lnTo>
                          <a:pt x="1790164" y="656849"/>
                        </a:lnTo>
                        <a:lnTo>
                          <a:pt x="0" y="656849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F81BD"/>
                  </a:solidFill>
                  <a:ln w="25560">
                    <a:solidFill>
                      <a:srgbClr val="385D8A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entury Schoolbook"/>
                      <a:ea typeface="ＭＳ Ｐ明朝" panose="02020600040205080304" pitchFamily="18" charset="-128"/>
                    </a:endParaRPr>
                  </a:p>
                </p:txBody>
              </p:sp>
              <p:sp>
                <p:nvSpPr>
                  <p:cNvPr id="17" name="AutoShape 11"/>
                  <p:cNvSpPr>
                    <a:spLocks noChangeArrowheads="1"/>
                  </p:cNvSpPr>
                  <p:nvPr/>
                </p:nvSpPr>
                <p:spPr bwMode="auto">
                  <a:xfrm>
                    <a:off x="3714750" y="4357694"/>
                    <a:ext cx="1785938" cy="785819"/>
                  </a:xfrm>
                  <a:custGeom>
                    <a:avLst/>
                    <a:gdLst>
                      <a:gd name="T0" fmla="*/ 0 w 1326524"/>
                      <a:gd name="T1" fmla="*/ 0 h 592428"/>
                      <a:gd name="T2" fmla="*/ 0 w 1326524"/>
                      <a:gd name="T3" fmla="*/ 0 h 592428"/>
                      <a:gd name="T4" fmla="*/ 0 w 1326524"/>
                      <a:gd name="T5" fmla="*/ 0 h 592428"/>
                      <a:gd name="T6" fmla="*/ 0 w 1326524"/>
                      <a:gd name="T7" fmla="*/ 0 h 592428"/>
                      <a:gd name="T8" fmla="*/ 0 w 1326524"/>
                      <a:gd name="T9" fmla="*/ 0 h 592428"/>
                      <a:gd name="T10" fmla="*/ 0 w 1326524"/>
                      <a:gd name="T11" fmla="*/ 0 h 592428"/>
                      <a:gd name="T12" fmla="*/ 0 60000 65536"/>
                      <a:gd name="T13" fmla="*/ 0 60000 65536"/>
                      <a:gd name="T14" fmla="*/ 0 60000 65536"/>
                      <a:gd name="T15" fmla="*/ 0 60000 65536"/>
                      <a:gd name="T16" fmla="*/ 0 60000 65536"/>
                      <a:gd name="T17" fmla="*/ 0 60000 65536"/>
                      <a:gd name="T18" fmla="*/ 0 w 1326524"/>
                      <a:gd name="T19" fmla="*/ 0 h 592428"/>
                      <a:gd name="T20" fmla="*/ 1326524 w 1326524"/>
                      <a:gd name="T21" fmla="*/ 592428 h 592428"/>
                    </a:gdLst>
                    <a:ahLst/>
                    <a:cxnLst>
                      <a:cxn ang="T12">
                        <a:pos x="T0" y="T1"/>
                      </a:cxn>
                      <a:cxn ang="T13">
                        <a:pos x="T2" y="T3"/>
                      </a:cxn>
                      <a:cxn ang="T14">
                        <a:pos x="T4" y="T5"/>
                      </a:cxn>
                      <a:cxn ang="T15">
                        <a:pos x="T6" y="T7"/>
                      </a:cxn>
                      <a:cxn ang="T16">
                        <a:pos x="T8" y="T9"/>
                      </a:cxn>
                      <a:cxn ang="T17">
                        <a:pos x="T10" y="T11"/>
                      </a:cxn>
                    </a:cxnLst>
                    <a:rect l="T18" t="T19" r="T20" b="T21"/>
                    <a:pathLst>
                      <a:path w="1326524" h="592428">
                        <a:moveTo>
                          <a:pt x="0" y="0"/>
                        </a:moveTo>
                        <a:lnTo>
                          <a:pt x="0" y="592428"/>
                        </a:lnTo>
                        <a:lnTo>
                          <a:pt x="1326524" y="592428"/>
                        </a:lnTo>
                        <a:lnTo>
                          <a:pt x="1326524" y="38637"/>
                        </a:lnTo>
                        <a:lnTo>
                          <a:pt x="618186" y="386366"/>
                        </a:lnTo>
                        <a:lnTo>
                          <a:pt x="0" y="0"/>
                        </a:lnTo>
                        <a:close/>
                      </a:path>
                    </a:pathLst>
                  </a:custGeom>
                  <a:solidFill>
                    <a:srgbClr val="4F81BD"/>
                  </a:solidFill>
                  <a:ln w="25560">
                    <a:solidFill>
                      <a:srgbClr val="385D8A"/>
                    </a:solidFill>
                    <a:miter lim="800000"/>
                    <a:headEnd/>
                    <a:tailEnd/>
                  </a:ln>
                </p:spPr>
                <p:txBody>
                  <a:bodyPr wrap="none" anchor="ctr"/>
                  <a:lstStyle/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endParaRPr kumimoji="0" lang="ja-JP" altLang="en-US" sz="18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Century Schoolbook"/>
                      <a:ea typeface="ＭＳ Ｐ明朝" panose="02020600040205080304" pitchFamily="18" charset="-128"/>
                    </a:endParaRPr>
                  </a:p>
                </p:txBody>
              </p:sp>
              <p:sp>
                <p:nvSpPr>
                  <p:cNvPr id="18" name="テキスト ボックス 28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3714744" y="4786322"/>
                    <a:ext cx="1857375" cy="3162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defTabSz="4492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100000"/>
                      <a:buFont typeface="Arial" charset="0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defTabSz="4492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100000"/>
                      <a:buFont typeface="Arial" charset="0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defTabSz="4492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100000"/>
                      <a:buFont typeface="Arial" charset="0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defTabSz="4492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100000"/>
                      <a:buFont typeface="Arial" charset="0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16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-128"/>
                      </a:rPr>
                      <a:t>ハードウェア </a:t>
                    </a:r>
                    <a:r>
                      <a:rPr kumimoji="0" lang="en-US" altLang="ja-JP" sz="16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-128"/>
                      </a:rPr>
                      <a:t>B</a:t>
                    </a:r>
                    <a:endParaRPr kumimoji="0" lang="ja-JP" altLang="en-US" sz="16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</a:endParaRPr>
                  </a:p>
                </p:txBody>
              </p:sp>
              <p:sp>
                <p:nvSpPr>
                  <p:cNvPr id="19" name="テキスト ボックス 29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1285875" y="4805374"/>
                    <a:ext cx="1857375" cy="3162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defTabSz="4492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100000"/>
                      <a:buFont typeface="Arial" charset="0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defTabSz="4492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100000"/>
                      <a:buFont typeface="Arial" charset="0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defTabSz="4492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100000"/>
                      <a:buFont typeface="Arial" charset="0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defTabSz="4492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100000"/>
                      <a:buFont typeface="Arial" charset="0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16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-128"/>
                      </a:rPr>
                      <a:t>ハードウェア </a:t>
                    </a:r>
                    <a:r>
                      <a:rPr kumimoji="0" lang="en-US" altLang="ja-JP" sz="16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-128"/>
                      </a:rPr>
                      <a:t>A</a:t>
                    </a:r>
                    <a:endParaRPr kumimoji="0" lang="ja-JP" altLang="en-US" sz="16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</a:endParaRPr>
                  </a:p>
                </p:txBody>
              </p:sp>
              <p:sp>
                <p:nvSpPr>
                  <p:cNvPr id="20" name="テキスト ボックス 36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5929335" y="4805374"/>
                    <a:ext cx="1857375" cy="316284"/>
                  </a:xfrm>
                  <a:prstGeom prst="rect">
                    <a:avLst/>
                  </a:prstGeom>
                  <a:noFill/>
                  <a:ln>
                    <a:noFill/>
                  </a:ln>
                  <a:extLst>
                    <a:ext uri="{909E8E84-426E-40DD-AFC4-6F175D3DCCD1}">
                      <a14:hiddenFill xmlns:a14="http://schemas.microsoft.com/office/drawing/2010/main">
                        <a:solidFill>
                          <a:srgbClr val="FFFFFF"/>
                        </a:solidFill>
                      </a14:hiddenFill>
                    </a:ext>
                    <a:ext uri="{91240B29-F687-4F45-9708-019B960494DF}">
                      <a14:hiddenLine xmlns:a14="http://schemas.microsoft.com/office/drawing/2010/main"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14:hiddenLine>
                    </a:ext>
                  </a:extLst>
                </p:spPr>
                <p:txBody>
                  <a:bodyPr>
                    <a:spAutoFit/>
                  </a:bodyPr>
                  <a:lstStyle>
                    <a:lvl1pPr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1pPr>
                    <a:lvl2pPr marL="742950" indent="-285750"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2pPr>
                    <a:lvl3pPr marL="1143000" indent="-228600"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3pPr>
                    <a:lvl4pPr marL="1600200" indent="-228600"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4pPr>
                    <a:lvl5pPr marL="2057400" indent="-228600" eaLnBrk="0" hangingPunct="0"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5pPr>
                    <a:lvl6pPr marL="2514600" indent="-228600" defTabSz="4492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100000"/>
                      <a:buFont typeface="Arial" charset="0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6pPr>
                    <a:lvl7pPr marL="2971800" indent="-228600" defTabSz="4492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100000"/>
                      <a:buFont typeface="Arial" charset="0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7pPr>
                    <a:lvl8pPr marL="3429000" indent="-228600" defTabSz="4492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100000"/>
                      <a:buFont typeface="Arial" charset="0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8pPr>
                    <a:lvl9pPr marL="3886200" indent="-228600" defTabSz="449263" eaLnBrk="0" fontAlgn="base" hangingPunct="0">
                      <a:spcBef>
                        <a:spcPct val="0"/>
                      </a:spcBef>
                      <a:spcAft>
                        <a:spcPct val="0"/>
                      </a:spcAft>
                      <a:buClr>
                        <a:srgbClr val="000000"/>
                      </a:buClr>
                      <a:buSzPct val="100000"/>
                      <a:buFont typeface="Arial" charset="0"/>
                      <a:defRPr>
                        <a:solidFill>
                          <a:schemeClr val="bg1"/>
                        </a:solidFill>
                        <a:latin typeface="Arial" charset="0"/>
                        <a:ea typeface="ＭＳ Ｐゴシック" charset="-128"/>
                      </a:defRPr>
                    </a:lvl9pPr>
                  </a:lstStyle>
                  <a:p>
                    <a:pPr marL="0" marR="0" lvl="0" indent="0" algn="ctr" defTabSz="91440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/>
                    </a:pPr>
                    <a:r>
                      <a:rPr kumimoji="0" lang="ja-JP" altLang="en-US" sz="16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-128"/>
                      </a:rPr>
                      <a:t>ハードウェア </a:t>
                    </a:r>
                    <a:r>
                      <a:rPr kumimoji="0" lang="en-US" altLang="ja-JP" sz="16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-128"/>
                      </a:rPr>
                      <a:t>C</a:t>
                    </a:r>
                    <a:endParaRPr kumimoji="0" lang="ja-JP" alt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black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</a:endParaRPr>
                  </a:p>
                </p:txBody>
              </p:sp>
            </p:grpSp>
            <p:sp>
              <p:nvSpPr>
                <p:cNvPr id="14" name="直角三角形 13"/>
                <p:cNvSpPr/>
                <p:nvPr/>
              </p:nvSpPr>
              <p:spPr>
                <a:xfrm flipH="1">
                  <a:off x="6143642" y="4000504"/>
                  <a:ext cx="1785944" cy="1143008"/>
                </a:xfrm>
                <a:prstGeom prst="rtTriangle">
                  <a:avLst/>
                </a:prstGeom>
                <a:solidFill>
                  <a:srgbClr val="4F81BD"/>
                </a:solidFill>
                <a:ln w="25400" cap="flat" cmpd="sng" algn="ctr">
                  <a:solidFill>
                    <a:srgbClr val="385E8C"/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ja-JP" altLang="en-US" sz="1800" b="0" i="0" u="none" strike="noStrike" kern="0" cap="none" spc="0" normalizeH="0" baseline="0" noProof="0">
                    <a:ln>
                      <a:noFill/>
                    </a:ln>
                    <a:solidFill>
                      <a:prstClr val="white"/>
                    </a:solidFill>
                    <a:effectLst/>
                    <a:uLnTx/>
                    <a:uFillTx/>
                    <a:latin typeface="Century Schoolbook"/>
                    <a:ea typeface="ＭＳ Ｐ明朝" panose="02020600040205080304" pitchFamily="18" charset="-128"/>
                    <a:cs typeface="+mn-cs"/>
                  </a:endParaRPr>
                </a:p>
              </p:txBody>
            </p:sp>
            <p:sp>
              <p:nvSpPr>
                <p:cNvPr id="15" name="テキスト ボックス 28"/>
                <p:cNvSpPr txBox="1">
                  <a:spLocks noChangeArrowheads="1"/>
                </p:cNvSpPr>
                <p:nvPr/>
              </p:nvSpPr>
              <p:spPr bwMode="auto">
                <a:xfrm>
                  <a:off x="6215087" y="4786322"/>
                  <a:ext cx="1857375" cy="31628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r>
                    <a:rPr kumimoji="0" lang="ja-JP" altLang="en-US" sz="16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</a:rPr>
                    <a:t>ハードウェア </a:t>
                  </a:r>
                  <a:r>
                    <a:rPr kumimoji="0" lang="en-US" altLang="ja-JP" sz="1600" b="0" i="0" u="none" strike="noStrike" kern="0" cap="none" spc="0" normalizeH="0" baseline="0" noProof="0">
                      <a:ln>
                        <a:noFill/>
                      </a:ln>
                      <a:solidFill>
                        <a:prstClr val="white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</a:rPr>
                    <a:t>C</a:t>
                  </a:r>
                  <a:endParaRPr kumimoji="0" lang="ja-JP" altLang="en-US" sz="1600" b="0" i="0" u="none" strike="noStrike" kern="0" cap="none" spc="0" normalizeH="0" baseline="0" noProof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</a:endParaRPr>
                </a:p>
              </p:txBody>
            </p:sp>
          </p:grpSp>
          <p:grpSp>
            <p:nvGrpSpPr>
              <p:cNvPr id="6" name="グループ化 44"/>
              <p:cNvGrpSpPr>
                <a:grpSpLocks/>
              </p:cNvGrpSpPr>
              <p:nvPr/>
            </p:nvGrpSpPr>
            <p:grpSpPr bwMode="auto">
              <a:xfrm>
                <a:off x="2473325" y="3473450"/>
                <a:ext cx="4294188" cy="960438"/>
                <a:chOff x="2473325" y="3473456"/>
                <a:chExt cx="4294194" cy="960431"/>
              </a:xfrm>
            </p:grpSpPr>
            <p:cxnSp>
              <p:nvCxnSpPr>
                <p:cNvPr id="7" name="AutoShape 16"/>
                <p:cNvCxnSpPr>
                  <a:cxnSpLocks noChangeShapeType="1"/>
                </p:cNvCxnSpPr>
                <p:nvPr/>
              </p:nvCxnSpPr>
              <p:spPr bwMode="auto">
                <a:xfrm rot="10800000" flipV="1">
                  <a:off x="2473325" y="3478213"/>
                  <a:ext cx="1552576" cy="884238"/>
                </a:xfrm>
                <a:prstGeom prst="straightConnector1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cxnSp>
              <p:nvCxnSpPr>
                <p:cNvPr id="8" name="AutoShape 17"/>
                <p:cNvCxnSpPr>
                  <a:cxnSpLocks noChangeShapeType="1"/>
                </p:cNvCxnSpPr>
                <p:nvPr/>
              </p:nvCxnSpPr>
              <p:spPr bwMode="auto">
                <a:xfrm rot="16200000" flipH="1">
                  <a:off x="4137026" y="3957637"/>
                  <a:ext cx="944563" cy="7938"/>
                </a:xfrm>
                <a:prstGeom prst="straightConnector1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  <p:sp>
              <p:nvSpPr>
                <p:cNvPr id="9" name="Text Box 19"/>
                <p:cNvSpPr txBox="1">
                  <a:spLocks noChangeArrowheads="1"/>
                </p:cNvSpPr>
                <p:nvPr/>
              </p:nvSpPr>
              <p:spPr bwMode="auto">
                <a:xfrm>
                  <a:off x="3060700" y="3600450"/>
                  <a:ext cx="539750" cy="577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0000" tIns="45000" rIns="90000" bIns="45000"/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/>
                  </a:pPr>
                  <a:r>
                    <a:rPr kumimoji="0" lang="en-US" altLang="ja-JP" sz="3200" b="0" i="0" u="none" strike="noStrike" kern="0" cap="none" spc="0" normalizeH="0" baseline="0" noProof="0">
                      <a:ln>
                        <a:noFill/>
                      </a:ln>
                      <a:solidFill>
                        <a:srgbClr val="DC23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</a:rPr>
                    <a:t>×</a:t>
                  </a:r>
                </a:p>
              </p:txBody>
            </p:sp>
            <p:sp>
              <p:nvSpPr>
                <p:cNvPr id="10" name="Text Box 20"/>
                <p:cNvSpPr txBox="1">
                  <a:spLocks noChangeArrowheads="1"/>
                </p:cNvSpPr>
                <p:nvPr/>
              </p:nvSpPr>
              <p:spPr bwMode="auto">
                <a:xfrm>
                  <a:off x="5643570" y="3643239"/>
                  <a:ext cx="539750" cy="577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0000" tIns="45000" rIns="90000" bIns="45000"/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/>
                  </a:pPr>
                  <a:r>
                    <a:rPr kumimoji="0" lang="ja-JP" altLang="en-US" sz="24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DC23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</a:rPr>
                    <a:t>○</a:t>
                  </a:r>
                  <a:endParaRPr kumimoji="0" lang="en-US" altLang="ja-JP" sz="2400" b="0" i="0" u="none" strike="noStrike" kern="0" cap="none" spc="0" normalizeH="0" baseline="0" noProof="0" dirty="0">
                    <a:ln>
                      <a:noFill/>
                    </a:ln>
                    <a:solidFill>
                      <a:srgbClr val="DC2300"/>
                    </a:solidFill>
                    <a:effectLst/>
                    <a:uLnTx/>
                    <a:uFillTx/>
                    <a:latin typeface="Arial" charset="0"/>
                    <a:ea typeface="ＭＳ Ｐゴシック" charset="-128"/>
                  </a:endParaRPr>
                </a:p>
              </p:txBody>
            </p:sp>
            <p:sp>
              <p:nvSpPr>
                <p:cNvPr id="11" name="Text Box 21"/>
                <p:cNvSpPr txBox="1">
                  <a:spLocks noChangeArrowheads="1"/>
                </p:cNvSpPr>
                <p:nvPr/>
              </p:nvSpPr>
              <p:spPr bwMode="auto">
                <a:xfrm>
                  <a:off x="4318000" y="3600450"/>
                  <a:ext cx="539750" cy="57785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lIns="90000" tIns="45000" rIns="90000" bIns="45000"/>
                <a:lstStyle>
                  <a:lvl1pPr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1pPr>
                  <a:lvl2pPr marL="742950" indent="-28575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2pPr>
                  <a:lvl3pPr marL="11430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3pPr>
                  <a:lvl4pPr marL="16002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4pPr>
                  <a:lvl5pPr marL="2057400" indent="-228600" eaLnBrk="0" hangingPunct="0"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5pPr>
                  <a:lvl6pPr marL="25146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6pPr>
                  <a:lvl7pPr marL="29718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7pPr>
                  <a:lvl8pPr marL="34290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8pPr>
                  <a:lvl9pPr marL="3886200" indent="-228600" defTabSz="449263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buClr>
                      <a:srgbClr val="000000"/>
                    </a:buClr>
                    <a:buSzPct val="100000"/>
                    <a:buFont typeface="Arial" charset="0"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>
                      <a:solidFill>
                        <a:schemeClr val="bg1"/>
                      </a:solidFill>
                      <a:latin typeface="Arial" charset="0"/>
                      <a:ea typeface="ＭＳ Ｐゴシック" charset="-128"/>
                    </a:defRPr>
                  </a:lvl9pPr>
                </a:lstStyle>
                <a:p>
                  <a:pPr marL="0" marR="0" lvl="0" indent="0" algn="ctr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>
                      <a:tab pos="0" algn="l"/>
                      <a:tab pos="447675" algn="l"/>
                      <a:tab pos="896938" algn="l"/>
                      <a:tab pos="1346200" algn="l"/>
                      <a:tab pos="1795463" algn="l"/>
                      <a:tab pos="2244725" algn="l"/>
                      <a:tab pos="2693988" algn="l"/>
                      <a:tab pos="3143250" algn="l"/>
                      <a:tab pos="3592513" algn="l"/>
                      <a:tab pos="4041775" algn="l"/>
                      <a:tab pos="4491038" algn="l"/>
                      <a:tab pos="4940300" algn="l"/>
                      <a:tab pos="5389563" algn="l"/>
                      <a:tab pos="5838825" algn="l"/>
                      <a:tab pos="6288088" algn="l"/>
                      <a:tab pos="6737350" algn="l"/>
                      <a:tab pos="7186613" algn="l"/>
                      <a:tab pos="7635875" algn="l"/>
                      <a:tab pos="8085138" algn="l"/>
                      <a:tab pos="8534400" algn="l"/>
                      <a:tab pos="8983663" algn="l"/>
                    </a:tabLst>
                    <a:defRPr/>
                  </a:pPr>
                  <a:r>
                    <a:rPr kumimoji="0" lang="en-US" altLang="ja-JP" sz="3200" b="0" i="0" u="none" strike="noStrike" kern="0" cap="none" spc="0" normalizeH="0" baseline="0" noProof="0" dirty="0">
                      <a:ln>
                        <a:noFill/>
                      </a:ln>
                      <a:solidFill>
                        <a:srgbClr val="DC2300"/>
                      </a:solidFill>
                      <a:effectLst/>
                      <a:uLnTx/>
                      <a:uFillTx/>
                      <a:latin typeface="Arial" charset="0"/>
                      <a:ea typeface="ＭＳ Ｐゴシック" charset="-128"/>
                    </a:rPr>
                    <a:t>×</a:t>
                  </a:r>
                </a:p>
              </p:txBody>
            </p:sp>
            <p:cxnSp>
              <p:nvCxnSpPr>
                <p:cNvPr id="12" name="AutoShape 16"/>
                <p:cNvCxnSpPr>
                  <a:cxnSpLocks noChangeShapeType="1"/>
                </p:cNvCxnSpPr>
                <p:nvPr/>
              </p:nvCxnSpPr>
              <p:spPr bwMode="auto">
                <a:xfrm rot="10800000" flipH="1" flipV="1">
                  <a:off x="5214943" y="3473456"/>
                  <a:ext cx="1552576" cy="884238"/>
                </a:xfrm>
                <a:prstGeom prst="straightConnector1">
                  <a:avLst/>
                </a:prstGeom>
                <a:noFill/>
                <a:ln w="9360">
                  <a:solidFill>
                    <a:srgbClr val="4A7EBB"/>
                  </a:solidFill>
                  <a:miter lim="800000"/>
                  <a:headEnd/>
                  <a:tailEnd type="triangle" w="med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</p:grpSp>
        <p:grpSp>
          <p:nvGrpSpPr>
            <p:cNvPr id="27" name="グループ化 26"/>
            <p:cNvGrpSpPr/>
            <p:nvPr/>
          </p:nvGrpSpPr>
          <p:grpSpPr>
            <a:xfrm>
              <a:off x="3666694" y="2626971"/>
              <a:ext cx="1946047" cy="1247436"/>
              <a:chOff x="3663780" y="2536768"/>
              <a:chExt cx="1843619" cy="1114417"/>
            </a:xfrm>
          </p:grpSpPr>
          <p:sp>
            <p:nvSpPr>
              <p:cNvPr id="25" name="直角三角形 24"/>
              <p:cNvSpPr/>
              <p:nvPr/>
            </p:nvSpPr>
            <p:spPr bwMode="auto">
              <a:xfrm rot="10800000" flipH="1">
                <a:off x="3761151" y="2536768"/>
                <a:ext cx="1746248" cy="1114417"/>
              </a:xfrm>
              <a:prstGeom prst="rtTriangle">
                <a:avLst/>
              </a:prstGeom>
              <a:solidFill>
                <a:srgbClr val="BA0617"/>
              </a:solidFill>
              <a:ln w="25560">
                <a:solidFill>
                  <a:srgbClr val="8C3836"/>
                </a:solidFill>
                <a:miter lim="800000"/>
                <a:headEnd/>
                <a:tailEnd/>
              </a:ln>
            </p:spPr>
            <p:txBody>
              <a:bodyPr wrap="none" rtlCol="0" anchor="ctr"/>
              <a:lstStyle/>
              <a:p>
                <a:pPr marL="0" marR="0" indent="0" algn="ctr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1800" b="0" i="0" u="none" strike="noStrike" kern="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entury Schoolbook"/>
                  <a:ea typeface="ＭＳ Ｐ明朝" panose="02020600040205080304" pitchFamily="18" charset="-128"/>
                </a:endParaRPr>
              </a:p>
            </p:txBody>
          </p:sp>
          <p:sp>
            <p:nvSpPr>
              <p:cNvPr id="26" name="テキスト ボックス 25"/>
              <p:cNvSpPr txBox="1"/>
              <p:nvPr/>
            </p:nvSpPr>
            <p:spPr>
              <a:xfrm>
                <a:off x="3663780" y="2618325"/>
                <a:ext cx="1647163" cy="27495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</a:rPr>
                  <a:t>アプリケーション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86190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45805" y="234514"/>
            <a:ext cx="7543800" cy="1450757"/>
          </a:xfrm>
        </p:spPr>
        <p:txBody>
          <a:bodyPr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OS </a:t>
            </a:r>
            <a:r>
              <a:rPr kumimoji="1" lang="ja-JP" altLang="en-US" dirty="0">
                <a:solidFill>
                  <a:schemeClr val="tx1"/>
                </a:solidFill>
              </a:rPr>
              <a:t>の働きのイメージ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28871" y="2033905"/>
            <a:ext cx="7543801" cy="4023360"/>
          </a:xfrm>
        </p:spPr>
        <p:txBody>
          <a:bodyPr>
            <a:normAutofit/>
          </a:bodyPr>
          <a:lstStyle/>
          <a:p>
            <a:pPr>
              <a:buClrTx/>
              <a:buSzPct val="80000"/>
              <a:buFont typeface="Wingdings" panose="05000000000000000000" pitchFamily="2" charset="2"/>
              <a:buChar char="l"/>
            </a:pPr>
            <a:r>
              <a:rPr kumimoji="1" lang="en-US" altLang="ja-JP" sz="2400" dirty="0">
                <a:solidFill>
                  <a:schemeClr val="tx1"/>
                </a:solidFill>
              </a:rPr>
              <a:t> OS </a:t>
            </a:r>
            <a:r>
              <a:rPr kumimoji="1" lang="ja-JP" altLang="en-US" sz="2400" dirty="0">
                <a:solidFill>
                  <a:schemeClr val="tx1"/>
                </a:solidFill>
              </a:rPr>
              <a:t>がハードウェアの違いを吸収</a:t>
            </a:r>
            <a:endParaRPr kumimoji="1" lang="en-US" altLang="ja-JP" sz="2400" dirty="0">
              <a:solidFill>
                <a:schemeClr val="tx1"/>
              </a:solidFill>
            </a:endParaRPr>
          </a:p>
          <a:p>
            <a:pPr>
              <a:buClrTx/>
              <a:buSzPct val="80000"/>
              <a:buFont typeface="Wingdings" panose="05000000000000000000" pitchFamily="2" charset="2"/>
              <a:buChar char="l"/>
            </a:pPr>
            <a:r>
              <a:rPr lang="en-US" altLang="ja-JP" sz="2400" dirty="0">
                <a:solidFill>
                  <a:schemeClr val="tx1"/>
                </a:solidFill>
              </a:rPr>
              <a:t> OS </a:t>
            </a:r>
            <a:r>
              <a:rPr lang="ja-JP" altLang="en-US" sz="2400" dirty="0">
                <a:solidFill>
                  <a:schemeClr val="tx1"/>
                </a:solidFill>
              </a:rPr>
              <a:t>に合わせてアプリケーションを作ればよい</a:t>
            </a:r>
            <a:endParaRPr kumimoji="1" lang="en-US" altLang="ja-JP" sz="2400" dirty="0">
              <a:solidFill>
                <a:schemeClr val="tx1"/>
              </a:solidFill>
            </a:endParaRPr>
          </a:p>
        </p:txBody>
      </p:sp>
      <p:grpSp>
        <p:nvGrpSpPr>
          <p:cNvPr id="51" name="グループ化 50"/>
          <p:cNvGrpSpPr/>
          <p:nvPr/>
        </p:nvGrpSpPr>
        <p:grpSpPr>
          <a:xfrm>
            <a:off x="1277605" y="3297344"/>
            <a:ext cx="6786563" cy="2571750"/>
            <a:chOff x="1277605" y="2514886"/>
            <a:chExt cx="6786563" cy="2571750"/>
          </a:xfrm>
        </p:grpSpPr>
        <p:grpSp>
          <p:nvGrpSpPr>
            <p:cNvPr id="50" name="グループ化 49"/>
            <p:cNvGrpSpPr/>
            <p:nvPr/>
          </p:nvGrpSpPr>
          <p:grpSpPr>
            <a:xfrm>
              <a:off x="1277605" y="2514886"/>
              <a:ext cx="6786563" cy="2571750"/>
              <a:chOff x="1285875" y="2571750"/>
              <a:chExt cx="6786563" cy="2571750"/>
            </a:xfrm>
          </p:grpSpPr>
          <p:sp>
            <p:nvSpPr>
              <p:cNvPr id="45" name="AutoShape 15"/>
              <p:cNvSpPr>
                <a:spLocks noChangeArrowheads="1"/>
              </p:cNvSpPr>
              <p:nvPr/>
            </p:nvSpPr>
            <p:spPr bwMode="auto">
              <a:xfrm>
                <a:off x="6143597" y="3970083"/>
                <a:ext cx="1785966" cy="1173417"/>
              </a:xfrm>
              <a:custGeom>
                <a:avLst/>
                <a:gdLst>
                  <a:gd name="T0" fmla="*/ 0 w 1809750"/>
                  <a:gd name="T1" fmla="*/ 0 h 762000"/>
                  <a:gd name="T2" fmla="*/ 0 w 1809750"/>
                  <a:gd name="T3" fmla="*/ 0 h 762000"/>
                  <a:gd name="T4" fmla="*/ 0 w 1809750"/>
                  <a:gd name="T5" fmla="*/ 0 h 762000"/>
                  <a:gd name="T6" fmla="*/ 0 w 1809750"/>
                  <a:gd name="T7" fmla="*/ 0 h 762000"/>
                  <a:gd name="T8" fmla="*/ 0 w 1809750"/>
                  <a:gd name="T9" fmla="*/ 0 h 762000"/>
                  <a:gd name="T10" fmla="*/ 0 w 1809750"/>
                  <a:gd name="T11" fmla="*/ 0 h 762000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w 1809750"/>
                  <a:gd name="T19" fmla="*/ 0 h 762000"/>
                  <a:gd name="T20" fmla="*/ 1809750 w 1809750"/>
                  <a:gd name="T21" fmla="*/ 762000 h 762000"/>
                  <a:gd name="connsiteX0" fmla="*/ 0 w 1809750"/>
                  <a:gd name="connsiteY0" fmla="*/ 371475 h 927061"/>
                  <a:gd name="connsiteX1" fmla="*/ 523158 w 1809750"/>
                  <a:gd name="connsiteY1" fmla="*/ 927061 h 927061"/>
                  <a:gd name="connsiteX2" fmla="*/ 1809750 w 1809750"/>
                  <a:gd name="connsiteY2" fmla="*/ 409575 h 927061"/>
                  <a:gd name="connsiteX3" fmla="*/ 1809750 w 1809750"/>
                  <a:gd name="connsiteY3" fmla="*/ 0 h 927061"/>
                  <a:gd name="connsiteX4" fmla="*/ 0 w 1809750"/>
                  <a:gd name="connsiteY4" fmla="*/ 0 h 927061"/>
                  <a:gd name="connsiteX5" fmla="*/ 0 w 1809750"/>
                  <a:gd name="connsiteY5" fmla="*/ 371475 h 927061"/>
                  <a:gd name="connsiteX0" fmla="*/ 9266 w 1809750"/>
                  <a:gd name="connsiteY0" fmla="*/ 986702 h 986702"/>
                  <a:gd name="connsiteX1" fmla="*/ 523158 w 1809750"/>
                  <a:gd name="connsiteY1" fmla="*/ 927061 h 986702"/>
                  <a:gd name="connsiteX2" fmla="*/ 1809750 w 1809750"/>
                  <a:gd name="connsiteY2" fmla="*/ 409575 h 986702"/>
                  <a:gd name="connsiteX3" fmla="*/ 1809750 w 1809750"/>
                  <a:gd name="connsiteY3" fmla="*/ 0 h 986702"/>
                  <a:gd name="connsiteX4" fmla="*/ 0 w 1809750"/>
                  <a:gd name="connsiteY4" fmla="*/ 0 h 986702"/>
                  <a:gd name="connsiteX5" fmla="*/ 9266 w 1809750"/>
                  <a:gd name="connsiteY5" fmla="*/ 986702 h 98670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809750" h="986702">
                    <a:moveTo>
                      <a:pt x="9266" y="986702"/>
                    </a:moveTo>
                    <a:lnTo>
                      <a:pt x="523158" y="927061"/>
                    </a:lnTo>
                    <a:lnTo>
                      <a:pt x="1809750" y="409575"/>
                    </a:lnTo>
                    <a:lnTo>
                      <a:pt x="1809750" y="0"/>
                    </a:lnTo>
                    <a:lnTo>
                      <a:pt x="0" y="0"/>
                    </a:lnTo>
                    <a:cubicBezTo>
                      <a:pt x="3089" y="328901"/>
                      <a:pt x="6177" y="657801"/>
                      <a:pt x="9266" y="986702"/>
                    </a:cubicBezTo>
                    <a:close/>
                  </a:path>
                </a:pathLst>
              </a:custGeom>
              <a:solidFill>
                <a:srgbClr val="F79646"/>
              </a:solidFill>
              <a:ln w="25560">
                <a:solidFill>
                  <a:srgbClr val="B66D3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/>
                <a:endParaRPr lang="ja-JP" altLang="en-US"/>
              </a:p>
            </p:txBody>
          </p:sp>
          <p:grpSp>
            <p:nvGrpSpPr>
              <p:cNvPr id="46" name="グループ化 45"/>
              <p:cNvGrpSpPr/>
              <p:nvPr/>
            </p:nvGrpSpPr>
            <p:grpSpPr>
              <a:xfrm>
                <a:off x="1285875" y="2571750"/>
                <a:ext cx="6786563" cy="2571750"/>
                <a:chOff x="1285875" y="2571750"/>
                <a:chExt cx="6786563" cy="2571750"/>
              </a:xfrm>
            </p:grpSpPr>
            <p:sp>
              <p:nvSpPr>
                <p:cNvPr id="44" name="AutoShape 15"/>
                <p:cNvSpPr>
                  <a:spLocks noChangeArrowheads="1"/>
                </p:cNvSpPr>
                <p:nvPr/>
              </p:nvSpPr>
              <p:spPr bwMode="auto">
                <a:xfrm>
                  <a:off x="1292634" y="3939371"/>
                  <a:ext cx="1785932" cy="762719"/>
                </a:xfrm>
                <a:custGeom>
                  <a:avLst/>
                  <a:gdLst>
                    <a:gd name="T0" fmla="*/ 0 w 1809750"/>
                    <a:gd name="T1" fmla="*/ 0 h 762000"/>
                    <a:gd name="T2" fmla="*/ 0 w 1809750"/>
                    <a:gd name="T3" fmla="*/ 0 h 762000"/>
                    <a:gd name="T4" fmla="*/ 0 w 1809750"/>
                    <a:gd name="T5" fmla="*/ 0 h 762000"/>
                    <a:gd name="T6" fmla="*/ 0 w 1809750"/>
                    <a:gd name="T7" fmla="*/ 0 h 762000"/>
                    <a:gd name="T8" fmla="*/ 0 w 1809750"/>
                    <a:gd name="T9" fmla="*/ 0 h 762000"/>
                    <a:gd name="T10" fmla="*/ 0 w 1809750"/>
                    <a:gd name="T11" fmla="*/ 0 h 7620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809750"/>
                    <a:gd name="T19" fmla="*/ 0 h 762000"/>
                    <a:gd name="T20" fmla="*/ 1809750 w 1809750"/>
                    <a:gd name="T21" fmla="*/ 762000 h 762000"/>
                    <a:gd name="connsiteX0" fmla="*/ 0 w 1809750"/>
                    <a:gd name="connsiteY0" fmla="*/ 371475 h 409575"/>
                    <a:gd name="connsiteX1" fmla="*/ 523158 w 1809750"/>
                    <a:gd name="connsiteY1" fmla="*/ 383909 h 409575"/>
                    <a:gd name="connsiteX2" fmla="*/ 1809750 w 1809750"/>
                    <a:gd name="connsiteY2" fmla="*/ 409575 h 409575"/>
                    <a:gd name="connsiteX3" fmla="*/ 1809750 w 1809750"/>
                    <a:gd name="connsiteY3" fmla="*/ 0 h 409575"/>
                    <a:gd name="connsiteX4" fmla="*/ 0 w 1809750"/>
                    <a:gd name="connsiteY4" fmla="*/ 0 h 409575"/>
                    <a:gd name="connsiteX5" fmla="*/ 0 w 1809750"/>
                    <a:gd name="connsiteY5" fmla="*/ 371475 h 4095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</a:cxnLst>
                  <a:rect l="l" t="t" r="r" b="b"/>
                  <a:pathLst>
                    <a:path w="1809750" h="409575">
                      <a:moveTo>
                        <a:pt x="0" y="371475"/>
                      </a:moveTo>
                      <a:lnTo>
                        <a:pt x="523158" y="383909"/>
                      </a:lnTo>
                      <a:lnTo>
                        <a:pt x="1809750" y="409575"/>
                      </a:lnTo>
                      <a:lnTo>
                        <a:pt x="1809750" y="0"/>
                      </a:lnTo>
                      <a:lnTo>
                        <a:pt x="0" y="0"/>
                      </a:lnTo>
                      <a:lnTo>
                        <a:pt x="0" y="371475"/>
                      </a:lnTo>
                      <a:close/>
                    </a:path>
                  </a:pathLst>
                </a:custGeom>
                <a:solidFill>
                  <a:srgbClr val="F79646"/>
                </a:solidFill>
                <a:ln w="25560">
                  <a:solidFill>
                    <a:srgbClr val="B66D3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ja-JP" altLang="en-US" dirty="0">
                    <a:solidFill>
                      <a:prstClr val="black"/>
                    </a:solidFill>
                    <a:latin typeface="Century Schoolbook"/>
                    <a:ea typeface="ＭＳ Ｐ明朝" panose="02020600040205080304" pitchFamily="18" charset="-128"/>
                  </a:endParaRPr>
                </a:p>
              </p:txBody>
            </p:sp>
            <p:sp>
              <p:nvSpPr>
                <p:cNvPr id="43" name="AutoShape 15"/>
                <p:cNvSpPr>
                  <a:spLocks noChangeArrowheads="1"/>
                </p:cNvSpPr>
                <p:nvPr/>
              </p:nvSpPr>
              <p:spPr bwMode="auto">
                <a:xfrm>
                  <a:off x="3714736" y="3929063"/>
                  <a:ext cx="1785932" cy="928688"/>
                </a:xfrm>
                <a:custGeom>
                  <a:avLst/>
                  <a:gdLst>
                    <a:gd name="T0" fmla="*/ 0 w 1809750"/>
                    <a:gd name="T1" fmla="*/ 0 h 762000"/>
                    <a:gd name="T2" fmla="*/ 0 w 1809750"/>
                    <a:gd name="T3" fmla="*/ 0 h 762000"/>
                    <a:gd name="T4" fmla="*/ 0 w 1809750"/>
                    <a:gd name="T5" fmla="*/ 0 h 762000"/>
                    <a:gd name="T6" fmla="*/ 0 w 1809750"/>
                    <a:gd name="T7" fmla="*/ 0 h 762000"/>
                    <a:gd name="T8" fmla="*/ 0 w 1809750"/>
                    <a:gd name="T9" fmla="*/ 0 h 762000"/>
                    <a:gd name="T10" fmla="*/ 0 w 1809750"/>
                    <a:gd name="T11" fmla="*/ 0 h 762000"/>
                    <a:gd name="T12" fmla="*/ 0 60000 65536"/>
                    <a:gd name="T13" fmla="*/ 0 60000 65536"/>
                    <a:gd name="T14" fmla="*/ 0 60000 65536"/>
                    <a:gd name="T15" fmla="*/ 0 60000 65536"/>
                    <a:gd name="T16" fmla="*/ 0 60000 65536"/>
                    <a:gd name="T17" fmla="*/ 0 60000 65536"/>
                    <a:gd name="T18" fmla="*/ 0 w 1809750"/>
                    <a:gd name="T19" fmla="*/ 0 h 762000"/>
                    <a:gd name="T20" fmla="*/ 1809750 w 1809750"/>
                    <a:gd name="T21" fmla="*/ 762000 h 762000"/>
                  </a:gdLst>
                  <a:ahLst/>
                  <a:cxnLst>
                    <a:cxn ang="T12">
                      <a:pos x="T0" y="T1"/>
                    </a:cxn>
                    <a:cxn ang="T13">
                      <a:pos x="T2" y="T3"/>
                    </a:cxn>
                    <a:cxn ang="T14">
                      <a:pos x="T4" y="T5"/>
                    </a:cxn>
                    <a:cxn ang="T15">
                      <a:pos x="T6" y="T7"/>
                    </a:cxn>
                    <a:cxn ang="T16">
                      <a:pos x="T8" y="T9"/>
                    </a:cxn>
                    <a:cxn ang="T17">
                      <a:pos x="T10" y="T11"/>
                    </a:cxn>
                  </a:cxnLst>
                  <a:rect l="T18" t="T19" r="T20" b="T21"/>
                  <a:pathLst>
                    <a:path w="1809750" h="762000">
                      <a:moveTo>
                        <a:pt x="0" y="371475"/>
                      </a:moveTo>
                      <a:lnTo>
                        <a:pt x="838200" y="762000"/>
                      </a:lnTo>
                      <a:lnTo>
                        <a:pt x="1809750" y="409575"/>
                      </a:lnTo>
                      <a:lnTo>
                        <a:pt x="1809750" y="0"/>
                      </a:lnTo>
                      <a:lnTo>
                        <a:pt x="0" y="0"/>
                      </a:lnTo>
                      <a:lnTo>
                        <a:pt x="0" y="371475"/>
                      </a:lnTo>
                      <a:close/>
                    </a:path>
                  </a:pathLst>
                </a:custGeom>
                <a:solidFill>
                  <a:srgbClr val="F79646"/>
                </a:solidFill>
                <a:ln w="25560">
                  <a:solidFill>
                    <a:srgbClr val="B66D3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endParaRPr lang="ja-JP" altLang="en-US"/>
                </a:p>
              </p:txBody>
            </p:sp>
            <p:grpSp>
              <p:nvGrpSpPr>
                <p:cNvPr id="23" name="グループ化 22"/>
                <p:cNvGrpSpPr/>
                <p:nvPr/>
              </p:nvGrpSpPr>
              <p:grpSpPr>
                <a:xfrm>
                  <a:off x="1285875" y="2571750"/>
                  <a:ext cx="6786563" cy="2571750"/>
                  <a:chOff x="1285875" y="2571750"/>
                  <a:chExt cx="6786563" cy="2571750"/>
                </a:xfrm>
              </p:grpSpPr>
              <p:grpSp>
                <p:nvGrpSpPr>
                  <p:cNvPr id="24" name="Group 2"/>
                  <p:cNvGrpSpPr>
                    <a:grpSpLocks/>
                  </p:cNvGrpSpPr>
                  <p:nvPr/>
                </p:nvGrpSpPr>
                <p:grpSpPr bwMode="auto">
                  <a:xfrm>
                    <a:off x="3714750" y="2571750"/>
                    <a:ext cx="1784350" cy="712788"/>
                    <a:chOff x="2340" y="1620"/>
                    <a:chExt cx="1124" cy="449"/>
                  </a:xfrm>
                </p:grpSpPr>
                <p:sp>
                  <p:nvSpPr>
                    <p:cNvPr id="40" name="Rectangle 3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2340" y="1620"/>
                      <a:ext cx="1125" cy="450"/>
                    </a:xfrm>
                    <a:prstGeom prst="rect">
                      <a:avLst/>
                    </a:prstGeom>
                    <a:solidFill>
                      <a:srgbClr val="BA0617"/>
                    </a:solidFill>
                    <a:ln w="25560">
                      <a:solidFill>
                        <a:srgbClr val="8C3836"/>
                      </a:solidFill>
                      <a:miter lim="800000"/>
                      <a:headEnd/>
                      <a:tailEnd/>
                    </a:ln>
                  </p:spPr>
                  <p:txBody>
                    <a:bodyPr wrap="none"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entury Schoolbook"/>
                        <a:ea typeface="ＭＳ Ｐ明朝" panose="02020600040205080304" pitchFamily="18" charset="-128"/>
                      </a:endParaRPr>
                    </a:p>
                  </p:txBody>
                </p:sp>
                <p:pic>
                  <p:nvPicPr>
                    <p:cNvPr id="41" name="Picture 4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3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2388" y="1713"/>
                      <a:ext cx="1052" cy="24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</p:pic>
              </p:grpSp>
              <p:grpSp>
                <p:nvGrpSpPr>
                  <p:cNvPr id="25" name="Group 5"/>
                  <p:cNvGrpSpPr>
                    <a:grpSpLocks/>
                  </p:cNvGrpSpPr>
                  <p:nvPr/>
                </p:nvGrpSpPr>
                <p:grpSpPr bwMode="auto">
                  <a:xfrm>
                    <a:off x="2517775" y="3286125"/>
                    <a:ext cx="4143375" cy="569913"/>
                    <a:chOff x="1586" y="2135"/>
                    <a:chExt cx="2610" cy="359"/>
                  </a:xfrm>
                </p:grpSpPr>
                <p:cxnSp>
                  <p:nvCxnSpPr>
                    <p:cNvPr id="34" name="AutoShape 6"/>
                    <p:cNvCxnSpPr>
                      <a:cxnSpLocks noChangeShapeType="1"/>
                    </p:cNvCxnSpPr>
                    <p:nvPr/>
                  </p:nvCxnSpPr>
                  <p:spPr bwMode="auto">
                    <a:xfrm flipH="1">
                      <a:off x="1586" y="2214"/>
                      <a:ext cx="814" cy="234"/>
                    </a:xfrm>
                    <a:prstGeom prst="straightConnector1">
                      <a:avLst/>
                    </a:prstGeom>
                    <a:noFill/>
                    <a:ln w="9360">
                      <a:solidFill>
                        <a:srgbClr val="4A7EBB"/>
                      </a:solidFill>
                      <a:miter lim="800000"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pic>
                  <p:nvPicPr>
                    <p:cNvPr id="35" name="Picture 7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4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1840" y="2135"/>
                      <a:ext cx="393" cy="29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</p:pic>
                <p:cxnSp>
                  <p:nvCxnSpPr>
                    <p:cNvPr id="36" name="AutoShape 8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2865" y="2194"/>
                      <a:ext cx="1" cy="271"/>
                    </a:xfrm>
                    <a:prstGeom prst="straightConnector1">
                      <a:avLst/>
                    </a:prstGeom>
                    <a:noFill/>
                    <a:ln w="9360">
                      <a:solidFill>
                        <a:srgbClr val="4A7EBB"/>
                      </a:solidFill>
                      <a:miter lim="800000"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pic>
                  <p:nvPicPr>
                    <p:cNvPr id="37" name="Picture 9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5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2658" y="2135"/>
                      <a:ext cx="393" cy="29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</p:pic>
                <p:cxnSp>
                  <p:nvCxnSpPr>
                    <p:cNvPr id="38" name="AutoShape 10"/>
                    <p:cNvCxnSpPr>
                      <a:cxnSpLocks noChangeShapeType="1"/>
                    </p:cNvCxnSpPr>
                    <p:nvPr/>
                  </p:nvCxnSpPr>
                  <p:spPr bwMode="auto">
                    <a:xfrm>
                      <a:off x="3381" y="2221"/>
                      <a:ext cx="815" cy="274"/>
                    </a:xfrm>
                    <a:prstGeom prst="straightConnector1">
                      <a:avLst/>
                    </a:prstGeom>
                    <a:noFill/>
                    <a:ln w="9360">
                      <a:solidFill>
                        <a:srgbClr val="4A7EBB"/>
                      </a:solidFill>
                      <a:miter lim="800000"/>
                      <a:headEnd/>
                      <a:tailEnd type="triangle" w="med" len="med"/>
                    </a:ln>
                    <a:extLst>
                      <a:ext uri="{909E8E84-426E-40DD-AFC4-6F175D3DCCD1}">
                        <a14:hiddenFill xmlns:a14="http://schemas.microsoft.com/office/drawing/2010/main">
                          <a:noFill/>
                        </a14:hiddenFill>
                      </a:ext>
                    </a:extLst>
                  </p:spPr>
                </p:cxnSp>
                <p:pic>
                  <p:nvPicPr>
                    <p:cNvPr id="39" name="Picture 11"/>
                    <p:cNvPicPr>
                      <a:picLocks noChangeAspect="1" noChangeArrowheads="1"/>
                    </p:cNvPicPr>
                    <p:nvPr/>
                  </p:nvPicPr>
                  <p:blipFill>
                    <a:blip r:embed="rId6">
                      <a:extLst>
                        <a:ext uri="{28A0092B-C50C-407E-A947-70E740481C1C}">
                          <a14:useLocalDpi xmlns:a14="http://schemas.microsoft.com/office/drawing/2010/main" val="0"/>
                        </a:ext>
                      </a:extLst>
                    </a:blip>
                    <a:srcRect/>
                    <a:stretch>
                      <a:fillRect/>
                    </a:stretch>
                  </p:blipFill>
                  <p:spPr bwMode="auto">
                    <a:xfrm>
                      <a:off x="3530" y="2157"/>
                      <a:ext cx="393" cy="297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round/>
                          <a:headEnd/>
                          <a:tailEnd/>
                        </a14:hiddenLine>
                      </a:ext>
                    </a:extLst>
                  </p:spPr>
                </p:pic>
              </p:grpSp>
              <p:grpSp>
                <p:nvGrpSpPr>
                  <p:cNvPr id="26" name="グループ化 61"/>
                  <p:cNvGrpSpPr>
                    <a:grpSpLocks/>
                  </p:cNvGrpSpPr>
                  <p:nvPr/>
                </p:nvGrpSpPr>
                <p:grpSpPr bwMode="auto">
                  <a:xfrm>
                    <a:off x="1285875" y="4000500"/>
                    <a:ext cx="6786563" cy="1143000"/>
                    <a:chOff x="1285875" y="4000504"/>
                    <a:chExt cx="6786587" cy="1143008"/>
                  </a:xfrm>
                </p:grpSpPr>
                <p:grpSp>
                  <p:nvGrpSpPr>
                    <p:cNvPr id="27" name="グループ化 51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285875" y="4357694"/>
                      <a:ext cx="4286244" cy="785818"/>
                      <a:chOff x="1285875" y="4357694"/>
                      <a:chExt cx="4286244" cy="785818"/>
                    </a:xfrm>
                  </p:grpSpPr>
                  <p:sp>
                    <p:nvSpPr>
                      <p:cNvPr id="30" name="AutoShape 6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1285875" y="4403724"/>
                        <a:ext cx="1792288" cy="739787"/>
                      </a:xfrm>
                      <a:custGeom>
                        <a:avLst/>
                        <a:gdLst>
                          <a:gd name="T0" fmla="*/ 0 w 1790164"/>
                          <a:gd name="T1" fmla="*/ 0 h 656849"/>
                          <a:gd name="T2" fmla="*/ 0 w 1790164"/>
                          <a:gd name="T3" fmla="*/ 0 h 656849"/>
                          <a:gd name="T4" fmla="*/ 0 w 1790164"/>
                          <a:gd name="T5" fmla="*/ 0 h 656849"/>
                          <a:gd name="T6" fmla="*/ 0 w 1790164"/>
                          <a:gd name="T7" fmla="*/ 0 h 656849"/>
                          <a:gd name="T8" fmla="*/ 0 w 1790164"/>
                          <a:gd name="T9" fmla="*/ 0 h 656849"/>
                          <a:gd name="T10" fmla="*/ 0 60000 65536"/>
                          <a:gd name="T11" fmla="*/ 0 60000 65536"/>
                          <a:gd name="T12" fmla="*/ 0 60000 65536"/>
                          <a:gd name="T13" fmla="*/ 0 60000 65536"/>
                          <a:gd name="T14" fmla="*/ 0 60000 65536"/>
                          <a:gd name="T15" fmla="*/ 0 w 1790164"/>
                          <a:gd name="T16" fmla="*/ 0 h 656849"/>
                          <a:gd name="T17" fmla="*/ 1790164 w 1790164"/>
                          <a:gd name="T18" fmla="*/ 656849 h 656849"/>
                        </a:gdLst>
                        <a:ahLst/>
                        <a:cxnLst>
                          <a:cxn ang="T10">
                            <a:pos x="T0" y="T1"/>
                          </a:cxn>
                          <a:cxn ang="T11">
                            <a:pos x="T2" y="T3"/>
                          </a:cxn>
                          <a:cxn ang="T12">
                            <a:pos x="T4" y="T5"/>
                          </a:cxn>
                          <a:cxn ang="T13">
                            <a:pos x="T6" y="T7"/>
                          </a:cxn>
                          <a:cxn ang="T14">
                            <a:pos x="T8" y="T9"/>
                          </a:cxn>
                        </a:cxnLst>
                        <a:rect l="T15" t="T16" r="T17" b="T18"/>
                        <a:pathLst>
                          <a:path w="1790164" h="656849">
                            <a:moveTo>
                              <a:pt x="0" y="0"/>
                            </a:moveTo>
                            <a:lnTo>
                              <a:pt x="1790164" y="218967"/>
                            </a:lnTo>
                            <a:lnTo>
                              <a:pt x="1790164" y="656849"/>
                            </a:lnTo>
                            <a:lnTo>
                              <a:pt x="0" y="656849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F81BD"/>
                      </a:solidFill>
                      <a:ln w="25560">
                        <a:solidFill>
                          <a:srgbClr val="385D8A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ja-JP" alt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Schoolbook"/>
                          <a:ea typeface="ＭＳ Ｐ明朝" panose="02020600040205080304" pitchFamily="18" charset="-128"/>
                        </a:endParaRPr>
                      </a:p>
                    </p:txBody>
                  </p:sp>
                  <p:sp>
                    <p:nvSpPr>
                      <p:cNvPr id="31" name="AutoShape 11"/>
                      <p:cNvSpPr>
                        <a:spLocks noChangeArrowheads="1"/>
                      </p:cNvSpPr>
                      <p:nvPr/>
                    </p:nvSpPr>
                    <p:spPr bwMode="auto">
                      <a:xfrm>
                        <a:off x="3714750" y="4357694"/>
                        <a:ext cx="1785938" cy="785818"/>
                      </a:xfrm>
                      <a:custGeom>
                        <a:avLst/>
                        <a:gdLst>
                          <a:gd name="T0" fmla="*/ 0 w 1326524"/>
                          <a:gd name="T1" fmla="*/ 0 h 592428"/>
                          <a:gd name="T2" fmla="*/ 0 w 1326524"/>
                          <a:gd name="T3" fmla="*/ 0 h 592428"/>
                          <a:gd name="T4" fmla="*/ 0 w 1326524"/>
                          <a:gd name="T5" fmla="*/ 0 h 592428"/>
                          <a:gd name="T6" fmla="*/ 0 w 1326524"/>
                          <a:gd name="T7" fmla="*/ 0 h 592428"/>
                          <a:gd name="T8" fmla="*/ 0 w 1326524"/>
                          <a:gd name="T9" fmla="*/ 0 h 592428"/>
                          <a:gd name="T10" fmla="*/ 0 w 1326524"/>
                          <a:gd name="T11" fmla="*/ 0 h 592428"/>
                          <a:gd name="T12" fmla="*/ 0 60000 65536"/>
                          <a:gd name="T13" fmla="*/ 0 60000 65536"/>
                          <a:gd name="T14" fmla="*/ 0 60000 65536"/>
                          <a:gd name="T15" fmla="*/ 0 60000 65536"/>
                          <a:gd name="T16" fmla="*/ 0 60000 65536"/>
                          <a:gd name="T17" fmla="*/ 0 60000 65536"/>
                          <a:gd name="T18" fmla="*/ 0 w 1326524"/>
                          <a:gd name="T19" fmla="*/ 0 h 592428"/>
                          <a:gd name="T20" fmla="*/ 1326524 w 1326524"/>
                          <a:gd name="T21" fmla="*/ 592428 h 592428"/>
                        </a:gdLst>
                        <a:ahLst/>
                        <a:cxnLst>
                          <a:cxn ang="T12">
                            <a:pos x="T0" y="T1"/>
                          </a:cxn>
                          <a:cxn ang="T13">
                            <a:pos x="T2" y="T3"/>
                          </a:cxn>
                          <a:cxn ang="T14">
                            <a:pos x="T4" y="T5"/>
                          </a:cxn>
                          <a:cxn ang="T15">
                            <a:pos x="T6" y="T7"/>
                          </a:cxn>
                          <a:cxn ang="T16">
                            <a:pos x="T8" y="T9"/>
                          </a:cxn>
                          <a:cxn ang="T17">
                            <a:pos x="T10" y="T11"/>
                          </a:cxn>
                        </a:cxnLst>
                        <a:rect l="T18" t="T19" r="T20" b="T21"/>
                        <a:pathLst>
                          <a:path w="1326524" h="592428">
                            <a:moveTo>
                              <a:pt x="0" y="0"/>
                            </a:moveTo>
                            <a:lnTo>
                              <a:pt x="0" y="592428"/>
                            </a:lnTo>
                            <a:lnTo>
                              <a:pt x="1326524" y="592428"/>
                            </a:lnTo>
                            <a:lnTo>
                              <a:pt x="1326524" y="38637"/>
                            </a:lnTo>
                            <a:lnTo>
                              <a:pt x="618186" y="386366"/>
                            </a:lnTo>
                            <a:lnTo>
                              <a:pt x="0" y="0"/>
                            </a:lnTo>
                            <a:close/>
                          </a:path>
                        </a:pathLst>
                      </a:custGeom>
                      <a:solidFill>
                        <a:srgbClr val="4F81BD"/>
                      </a:solidFill>
                      <a:ln w="25560">
                        <a:solidFill>
                          <a:srgbClr val="385D8A"/>
                        </a:solidFill>
                        <a:miter lim="800000"/>
                        <a:headEnd/>
                        <a:tailEnd/>
                      </a:ln>
                    </p:spPr>
                    <p:txBody>
                      <a:bodyPr wrap="none" anchor="ctr"/>
                      <a:lstStyle/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kumimoji="0" lang="ja-JP" altLang="en-US" sz="18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entury Schoolbook"/>
                          <a:ea typeface="ＭＳ Ｐ明朝" panose="02020600040205080304" pitchFamily="18" charset="-128"/>
                        </a:endParaRPr>
                      </a:p>
                    </p:txBody>
                  </p:sp>
                  <p:sp>
                    <p:nvSpPr>
                      <p:cNvPr id="32" name="テキスト ボックス 28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3714744" y="4786322"/>
                        <a:ext cx="185737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defTabSz="449263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Arial" charset="0"/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defTabSz="449263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Arial" charset="0"/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defTabSz="449263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Arial" charset="0"/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defTabSz="449263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Arial" charset="0"/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ja-JP" altLang="en-US" sz="16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Arial" charset="0"/>
                            <a:ea typeface="ＭＳ Ｐゴシック" charset="-128"/>
                          </a:rPr>
                          <a:t>ハードウェア </a:t>
                        </a:r>
                        <a:r>
                          <a:rPr kumimoji="0" lang="en-US" altLang="ja-JP" sz="1600" b="0" i="0" u="none" strike="noStrike" kern="0" cap="none" spc="0" normalizeH="0" baseline="0" noProof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Arial" charset="0"/>
                            <a:ea typeface="ＭＳ Ｐゴシック" charset="-128"/>
                          </a:rPr>
                          <a:t>B</a:t>
                        </a:r>
                        <a:endParaRPr kumimoji="0" lang="ja-JP" altLang="en-US" sz="1600" b="0" i="0" u="none" strike="noStrike" kern="0" cap="none" spc="0" normalizeH="0" baseline="0" noProof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-128"/>
                        </a:endParaRPr>
                      </a:p>
                    </p:txBody>
                  </p:sp>
                  <p:sp>
                    <p:nvSpPr>
                      <p:cNvPr id="33" name="テキスト ボックス 29"/>
                      <p:cNvSpPr txBox="1">
                        <a:spLocks noChangeArrowheads="1"/>
                      </p:cNvSpPr>
                      <p:nvPr/>
                    </p:nvSpPr>
                    <p:spPr bwMode="auto">
                      <a:xfrm>
                        <a:off x="1285875" y="4805374"/>
                        <a:ext cx="1857375" cy="338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  <p:txBody>
                      <a:bodyPr>
                        <a:spAutoFit/>
                      </a:bodyPr>
                      <a:lstStyle>
                        <a:lvl1pPr eaLnBrk="0" hangingPunct="0"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1pPr>
                        <a:lvl2pPr marL="742950" indent="-285750" eaLnBrk="0" hangingPunct="0"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2pPr>
                        <a:lvl3pPr marL="1143000" indent="-228600" eaLnBrk="0" hangingPunct="0"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3pPr>
                        <a:lvl4pPr marL="1600200" indent="-228600" eaLnBrk="0" hangingPunct="0"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4pPr>
                        <a:lvl5pPr marL="2057400" indent="-228600" eaLnBrk="0" hangingPunct="0"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5pPr>
                        <a:lvl6pPr marL="2514600" indent="-228600" defTabSz="449263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Arial" charset="0"/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6pPr>
                        <a:lvl7pPr marL="2971800" indent="-228600" defTabSz="449263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Arial" charset="0"/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7pPr>
                        <a:lvl8pPr marL="3429000" indent="-228600" defTabSz="449263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Arial" charset="0"/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8pPr>
                        <a:lvl9pPr marL="3886200" indent="-228600" defTabSz="449263" eaLnBrk="0" fontAlgn="base" hangingPunct="0">
                          <a:spcBef>
                            <a:spcPct val="0"/>
                          </a:spcBef>
                          <a:spcAft>
                            <a:spcPct val="0"/>
                          </a:spcAft>
                          <a:buClr>
                            <a:srgbClr val="000000"/>
                          </a:buClr>
                          <a:buSzPct val="100000"/>
                          <a:buFont typeface="Arial" charset="0"/>
                          <a:defRPr>
                            <a:solidFill>
                              <a:schemeClr val="bg1"/>
                            </a:solidFill>
                            <a:latin typeface="Arial" charset="0"/>
                            <a:ea typeface="ＭＳ Ｐゴシック" charset="-128"/>
                          </a:defRPr>
                        </a:lvl9pPr>
                      </a:lstStyle>
                      <a:p>
                        <a:pPr marL="0" marR="0" lvl="0" indent="0" algn="ctr" defTabSz="91440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kumimoji="0" lang="ja-JP" altLang="en-US" sz="16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Arial" charset="0"/>
                            <a:ea typeface="ＭＳ Ｐゴシック" charset="-128"/>
                          </a:rPr>
                          <a:t>ハードウェア </a:t>
                        </a:r>
                        <a:r>
                          <a:rPr kumimoji="0" lang="en-US" altLang="ja-JP" sz="1600" b="0" i="0" u="none" strike="noStrike" kern="0" cap="none" spc="0" normalizeH="0" baseline="0" noProof="0" dirty="0">
                            <a:ln>
                              <a:noFill/>
                            </a:ln>
                            <a:solidFill>
                              <a:prstClr val="white"/>
                            </a:solidFill>
                            <a:effectLst/>
                            <a:uLnTx/>
                            <a:uFillTx/>
                            <a:latin typeface="Arial" charset="0"/>
                            <a:ea typeface="ＭＳ Ｐゴシック" charset="-128"/>
                          </a:rPr>
                          <a:t>A</a:t>
                        </a:r>
                        <a:endParaRPr kumimoji="0" lang="ja-JP" alt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-128"/>
                        </a:endParaRPr>
                      </a:p>
                    </p:txBody>
                  </p:sp>
                </p:grpSp>
                <p:sp>
                  <p:nvSpPr>
                    <p:cNvPr id="28" name="直角三角形 27"/>
                    <p:cNvSpPr/>
                    <p:nvPr/>
                  </p:nvSpPr>
                  <p:spPr>
                    <a:xfrm flipH="1">
                      <a:off x="6143642" y="4000504"/>
                      <a:ext cx="1785944" cy="1143008"/>
                    </a:xfrm>
                    <a:prstGeom prst="rtTriangle">
                      <a:avLst/>
                    </a:prstGeom>
                    <a:solidFill>
                      <a:srgbClr val="4F81BD"/>
                    </a:solidFill>
                    <a:ln w="25400" cap="flat" cmpd="sng" algn="ctr">
                      <a:solidFill>
                        <a:srgbClr val="385D8A"/>
                      </a:solidFill>
                      <a:prstDash val="solid"/>
                    </a:ln>
                    <a:effectLst/>
                  </p:spPr>
                  <p:txBody>
                    <a:bodyPr anchor="ctr"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ja-JP" altLang="en-US" sz="1800" b="0" i="0" u="none" strike="noStrike" kern="0" cap="none" spc="0" normalizeH="0" baseline="0" noProof="0">
                        <a:ln>
                          <a:noFill/>
                        </a:ln>
                        <a:solidFill>
                          <a:prstClr val="white"/>
                        </a:solidFill>
                        <a:effectLst/>
                        <a:uLnTx/>
                        <a:uFillTx/>
                        <a:latin typeface="Century Schoolbook"/>
                        <a:ea typeface="ＭＳ Ｐ明朝" panose="02020600040205080304" pitchFamily="18" charset="-128"/>
                        <a:cs typeface="+mn-cs"/>
                      </a:endParaRPr>
                    </a:p>
                  </p:txBody>
                </p:sp>
                <p:sp>
                  <p:nvSpPr>
                    <p:cNvPr id="29" name="テキスト ボックス 28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6215087" y="4805374"/>
                      <a:ext cx="1857375" cy="338138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>
                      <a:spAutoFit/>
                    </a:bodyPr>
                    <a:lstStyle>
                      <a:lvl1pPr eaLnBrk="0" hangingPunct="0">
                        <a:defRPr>
                          <a:solidFill>
                            <a:schemeClr val="bg1"/>
                          </a:solidFill>
                          <a:latin typeface="Arial" charset="0"/>
                          <a:ea typeface="ＭＳ Ｐゴシック" charset="-128"/>
                        </a:defRPr>
                      </a:lvl1pPr>
                      <a:lvl2pPr marL="742950" indent="-285750" eaLnBrk="0" hangingPunct="0">
                        <a:defRPr>
                          <a:solidFill>
                            <a:schemeClr val="bg1"/>
                          </a:solidFill>
                          <a:latin typeface="Arial" charset="0"/>
                          <a:ea typeface="ＭＳ Ｐゴシック" charset="-128"/>
                        </a:defRPr>
                      </a:lvl2pPr>
                      <a:lvl3pPr marL="1143000" indent="-228600" eaLnBrk="0" hangingPunct="0">
                        <a:defRPr>
                          <a:solidFill>
                            <a:schemeClr val="bg1"/>
                          </a:solidFill>
                          <a:latin typeface="Arial" charset="0"/>
                          <a:ea typeface="ＭＳ Ｐゴシック" charset="-128"/>
                        </a:defRPr>
                      </a:lvl3pPr>
                      <a:lvl4pPr marL="1600200" indent="-228600" eaLnBrk="0" hangingPunct="0">
                        <a:defRPr>
                          <a:solidFill>
                            <a:schemeClr val="bg1"/>
                          </a:solidFill>
                          <a:latin typeface="Arial" charset="0"/>
                          <a:ea typeface="ＭＳ Ｐゴシック" charset="-128"/>
                        </a:defRPr>
                      </a:lvl4pPr>
                      <a:lvl5pPr marL="2057400" indent="-228600" eaLnBrk="0" hangingPunct="0">
                        <a:defRPr>
                          <a:solidFill>
                            <a:schemeClr val="bg1"/>
                          </a:solidFill>
                          <a:latin typeface="Arial" charset="0"/>
                          <a:ea typeface="ＭＳ Ｐゴシック" charset="-128"/>
                        </a:defRPr>
                      </a:lvl5pPr>
                      <a:lvl6pPr marL="2514600" indent="-228600" defTabSz="44926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defRPr>
                          <a:solidFill>
                            <a:schemeClr val="bg1"/>
                          </a:solidFill>
                          <a:latin typeface="Arial" charset="0"/>
                          <a:ea typeface="ＭＳ Ｐゴシック" charset="-128"/>
                        </a:defRPr>
                      </a:lvl6pPr>
                      <a:lvl7pPr marL="2971800" indent="-228600" defTabSz="44926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defRPr>
                          <a:solidFill>
                            <a:schemeClr val="bg1"/>
                          </a:solidFill>
                          <a:latin typeface="Arial" charset="0"/>
                          <a:ea typeface="ＭＳ Ｐゴシック" charset="-128"/>
                        </a:defRPr>
                      </a:lvl7pPr>
                      <a:lvl8pPr marL="3429000" indent="-228600" defTabSz="44926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defRPr>
                          <a:solidFill>
                            <a:schemeClr val="bg1"/>
                          </a:solidFill>
                          <a:latin typeface="Arial" charset="0"/>
                          <a:ea typeface="ＭＳ Ｐゴシック" charset="-128"/>
                        </a:defRPr>
                      </a:lvl8pPr>
                      <a:lvl9pPr marL="3886200" indent="-228600" defTabSz="449263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Arial" charset="0"/>
                        <a:defRPr>
                          <a:solidFill>
                            <a:schemeClr val="bg1"/>
                          </a:solidFill>
                          <a:latin typeface="Arial" charset="0"/>
                          <a:ea typeface="ＭＳ Ｐゴシック" charset="-128"/>
                        </a:defRPr>
                      </a:lvl9pPr>
                    </a:lstStyle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-128"/>
                        </a:rPr>
                        <a:t>ハードウェア </a:t>
                      </a:r>
                      <a:r>
                        <a:rPr kumimoji="0" lang="en-US" altLang="ja-JP" sz="1600" b="0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prstClr val="white"/>
                          </a:solidFill>
                          <a:effectLst/>
                          <a:uLnTx/>
                          <a:uFillTx/>
                          <a:latin typeface="Arial" charset="0"/>
                          <a:ea typeface="ＭＳ Ｐゴシック" charset="-128"/>
                        </a:rPr>
                        <a:t>C</a:t>
                      </a:r>
                      <a:endParaRPr kumimoji="0" lang="ja-JP" altLang="en-US" sz="16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charset="0"/>
                        <a:ea typeface="ＭＳ Ｐゴシック" charset="-128"/>
                      </a:endParaRPr>
                    </a:p>
                  </p:txBody>
                </p:sp>
              </p:grpSp>
            </p:grpSp>
          </p:grpSp>
        </p:grpSp>
        <p:sp>
          <p:nvSpPr>
            <p:cNvPr id="47" name="テキスト ボックス 46"/>
            <p:cNvSpPr txBox="1"/>
            <p:nvPr/>
          </p:nvSpPr>
          <p:spPr>
            <a:xfrm>
              <a:off x="1910404" y="4090980"/>
              <a:ext cx="4427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dirty="0">
                  <a:solidFill>
                    <a:schemeClr val="tx2"/>
                  </a:solidFill>
                </a:rPr>
                <a:t>OS</a:t>
              </a:r>
              <a:endParaRPr kumimoji="1" lang="ja-JP" altLang="en-US" dirty="0">
                <a:solidFill>
                  <a:schemeClr val="tx2"/>
                </a:solidFill>
              </a:endParaRPr>
            </a:p>
          </p:txBody>
        </p:sp>
        <p:sp>
          <p:nvSpPr>
            <p:cNvPr id="48" name="テキスト ボックス 47"/>
            <p:cNvSpPr txBox="1"/>
            <p:nvPr/>
          </p:nvSpPr>
          <p:spPr>
            <a:xfrm>
              <a:off x="6742464" y="4093077"/>
              <a:ext cx="4427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dirty="0">
                  <a:solidFill>
                    <a:schemeClr val="tx2"/>
                  </a:solidFill>
                </a:rPr>
                <a:t>OS</a:t>
              </a:r>
              <a:endParaRPr kumimoji="1" lang="ja-JP" altLang="en-US" dirty="0">
                <a:solidFill>
                  <a:schemeClr val="tx2"/>
                </a:solidFill>
              </a:endParaRPr>
            </a:p>
          </p:txBody>
        </p:sp>
        <p:sp>
          <p:nvSpPr>
            <p:cNvPr id="49" name="テキスト ボックス 48"/>
            <p:cNvSpPr txBox="1"/>
            <p:nvPr/>
          </p:nvSpPr>
          <p:spPr>
            <a:xfrm>
              <a:off x="4350625" y="4093647"/>
              <a:ext cx="44275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kumimoji="1" lang="en-US" altLang="ja-JP" dirty="0">
                  <a:solidFill>
                    <a:schemeClr val="tx2"/>
                  </a:solidFill>
                </a:rPr>
                <a:t>OS</a:t>
              </a:r>
              <a:endParaRPr kumimoji="1" lang="ja-JP" altLang="en-US" dirty="0">
                <a:solidFill>
                  <a:schemeClr val="tx2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83919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2959" y="219098"/>
            <a:ext cx="7543800" cy="1450757"/>
          </a:xfrm>
        </p:spPr>
        <p:txBody>
          <a:bodyPr/>
          <a:lstStyle/>
          <a:p>
            <a:r>
              <a:rPr lang="en-US" altLang="ja-JP" dirty="0"/>
              <a:t>OS</a:t>
            </a:r>
            <a:r>
              <a:rPr lang="ja-JP" altLang="en-US" dirty="0"/>
              <a:t>の例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5397" y="1902443"/>
            <a:ext cx="7898925" cy="5180569"/>
          </a:xfrm>
        </p:spPr>
        <p:txBody>
          <a:bodyPr>
            <a:normAutofit/>
          </a:bodyPr>
          <a:lstStyle/>
          <a:p>
            <a:pPr>
              <a:buClrTx/>
              <a:buSzPct val="80000"/>
              <a:buFont typeface="Wingdings" panose="05000000000000000000" pitchFamily="2" charset="2"/>
              <a:buChar char="l"/>
            </a:pPr>
            <a:r>
              <a:rPr lang="ja-JP" altLang="en-US" sz="2800" dirty="0">
                <a:solidFill>
                  <a:schemeClr val="tx1"/>
                </a:solidFill>
              </a:rPr>
              <a:t> </a:t>
            </a:r>
            <a:r>
              <a:rPr lang="en-US" altLang="ja-JP" sz="2800" dirty="0">
                <a:solidFill>
                  <a:schemeClr val="tx1"/>
                </a:solidFill>
              </a:rPr>
              <a:t>PC </a:t>
            </a:r>
          </a:p>
          <a:p>
            <a:pPr lvl="1">
              <a:buSzPct val="80000"/>
            </a:pPr>
            <a:r>
              <a:rPr lang="en-US" altLang="ja-JP" sz="2000" dirty="0">
                <a:solidFill>
                  <a:schemeClr val="tx1"/>
                </a:solidFill>
              </a:rPr>
              <a:t>Windows</a:t>
            </a:r>
            <a:endParaRPr lang="en-US" altLang="ja-JP" sz="2000" dirty="0"/>
          </a:p>
          <a:p>
            <a:pPr lvl="1">
              <a:buSzPct val="80000"/>
            </a:pPr>
            <a:r>
              <a:rPr lang="en-US" altLang="ja-JP" sz="2400" dirty="0" err="1">
                <a:solidFill>
                  <a:schemeClr val="tx1"/>
                </a:solidFill>
              </a:rPr>
              <a:t>macOS</a:t>
            </a:r>
            <a:r>
              <a:rPr lang="ja-JP" altLang="en-US" dirty="0"/>
              <a:t> ← </a:t>
            </a:r>
            <a:r>
              <a:rPr lang="en-US" altLang="ja-JP" dirty="0">
                <a:solidFill>
                  <a:srgbClr val="FF0000"/>
                </a:solidFill>
              </a:rPr>
              <a:t>Unix</a:t>
            </a:r>
            <a:r>
              <a:rPr lang="en-US" altLang="ja-JP" dirty="0"/>
              <a:t> </a:t>
            </a:r>
            <a:r>
              <a:rPr lang="ja-JP" altLang="en-US" dirty="0"/>
              <a:t>を基にして開発</a:t>
            </a:r>
            <a:endParaRPr lang="en-US" altLang="ja-JP" dirty="0"/>
          </a:p>
          <a:p>
            <a:pPr lvl="1">
              <a:buSzPct val="80000"/>
            </a:pPr>
            <a:r>
              <a:rPr lang="en-US" altLang="ja-JP" sz="2400" dirty="0">
                <a:solidFill>
                  <a:srgbClr val="FF0000"/>
                </a:solidFill>
              </a:rPr>
              <a:t>Unix </a:t>
            </a:r>
            <a:r>
              <a:rPr lang="ja-JP" altLang="en-US" sz="2400" dirty="0">
                <a:solidFill>
                  <a:schemeClr val="tx1"/>
                </a:solidFill>
              </a:rPr>
              <a:t>→ </a:t>
            </a:r>
            <a:r>
              <a:rPr lang="en-US" altLang="ja-JP" sz="2400" dirty="0">
                <a:solidFill>
                  <a:schemeClr val="tx1"/>
                </a:solidFill>
              </a:rPr>
              <a:t>Linux</a:t>
            </a:r>
            <a:r>
              <a:rPr lang="ja-JP" altLang="en-US" sz="2400" dirty="0">
                <a:solidFill>
                  <a:schemeClr val="tx1"/>
                </a:solidFill>
              </a:rPr>
              <a:t> ディストリビューション　いろいろ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lvl="2">
              <a:buSzPct val="80000"/>
            </a:pPr>
            <a:r>
              <a:rPr lang="en-US" altLang="ja-JP" dirty="0"/>
              <a:t>Ubuntu</a:t>
            </a:r>
          </a:p>
          <a:p>
            <a:pPr lvl="2">
              <a:buSzPct val="80000"/>
            </a:pPr>
            <a:r>
              <a:rPr lang="en-US" altLang="ja-JP" dirty="0"/>
              <a:t>Debian</a:t>
            </a:r>
          </a:p>
          <a:p>
            <a:pPr lvl="2">
              <a:buSzPct val="80000"/>
            </a:pPr>
            <a:r>
              <a:rPr lang="en-US" altLang="ja-JP" dirty="0" err="1"/>
              <a:t>Redhat</a:t>
            </a:r>
            <a:endParaRPr lang="en-US" altLang="ja-JP" dirty="0"/>
          </a:p>
          <a:p>
            <a:pPr marL="914400" lvl="2" indent="0">
              <a:buSzPct val="80000"/>
              <a:buNone/>
            </a:pPr>
            <a:r>
              <a:rPr lang="en-US" altLang="ja-JP"/>
              <a:t>    …</a:t>
            </a:r>
            <a:endParaRPr lang="en-US" altLang="ja-JP" dirty="0"/>
          </a:p>
          <a:p>
            <a:pPr lvl="1">
              <a:buSzPct val="80000"/>
            </a:pPr>
            <a:r>
              <a:rPr lang="ja-JP" altLang="en-US" sz="2400" dirty="0">
                <a:solidFill>
                  <a:schemeClr val="tx1"/>
                </a:solidFill>
              </a:rPr>
              <a:t>その他</a:t>
            </a:r>
            <a:endParaRPr lang="en-US" altLang="ja-JP" sz="2400" dirty="0">
              <a:solidFill>
                <a:schemeClr val="tx1"/>
              </a:solidFill>
            </a:endParaRPr>
          </a:p>
          <a:p>
            <a:pPr>
              <a:buSzPct val="80000"/>
              <a:buFont typeface="Wingdings" panose="05000000000000000000" pitchFamily="2" charset="2"/>
              <a:buChar char="l"/>
            </a:pPr>
            <a:r>
              <a:rPr lang="ja-JP" altLang="en-US" dirty="0"/>
              <a:t>スマホ</a:t>
            </a:r>
            <a:endParaRPr lang="en-US" altLang="ja-JP" dirty="0"/>
          </a:p>
          <a:p>
            <a:pPr lvl="1">
              <a:buSzPct val="80000"/>
            </a:pPr>
            <a:r>
              <a:rPr lang="en-US" altLang="ja-JP" b="1" dirty="0"/>
              <a:t>iOS</a:t>
            </a:r>
          </a:p>
          <a:p>
            <a:pPr lvl="1">
              <a:buSzPct val="80000"/>
            </a:pPr>
            <a:r>
              <a:rPr lang="en-US" altLang="ja-JP" b="1" dirty="0"/>
              <a:t>Android</a:t>
            </a:r>
          </a:p>
          <a:p>
            <a:pPr lvl="1">
              <a:buSzPct val="80000"/>
            </a:pPr>
            <a:endParaRPr lang="en-US" altLang="ja-JP" b="1" dirty="0"/>
          </a:p>
          <a:p>
            <a:pPr lvl="1">
              <a:buSzPct val="80000"/>
            </a:pPr>
            <a:endParaRPr lang="en-US" altLang="ja-JP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8290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2959" y="219098"/>
            <a:ext cx="7543800" cy="1450757"/>
          </a:xfrm>
        </p:spPr>
        <p:txBody>
          <a:bodyPr/>
          <a:lstStyle/>
          <a:p>
            <a:r>
              <a:rPr lang="en-US" altLang="ja-JP" dirty="0"/>
              <a:t>Unix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645396" y="1424142"/>
            <a:ext cx="7898925" cy="5180569"/>
          </a:xfrm>
        </p:spPr>
        <p:txBody>
          <a:bodyPr>
            <a:normAutofit/>
          </a:bodyPr>
          <a:lstStyle/>
          <a:p>
            <a:pPr>
              <a:buClrTx/>
              <a:buSzPct val="80000"/>
              <a:buFont typeface="Wingdings" panose="05000000000000000000" pitchFamily="2" charset="2"/>
              <a:buChar char="l"/>
            </a:pPr>
            <a:r>
              <a:rPr lang="ja-JP" altLang="en-US" sz="2800" dirty="0">
                <a:solidFill>
                  <a:schemeClr val="tx1"/>
                </a:solidFill>
              </a:rPr>
              <a:t> </a:t>
            </a:r>
            <a:r>
              <a:rPr lang="ja-JP" altLang="en-US" dirty="0"/>
              <a:t>現在の数多くの</a:t>
            </a:r>
            <a:r>
              <a:rPr lang="en-US" altLang="ja-JP" dirty="0"/>
              <a:t>OS</a:t>
            </a:r>
            <a:r>
              <a:rPr lang="ja-JP" altLang="en-US" dirty="0"/>
              <a:t>の基本となった</a:t>
            </a:r>
            <a:r>
              <a:rPr lang="en-US" altLang="ja-JP" dirty="0"/>
              <a:t>OS</a:t>
            </a:r>
            <a:br>
              <a:rPr lang="en-US" altLang="ja-JP" dirty="0"/>
            </a:br>
            <a:r>
              <a:rPr lang="ja-JP" altLang="en-US" dirty="0"/>
              <a:t>数値計算に使われるような計算機は</a:t>
            </a:r>
            <a:r>
              <a:rPr lang="en-US" altLang="ja-JP" dirty="0"/>
              <a:t>Unix</a:t>
            </a:r>
            <a:r>
              <a:rPr lang="ja-JP" altLang="en-US" dirty="0"/>
              <a:t>で動いているのが普通</a:t>
            </a:r>
            <a:endParaRPr lang="en-US" altLang="ja-JP" sz="2800" dirty="0">
              <a:solidFill>
                <a:schemeClr val="tx1"/>
              </a:solidFill>
            </a:endParaRPr>
          </a:p>
          <a:p>
            <a:r>
              <a:rPr lang="en-US" altLang="ja-JP" sz="1800" dirty="0"/>
              <a:t>1957</a:t>
            </a:r>
            <a:r>
              <a:rPr lang="ja-JP" altLang="en-US" sz="1800" dirty="0"/>
              <a:t>：スプートニクショック</a:t>
            </a:r>
            <a:endParaRPr lang="en-US" altLang="ja-JP" sz="1800" dirty="0"/>
          </a:p>
          <a:p>
            <a:r>
              <a:rPr lang="en-US" altLang="ja-JP" sz="1800" dirty="0"/>
              <a:t>1958</a:t>
            </a:r>
            <a:r>
              <a:rPr lang="ja-JP" altLang="en-US" sz="1800" dirty="0"/>
              <a:t>：</a:t>
            </a:r>
            <a:r>
              <a:rPr lang="en-US" altLang="ja-JP" sz="1800" dirty="0"/>
              <a:t>ARPA </a:t>
            </a:r>
            <a:r>
              <a:rPr lang="ja-JP" altLang="en-US" sz="1800" dirty="0"/>
              <a:t>設立</a:t>
            </a:r>
            <a:endParaRPr lang="en-US" altLang="ja-JP" sz="1800" dirty="0"/>
          </a:p>
          <a:p>
            <a:r>
              <a:rPr lang="en-US" altLang="ja-JP" sz="1800" dirty="0"/>
              <a:t>1960’</a:t>
            </a:r>
            <a:r>
              <a:rPr lang="ja-JP" altLang="en-US" sz="1800" dirty="0"/>
              <a:t>：</a:t>
            </a:r>
            <a:r>
              <a:rPr lang="en-US" altLang="ja-JP" sz="1800" dirty="0"/>
              <a:t>Multics </a:t>
            </a:r>
            <a:r>
              <a:rPr lang="ja-JP" altLang="en-US" sz="1800" dirty="0"/>
              <a:t>の開発開始（ベル研）、分散型通信システム（</a:t>
            </a:r>
            <a:r>
              <a:rPr lang="en-US" altLang="ja-JP" sz="1800" dirty="0" err="1"/>
              <a:t>ARPAnet</a:t>
            </a:r>
            <a:r>
              <a:rPr lang="ja-JP" altLang="en-US" sz="1800" dirty="0"/>
              <a:t>）の開発</a:t>
            </a:r>
            <a:endParaRPr lang="en-US" altLang="ja-JP" sz="1800" dirty="0"/>
          </a:p>
          <a:p>
            <a:r>
              <a:rPr lang="en-US" altLang="ja-JP" sz="1800" dirty="0"/>
              <a:t>1967: </a:t>
            </a:r>
            <a:r>
              <a:rPr lang="en-US" altLang="ja-JP" sz="1800" dirty="0" err="1"/>
              <a:t>ARPAnet</a:t>
            </a:r>
            <a:r>
              <a:rPr lang="en-US" altLang="ja-JP" sz="1800" dirty="0"/>
              <a:t> </a:t>
            </a:r>
            <a:r>
              <a:rPr lang="ja-JP" altLang="en-US" sz="1800" dirty="0"/>
              <a:t>による最初の通信</a:t>
            </a:r>
            <a:endParaRPr lang="en-US" altLang="ja-JP" sz="1800" dirty="0"/>
          </a:p>
          <a:p>
            <a:r>
              <a:rPr lang="en-US" altLang="ja-JP" sz="1800" dirty="0"/>
              <a:t>1969</a:t>
            </a:r>
            <a:r>
              <a:rPr lang="ja-JP" altLang="en-US" sz="1800" dirty="0"/>
              <a:t>：</a:t>
            </a:r>
            <a:r>
              <a:rPr lang="en-US" altLang="ja-JP" sz="1800" dirty="0"/>
              <a:t>UNIX</a:t>
            </a:r>
            <a:r>
              <a:rPr lang="ja-JP" altLang="en-US" sz="1800" dirty="0"/>
              <a:t> の登場（</a:t>
            </a:r>
            <a:r>
              <a:rPr lang="en-US" altLang="ja-JP" sz="1800" dirty="0"/>
              <a:t> Thompson &amp; Ritchie </a:t>
            </a:r>
            <a:r>
              <a:rPr lang="ja-JP" altLang="en-US" sz="1800" dirty="0"/>
              <a:t>）、Ｃ言語</a:t>
            </a:r>
            <a:endParaRPr lang="en-US" altLang="ja-JP" sz="1800" dirty="0"/>
          </a:p>
          <a:p>
            <a:r>
              <a:rPr lang="en-US" altLang="ja-JP" sz="1800" dirty="0"/>
              <a:t>1970’</a:t>
            </a:r>
            <a:r>
              <a:rPr lang="ja-JP" altLang="en-US" sz="1800" dirty="0"/>
              <a:t>：</a:t>
            </a:r>
            <a:r>
              <a:rPr lang="en-US" altLang="ja-JP" sz="1800" dirty="0"/>
              <a:t>UNIX </a:t>
            </a:r>
            <a:r>
              <a:rPr lang="ja-JP" altLang="en-US" sz="1800" dirty="0"/>
              <a:t>の研究現場への普及</a:t>
            </a:r>
            <a:endParaRPr lang="en-US" altLang="ja-JP" sz="1800" dirty="0"/>
          </a:p>
          <a:p>
            <a:r>
              <a:rPr lang="en-US" altLang="ja-JP" sz="1800" dirty="0"/>
              <a:t>1982</a:t>
            </a:r>
            <a:r>
              <a:rPr lang="ja-JP" altLang="en-US" sz="1800" dirty="0"/>
              <a:t>：</a:t>
            </a:r>
            <a:r>
              <a:rPr lang="en-US" altLang="ja-JP" sz="1800" dirty="0"/>
              <a:t>BSD UNIX </a:t>
            </a:r>
            <a:r>
              <a:rPr lang="ja-JP" altLang="en-US" sz="1800" dirty="0"/>
              <a:t>に </a:t>
            </a:r>
            <a:r>
              <a:rPr lang="en-US" altLang="ja-JP" sz="1800" dirty="0"/>
              <a:t>TCP/IP </a:t>
            </a:r>
            <a:r>
              <a:rPr lang="ja-JP" altLang="en-US" sz="1800" dirty="0"/>
              <a:t>が実装される</a:t>
            </a:r>
            <a:endParaRPr lang="en-US" altLang="ja-JP" sz="1800" dirty="0"/>
          </a:p>
          <a:p>
            <a:r>
              <a:rPr lang="en-US" altLang="ja-JP" sz="1800" dirty="0"/>
              <a:t>1983</a:t>
            </a:r>
            <a:r>
              <a:rPr lang="ja-JP" altLang="en-US" sz="1800" dirty="0"/>
              <a:t>：</a:t>
            </a:r>
            <a:r>
              <a:rPr lang="en-US" altLang="ja-JP" sz="1800" dirty="0"/>
              <a:t>X </a:t>
            </a:r>
            <a:r>
              <a:rPr lang="ja-JP" altLang="en-US" sz="1800" dirty="0"/>
              <a:t>の開発開始（</a:t>
            </a:r>
            <a:r>
              <a:rPr lang="en-US" altLang="ja-JP" sz="1800" dirty="0"/>
              <a:t>Project Athena</a:t>
            </a:r>
            <a:r>
              <a:rPr lang="ja-JP" altLang="en-US" sz="1800" dirty="0"/>
              <a:t>）</a:t>
            </a:r>
            <a:endParaRPr lang="en-US" altLang="ja-JP" sz="1800" dirty="0"/>
          </a:p>
          <a:p>
            <a:pPr lvl="1"/>
            <a:r>
              <a:rPr lang="ja-JP" altLang="en-US" sz="1400" dirty="0"/>
              <a:t>ビットマップディスプレイ、日本語の表示、</a:t>
            </a:r>
            <a:r>
              <a:rPr lang="en-US" altLang="ja-JP" sz="1400" dirty="0"/>
              <a:t>UNIX </a:t>
            </a:r>
            <a:r>
              <a:rPr lang="ja-JP" altLang="en-US" sz="1400" dirty="0" err="1"/>
              <a:t>への</a:t>
            </a:r>
            <a:r>
              <a:rPr lang="ja-JP" altLang="en-US" sz="1400" dirty="0"/>
              <a:t>実装</a:t>
            </a:r>
            <a:endParaRPr lang="en-US" altLang="ja-JP" sz="1400" dirty="0"/>
          </a:p>
          <a:p>
            <a:r>
              <a:rPr lang="en-US" altLang="ja-JP" sz="1800" dirty="0"/>
              <a:t>1983</a:t>
            </a:r>
            <a:r>
              <a:rPr lang="ja-JP" altLang="en-US" sz="1800" dirty="0"/>
              <a:t>：</a:t>
            </a:r>
            <a:r>
              <a:rPr lang="en-US" altLang="ja-JP" sz="1800" dirty="0" err="1"/>
              <a:t>ARPAnet</a:t>
            </a:r>
            <a:r>
              <a:rPr lang="en-US" altLang="ja-JP" sz="1800" dirty="0"/>
              <a:t> </a:t>
            </a:r>
            <a:r>
              <a:rPr lang="ja-JP" altLang="en-US" sz="1800" dirty="0"/>
              <a:t>が研究ネットワークとして独立</a:t>
            </a:r>
            <a:endParaRPr lang="en-US" altLang="ja-JP" sz="1800" dirty="0"/>
          </a:p>
          <a:p>
            <a:pPr marL="0" indent="0">
              <a:buNone/>
            </a:pPr>
            <a:endParaRPr lang="en-US" altLang="ja-JP" sz="1800" dirty="0"/>
          </a:p>
        </p:txBody>
      </p:sp>
      <p:grpSp>
        <p:nvGrpSpPr>
          <p:cNvPr id="4" name="グループ化 7"/>
          <p:cNvGrpSpPr>
            <a:grpSpLocks/>
          </p:cNvGrpSpPr>
          <p:nvPr/>
        </p:nvGrpSpPr>
        <p:grpSpPr bwMode="auto">
          <a:xfrm>
            <a:off x="6147582" y="4501661"/>
            <a:ext cx="2667684" cy="1924832"/>
            <a:chOff x="4665205" y="3890962"/>
            <a:chExt cx="3929062" cy="2724045"/>
          </a:xfrm>
        </p:grpSpPr>
        <p:pic>
          <p:nvPicPr>
            <p:cNvPr id="5" name="Picture 6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738761" y="3890962"/>
              <a:ext cx="3659188" cy="23764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" name="正方形/長方形 6"/>
            <p:cNvSpPr>
              <a:spLocks noChangeArrowheads="1"/>
            </p:cNvSpPr>
            <p:nvPr/>
          </p:nvSpPr>
          <p:spPr bwMode="auto">
            <a:xfrm>
              <a:off x="4665205" y="6307033"/>
              <a:ext cx="3929062" cy="3079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ja-JP" sz="1400"/>
                <a:t>http://en.wikipedia.org/wiki/Ken_Thompson</a:t>
              </a:r>
              <a:endParaRPr lang="ja-JP" altLang="en-US" sz="1400"/>
            </a:p>
          </p:txBody>
        </p:sp>
        <p:sp>
          <p:nvSpPr>
            <p:cNvPr id="7" name="テキスト ボックス 5"/>
            <p:cNvSpPr txBox="1">
              <a:spLocks noChangeArrowheads="1"/>
            </p:cNvSpPr>
            <p:nvPr/>
          </p:nvSpPr>
          <p:spPr bwMode="auto">
            <a:xfrm>
              <a:off x="4932363" y="5805488"/>
              <a:ext cx="1755775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ja-JP" sz="2400">
                  <a:solidFill>
                    <a:srgbClr val="FFCC00"/>
                  </a:solidFill>
                </a:rPr>
                <a:t>Thompson</a:t>
              </a:r>
              <a:endParaRPr lang="ja-JP" altLang="en-US" sz="2400">
                <a:solidFill>
                  <a:srgbClr val="FFCC00"/>
                </a:solidFill>
              </a:endParaRPr>
            </a:p>
          </p:txBody>
        </p:sp>
        <p:sp>
          <p:nvSpPr>
            <p:cNvPr id="8" name="テキスト ボックス 6"/>
            <p:cNvSpPr txBox="1">
              <a:spLocks noChangeArrowheads="1"/>
            </p:cNvSpPr>
            <p:nvPr/>
          </p:nvSpPr>
          <p:spPr bwMode="auto">
            <a:xfrm>
              <a:off x="7235825" y="5805488"/>
              <a:ext cx="1211263" cy="4619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kumimoji="1" sz="32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1pPr>
              <a:lvl2pPr marL="742950" indent="-285750">
                <a:spcBef>
                  <a:spcPct val="20000"/>
                </a:spcBef>
                <a:buChar char="–"/>
                <a:defRPr kumimoji="1" sz="28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2pPr>
              <a:lvl3pPr marL="1143000" indent="-228600">
                <a:spcBef>
                  <a:spcPct val="20000"/>
                </a:spcBef>
                <a:buChar char="•"/>
                <a:defRPr kumimoji="1" sz="24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3pPr>
              <a:lvl4pPr marL="1600200" indent="-228600">
                <a:spcBef>
                  <a:spcPct val="20000"/>
                </a:spcBef>
                <a:buChar char="–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4pPr>
              <a:lvl5pPr marL="2057400" indent="-228600">
                <a:spcBef>
                  <a:spcPct val="20000"/>
                </a:spcBef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kumimoji="1" sz="2000">
                  <a:solidFill>
                    <a:schemeClr val="tx1"/>
                  </a:solidFill>
                  <a:latin typeface="Arial" panose="020B0604020202020204" pitchFamily="34" charset="0"/>
                  <a:ea typeface="ＭＳ Ｐゴシック" panose="020B0600070205080204" pitchFamily="50" charset="-128"/>
                </a:defRPr>
              </a:lvl9pPr>
            </a:lstStyle>
            <a:p>
              <a:pPr eaLnBrk="1" hangingPunct="1">
                <a:buFontTx/>
                <a:buNone/>
              </a:pPr>
              <a:r>
                <a:rPr lang="en-US" altLang="ja-JP" sz="2400">
                  <a:solidFill>
                    <a:srgbClr val="FFCC00"/>
                  </a:solidFill>
                </a:rPr>
                <a:t>Ritchie</a:t>
              </a:r>
              <a:endParaRPr lang="ja-JP" altLang="en-US" sz="2400">
                <a:solidFill>
                  <a:srgbClr val="FFCC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85902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22959" y="274330"/>
            <a:ext cx="7543800" cy="1450757"/>
          </a:xfrm>
        </p:spPr>
        <p:txBody>
          <a:bodyPr/>
          <a:lstStyle/>
          <a:p>
            <a:r>
              <a:rPr kumimoji="1" lang="en-US" altLang="ja-JP" dirty="0">
                <a:solidFill>
                  <a:schemeClr val="tx1"/>
                </a:solidFill>
              </a:rPr>
              <a:t>Unix </a:t>
            </a:r>
            <a:r>
              <a:rPr kumimoji="1" lang="ja-JP" altLang="en-US" dirty="0">
                <a:solidFill>
                  <a:schemeClr val="tx1"/>
                </a:solidFill>
              </a:rPr>
              <a:t>の構成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822959" y="1950509"/>
            <a:ext cx="7543801" cy="4157397"/>
          </a:xfrm>
        </p:spPr>
        <p:txBody>
          <a:bodyPr>
            <a:normAutofit/>
          </a:bodyPr>
          <a:lstStyle/>
          <a:p>
            <a:pPr>
              <a:buClrTx/>
              <a:buSzPct val="80000"/>
              <a:buFont typeface="Wingdings" panose="05000000000000000000" pitchFamily="2" charset="2"/>
              <a:buChar char="l"/>
            </a:pPr>
            <a:r>
              <a:rPr lang="ja-JP" altLang="en-US" sz="2800" dirty="0">
                <a:solidFill>
                  <a:schemeClr val="tx1"/>
                </a:solidFill>
              </a:rPr>
              <a:t> </a:t>
            </a:r>
            <a:r>
              <a:rPr kumimoji="1" lang="ja-JP" altLang="en-US" sz="2800" dirty="0">
                <a:solidFill>
                  <a:schemeClr val="tx1"/>
                </a:solidFill>
              </a:rPr>
              <a:t>カーネル</a:t>
            </a:r>
            <a:r>
              <a:rPr kumimoji="1" lang="en-US" altLang="ja-JP" sz="2800" dirty="0">
                <a:solidFill>
                  <a:schemeClr val="tx1"/>
                </a:solidFill>
              </a:rPr>
              <a:t>(</a:t>
            </a:r>
            <a:r>
              <a:rPr lang="en-US" altLang="ja-JP" sz="2800" dirty="0">
                <a:solidFill>
                  <a:schemeClr val="tx1"/>
                </a:solidFill>
              </a:rPr>
              <a:t>Kernel: </a:t>
            </a:r>
            <a:r>
              <a:rPr lang="ja-JP" altLang="en-US" sz="2800" dirty="0">
                <a:solidFill>
                  <a:schemeClr val="tx1"/>
                </a:solidFill>
              </a:rPr>
              <a:t>核</a:t>
            </a:r>
            <a:r>
              <a:rPr kumimoji="1" lang="en-US" altLang="ja-JP" sz="2800" dirty="0">
                <a:solidFill>
                  <a:schemeClr val="tx1"/>
                </a:solidFill>
              </a:rPr>
              <a:t>)</a:t>
            </a:r>
          </a:p>
          <a:p>
            <a:pPr lvl="1">
              <a:buClrTx/>
            </a:pPr>
            <a:r>
              <a:rPr kumimoji="1" lang="en-US" altLang="ja-JP" sz="2400" dirty="0">
                <a:solidFill>
                  <a:schemeClr val="tx1"/>
                </a:solidFill>
              </a:rPr>
              <a:t>OS </a:t>
            </a:r>
            <a:r>
              <a:rPr kumimoji="1" lang="ja-JP" altLang="en-US" sz="2400" dirty="0">
                <a:solidFill>
                  <a:schemeClr val="tx1"/>
                </a:solidFill>
              </a:rPr>
              <a:t>の中核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lvl="1">
              <a:buClrTx/>
            </a:pPr>
            <a:r>
              <a:rPr lang="ja-JP" altLang="en-US" sz="2400" dirty="0">
                <a:solidFill>
                  <a:schemeClr val="tx1"/>
                </a:solidFill>
              </a:rPr>
              <a:t>複数あるハードウェア制御機能を束ねた総称</a:t>
            </a:r>
            <a:endParaRPr lang="en-US" altLang="ja-JP" sz="2400" dirty="0">
              <a:solidFill>
                <a:schemeClr val="tx1"/>
              </a:solidFill>
            </a:endParaRPr>
          </a:p>
          <a:p>
            <a:pPr lvl="3">
              <a:buClrTx/>
              <a:buFont typeface="Arial" panose="020B0604020202020204" pitchFamily="34" charset="0"/>
              <a:buChar char="•"/>
            </a:pPr>
            <a:r>
              <a:rPr lang="ja-JP" altLang="en-US" sz="2000" dirty="0">
                <a:solidFill>
                  <a:schemeClr val="tx1"/>
                </a:solidFill>
              </a:rPr>
              <a:t>ハードウェアの管理・制御を行う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lvl="3">
              <a:buClrTx/>
              <a:buFont typeface="Arial" panose="020B0604020202020204" pitchFamily="34" charset="0"/>
              <a:buChar char="•"/>
            </a:pPr>
            <a:r>
              <a:rPr kumimoji="1" lang="ja-JP" altLang="en-US" sz="2000" dirty="0">
                <a:solidFill>
                  <a:schemeClr val="tx1"/>
                </a:solidFill>
              </a:rPr>
              <a:t>プロセス管理を行う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lvl="3">
              <a:buClrTx/>
              <a:buFont typeface="Arial" panose="020B0604020202020204" pitchFamily="34" charset="0"/>
              <a:buChar char="•"/>
            </a:pPr>
            <a:r>
              <a:rPr lang="ja-JP" altLang="en-US" sz="2000" dirty="0">
                <a:solidFill>
                  <a:schemeClr val="tx1"/>
                </a:solidFill>
              </a:rPr>
              <a:t>ユーザが直接命令することはできない</a:t>
            </a:r>
            <a:endParaRPr lang="en-US" altLang="ja-JP" sz="2000" dirty="0">
              <a:solidFill>
                <a:schemeClr val="tx1"/>
              </a:solidFill>
            </a:endParaRPr>
          </a:p>
          <a:p>
            <a:pPr>
              <a:buClrTx/>
              <a:buSzPct val="80000"/>
              <a:buFont typeface="Wingdings" panose="05000000000000000000" pitchFamily="2" charset="2"/>
              <a:buChar char="l"/>
            </a:pPr>
            <a:r>
              <a:rPr lang="en-US" altLang="ja-JP" sz="2800" dirty="0">
                <a:solidFill>
                  <a:schemeClr val="tx1"/>
                </a:solidFill>
              </a:rPr>
              <a:t> </a:t>
            </a:r>
            <a:r>
              <a:rPr lang="ja-JP" altLang="en-US" sz="2800" dirty="0">
                <a:solidFill>
                  <a:schemeClr val="tx1"/>
                </a:solidFill>
              </a:rPr>
              <a:t>シェル</a:t>
            </a:r>
            <a:r>
              <a:rPr lang="en-US" altLang="ja-JP" sz="2800" dirty="0">
                <a:solidFill>
                  <a:schemeClr val="tx1"/>
                </a:solidFill>
              </a:rPr>
              <a:t>(Shell: </a:t>
            </a:r>
            <a:r>
              <a:rPr lang="ja-JP" altLang="en-US" sz="2800" dirty="0">
                <a:solidFill>
                  <a:schemeClr val="tx1"/>
                </a:solidFill>
              </a:rPr>
              <a:t>殻</a:t>
            </a:r>
            <a:r>
              <a:rPr lang="en-US" altLang="ja-JP" sz="2800" dirty="0">
                <a:solidFill>
                  <a:schemeClr val="tx1"/>
                </a:solidFill>
              </a:rPr>
              <a:t>)</a:t>
            </a:r>
          </a:p>
          <a:p>
            <a:pPr lvl="1">
              <a:buClrTx/>
              <a:buSzPct val="80000"/>
            </a:pPr>
            <a:r>
              <a:rPr lang="ja-JP" altLang="en-US" sz="2000" dirty="0">
                <a:solidFill>
                  <a:schemeClr val="tx1"/>
                </a:solidFill>
              </a:rPr>
              <a:t>ユーザの命令を聞きカーネルに伝える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lvl="1">
              <a:buClrTx/>
              <a:buSzPct val="80000"/>
            </a:pPr>
            <a:r>
              <a:rPr lang="ja-JP" altLang="en-US" sz="2000" dirty="0">
                <a:solidFill>
                  <a:schemeClr val="tx1"/>
                </a:solidFill>
              </a:rPr>
              <a:t>カーネルから返ってきた結果をユーザに伝える</a:t>
            </a:r>
            <a:endParaRPr lang="en-US" altLang="ja-JP" sz="2000" dirty="0">
              <a:solidFill>
                <a:schemeClr val="tx1"/>
              </a:solidFill>
            </a:endParaRPr>
          </a:p>
          <a:p>
            <a:pPr lvl="1">
              <a:buClrTx/>
              <a:buSzPct val="80000"/>
            </a:pPr>
            <a:r>
              <a:rPr lang="ja-JP" altLang="en-US" sz="2000" dirty="0"/>
              <a:t>シェルスクリプト</a:t>
            </a:r>
            <a:endParaRPr lang="en-US" altLang="ja-JP" sz="2000" dirty="0">
              <a:solidFill>
                <a:srgbClr val="FF0000"/>
              </a:solidFill>
            </a:endParaRPr>
          </a:p>
          <a:p>
            <a:pPr marL="457200" lvl="1" indent="0">
              <a:buClrTx/>
              <a:buSzPct val="80000"/>
              <a:buNone/>
            </a:pPr>
            <a:endParaRPr lang="en-US" altLang="ja-JP" sz="2000" dirty="0">
              <a:solidFill>
                <a:schemeClr val="tx1"/>
              </a:solidFill>
            </a:endParaRPr>
          </a:p>
          <a:p>
            <a:pPr lvl="1">
              <a:buClrTx/>
              <a:buSzPct val="80000"/>
              <a:buFont typeface="Wingdings" panose="05000000000000000000" pitchFamily="2" charset="2"/>
              <a:buChar char="Ø"/>
            </a:pPr>
            <a:endParaRPr lang="en-US" altLang="ja-JP" sz="2000" dirty="0">
              <a:solidFill>
                <a:schemeClr val="tx1"/>
              </a:solidFill>
            </a:endParaRPr>
          </a:p>
          <a:p>
            <a:pPr marL="0" indent="0">
              <a:buClrTx/>
              <a:buSzPct val="80000"/>
              <a:buNone/>
            </a:pPr>
            <a:endParaRPr lang="en-US" altLang="ja-JP" sz="2400" dirty="0"/>
          </a:p>
          <a:p>
            <a:pPr marL="0" indent="0">
              <a:buClrTx/>
              <a:buSzPct val="80000"/>
              <a:buNone/>
            </a:pP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608042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/>
              <a:t>ユーザインターフェース</a:t>
            </a:r>
            <a:br>
              <a:rPr kumimoji="1" lang="en-US" altLang="ja-JP" dirty="0"/>
            </a:br>
            <a:r>
              <a:rPr kumimoji="1" lang="en-US" altLang="ja-JP" dirty="0"/>
              <a:t>(User Interface; UI)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altLang="ja-JP" dirty="0"/>
              <a:t>GUI (Graphical User Interface)</a:t>
            </a:r>
          </a:p>
          <a:p>
            <a:pPr lvl="1"/>
            <a:r>
              <a:rPr lang="ja-JP" altLang="en-US" dirty="0"/>
              <a:t>主に画面上に表示された図形や画像などをマウス・キーボードの操作や画面へのタッチなどで指定して操作を行う</a:t>
            </a:r>
          </a:p>
          <a:p>
            <a:pPr lvl="1"/>
            <a:r>
              <a:rPr lang="ja-JP" altLang="en-US" dirty="0"/>
              <a:t>直感的に操作を行えるが、計算機への負担は大きい</a:t>
            </a:r>
          </a:p>
          <a:p>
            <a:r>
              <a:rPr lang="en-US" altLang="ja-JP" dirty="0"/>
              <a:t>CUI (Character User Interface)</a:t>
            </a:r>
          </a:p>
          <a:p>
            <a:pPr lvl="1"/>
            <a:r>
              <a:rPr lang="ja-JP" altLang="en-US" dirty="0"/>
              <a:t>主にキーボードからの文字入力で操作を行う</a:t>
            </a:r>
          </a:p>
          <a:p>
            <a:pPr lvl="1"/>
            <a:r>
              <a:rPr lang="ja-JP" altLang="en-US" dirty="0"/>
              <a:t>コマンドさえ覚えればキーボードだけで何でもできる</a:t>
            </a:r>
          </a:p>
          <a:p>
            <a:pPr lvl="1"/>
            <a:r>
              <a:rPr lang="ja-JP" altLang="en-US" dirty="0"/>
              <a:t>計算機への負担が小さい</a:t>
            </a:r>
          </a:p>
          <a:p>
            <a:pPr lvl="1"/>
            <a:r>
              <a:rPr lang="ja-JP" altLang="en-US" dirty="0"/>
              <a:t>サーバ業務やトラブルに強い</a:t>
            </a:r>
          </a:p>
          <a:p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endParaRPr kumimoji="1" lang="ja-JP" altLang="en-US"/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59336" y="4001294"/>
            <a:ext cx="4201255" cy="1604912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6641" y="1825625"/>
            <a:ext cx="3861329" cy="191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7598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昔の端末（</a:t>
            </a:r>
            <a:r>
              <a:rPr lang="en-US" altLang="ja-JP" dirty="0"/>
              <a:t>terminal</a:t>
            </a:r>
            <a:r>
              <a:rPr lang="ja-JP" altLang="en-US" dirty="0"/>
              <a:t>）</a:t>
            </a:r>
          </a:p>
        </p:txBody>
      </p:sp>
      <p:pic>
        <p:nvPicPr>
          <p:cNvPr id="27652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7544" y="3588529"/>
            <a:ext cx="3218155" cy="2692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7653" name="Rectangle 6"/>
          <p:cNvSpPr>
            <a:spLocks noChangeArrowheads="1"/>
          </p:cNvSpPr>
          <p:nvPr/>
        </p:nvSpPr>
        <p:spPr bwMode="auto">
          <a:xfrm>
            <a:off x="5857118" y="2742469"/>
            <a:ext cx="3119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 b="0" dirty="0"/>
              <a:t>Digital‘s VT100 video terminal (1978)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 dirty="0"/>
              <a:t>http://vt100.net/</a:t>
            </a: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90689"/>
            <a:ext cx="4900247" cy="3675185"/>
          </a:xfrm>
          <a:prstGeom prst="rect">
            <a:avLst/>
          </a:prstGeom>
        </p:spPr>
      </p:pic>
      <p:sp>
        <p:nvSpPr>
          <p:cNvPr id="3" name="正方形/長方形 2"/>
          <p:cNvSpPr/>
          <p:nvPr/>
        </p:nvSpPr>
        <p:spPr>
          <a:xfrm>
            <a:off x="328247" y="5634429"/>
            <a:ext cx="4572000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ja-JP" sz="2800" dirty="0" err="1"/>
              <a:t>tty</a:t>
            </a:r>
            <a:r>
              <a:rPr lang="en-US" altLang="ja-JP" sz="2800" dirty="0"/>
              <a:t> (teletype)</a:t>
            </a:r>
          </a:p>
          <a:p>
            <a:r>
              <a:rPr lang="ja-JP" altLang="en-US" dirty="0"/>
              <a:t>https://askubuntu.com/questions/481906/what-does-tty-stand-for</a:t>
            </a:r>
          </a:p>
        </p:txBody>
      </p:sp>
    </p:spTree>
    <p:extLst>
      <p:ext uri="{BB962C8B-B14F-4D97-AF65-F5344CB8AC3E}">
        <p14:creationId xmlns:p14="http://schemas.microsoft.com/office/powerpoint/2010/main" val="3214747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318</TotalTime>
  <Words>562</Words>
  <Application>Microsoft Office PowerPoint</Application>
  <PresentationFormat>画面に合わせる (4:3)</PresentationFormat>
  <Paragraphs>92</Paragraphs>
  <Slides>10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20" baseType="lpstr">
      <vt:lpstr>ＭＳ Ｐゴシック</vt:lpstr>
      <vt:lpstr>ＭＳ Ｐ明朝</vt:lpstr>
      <vt:lpstr>游ゴシック</vt:lpstr>
      <vt:lpstr>游ゴシック Light</vt:lpstr>
      <vt:lpstr>Arial</vt:lpstr>
      <vt:lpstr>Calibri</vt:lpstr>
      <vt:lpstr>Calibri Light</vt:lpstr>
      <vt:lpstr>Century Schoolbook</vt:lpstr>
      <vt:lpstr>Wingdings</vt:lpstr>
      <vt:lpstr>Office テーマ</vt:lpstr>
      <vt:lpstr>OS概説</vt:lpstr>
      <vt:lpstr>OS (Operating System) とは</vt:lpstr>
      <vt:lpstr>OS の働きのイメージ</vt:lpstr>
      <vt:lpstr>OS の働きのイメージ</vt:lpstr>
      <vt:lpstr>OSの例</vt:lpstr>
      <vt:lpstr>Unix</vt:lpstr>
      <vt:lpstr>Unix の構成</vt:lpstr>
      <vt:lpstr>ユーザインターフェース (User Interface; UI)</vt:lpstr>
      <vt:lpstr>昔の端末（terminal）</vt:lpstr>
      <vt:lpstr>現在：ソフトウェアでできた端末が複数同時に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</dc:title>
  <dc:creator>yot</dc:creator>
  <cp:lastModifiedBy>Takahashi Yoshiyuki</cp:lastModifiedBy>
  <cp:revision>71</cp:revision>
  <dcterms:created xsi:type="dcterms:W3CDTF">2017-10-04T08:26:06Z</dcterms:created>
  <dcterms:modified xsi:type="dcterms:W3CDTF">2024-06-07T00:47:45Z</dcterms:modified>
</cp:coreProperties>
</file>