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4" r:id="rId8"/>
    <p:sldId id="271" r:id="rId9"/>
    <p:sldId id="273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39" d="100"/>
          <a:sy n="39" d="100"/>
        </p:scale>
        <p:origin x="42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25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42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81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98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2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32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7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046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121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21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35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C23EB-01D1-4076-A32B-454956B737E0}" type="datetimeFigureOut">
              <a:rPr kumimoji="1" lang="ja-JP" altLang="en-US" smtClean="0"/>
              <a:t>2022/6/24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54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シェル</a:t>
            </a:r>
            <a:br>
              <a:rPr lang="en-US" altLang="ja-JP" dirty="0"/>
            </a:br>
            <a:r>
              <a:rPr lang="en-US" altLang="ja-JP" dirty="0"/>
              <a:t>shell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35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OS (Operating System)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計算機を管理・操作するための基本ソフトウェア</a:t>
            </a:r>
            <a:r>
              <a:rPr kumimoji="1" lang="en-US" altLang="ja-JP" dirty="0"/>
              <a:t>.</a:t>
            </a:r>
          </a:p>
          <a:p>
            <a:r>
              <a:rPr lang="en-US" altLang="ja-JP" dirty="0"/>
              <a:t>OS </a:t>
            </a:r>
            <a:r>
              <a:rPr lang="ja-JP" altLang="en-US" dirty="0"/>
              <a:t>は大きく分けて二つの部分で構成されている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カーネル </a:t>
            </a:r>
            <a:r>
              <a:rPr lang="en-US" altLang="ja-JP" dirty="0"/>
              <a:t>(Kernel; </a:t>
            </a:r>
            <a:r>
              <a:rPr lang="ja-JP" altLang="en-US" dirty="0"/>
              <a:t>核</a:t>
            </a:r>
            <a:r>
              <a:rPr lang="en-US" altLang="ja-JP" dirty="0"/>
              <a:t>)</a:t>
            </a:r>
          </a:p>
          <a:p>
            <a:pPr lvl="2"/>
            <a:r>
              <a:rPr lang="ja-JP" altLang="en-US" dirty="0"/>
              <a:t>処理の中核部分を担う</a:t>
            </a:r>
            <a:endParaRPr lang="en-US" altLang="ja-JP" dirty="0"/>
          </a:p>
          <a:p>
            <a:pPr lvl="1"/>
            <a:r>
              <a:rPr lang="ja-JP" altLang="en-US" dirty="0"/>
              <a:t>シェル </a:t>
            </a:r>
            <a:r>
              <a:rPr lang="en-US" altLang="ja-JP" dirty="0"/>
              <a:t>(Shell; </a:t>
            </a:r>
            <a:r>
              <a:rPr lang="ja-JP" altLang="en-US" dirty="0"/>
              <a:t>殻</a:t>
            </a:r>
            <a:r>
              <a:rPr lang="en-US" altLang="ja-JP" dirty="0"/>
              <a:t>)</a:t>
            </a:r>
          </a:p>
          <a:p>
            <a:pPr lvl="2"/>
            <a:r>
              <a:rPr lang="ja-JP" altLang="en-US" dirty="0"/>
              <a:t>外＝ユーザ</a:t>
            </a:r>
            <a:r>
              <a:rPr lang="en-US" altLang="ja-JP" dirty="0"/>
              <a:t>/</a:t>
            </a:r>
            <a:r>
              <a:rPr lang="ja-JP" altLang="en-US"/>
              <a:t>アプリケーションと</a:t>
            </a:r>
            <a:r>
              <a:rPr lang="ja-JP" altLang="en-US" dirty="0"/>
              <a:t>のやり取りを担う</a:t>
            </a:r>
            <a:endParaRPr lang="en-US" altLang="ja-JP" dirty="0"/>
          </a:p>
          <a:p>
            <a:pPr lvl="2"/>
            <a:r>
              <a:rPr lang="en-US" altLang="ja-JP" dirty="0"/>
              <a:t>…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1444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シェル </a:t>
            </a:r>
            <a:r>
              <a:rPr kumimoji="1" lang="en-US" altLang="ja-JP" dirty="0"/>
              <a:t>(Shell) </a:t>
            </a:r>
            <a:r>
              <a:rPr kumimoji="1" lang="ja-JP" altLang="en-US" dirty="0"/>
              <a:t>とは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カーネルとユーザ</a:t>
            </a:r>
            <a:r>
              <a:rPr lang="en-US" altLang="ja-JP" dirty="0"/>
              <a:t>(</a:t>
            </a:r>
            <a:r>
              <a:rPr lang="ja-JP" altLang="en-US" dirty="0"/>
              <a:t>アプリケーション</a:t>
            </a:r>
            <a:r>
              <a:rPr lang="en-US" altLang="ja-JP" dirty="0"/>
              <a:t>)</a:t>
            </a:r>
            <a:r>
              <a:rPr lang="ja-JP" altLang="en-US" dirty="0"/>
              <a:t>の仲介役</a:t>
            </a:r>
          </a:p>
          <a:p>
            <a:pPr lvl="1"/>
            <a:r>
              <a:rPr lang="ja-JP" altLang="en-US" dirty="0"/>
              <a:t>ユーザはシェルを通して計算機に作業を要求する</a:t>
            </a:r>
          </a:p>
          <a:p>
            <a:pPr lvl="1"/>
            <a:r>
              <a:rPr lang="ja-JP" altLang="en-US" dirty="0"/>
              <a:t>そのためのユーザインターフェース </a:t>
            </a:r>
            <a:r>
              <a:rPr lang="en-US" altLang="ja-JP" dirty="0"/>
              <a:t>(UI) </a:t>
            </a:r>
            <a:r>
              <a:rPr lang="ja-JP" altLang="en-US" dirty="0" err="1"/>
              <a:t>を提</a:t>
            </a:r>
            <a:r>
              <a:rPr lang="ja-JP" altLang="en-US" dirty="0"/>
              <a:t>供する</a:t>
            </a:r>
          </a:p>
          <a:p>
            <a:endParaRPr kumimoji="1" lang="ja-JP" altLang="en-US" dirty="0"/>
          </a:p>
        </p:txBody>
      </p:sp>
      <p:grpSp>
        <p:nvGrpSpPr>
          <p:cNvPr id="24" name="グループ化 23"/>
          <p:cNvGrpSpPr/>
          <p:nvPr/>
        </p:nvGrpSpPr>
        <p:grpSpPr>
          <a:xfrm>
            <a:off x="700616" y="3747487"/>
            <a:ext cx="7814734" cy="2810417"/>
            <a:chOff x="977065" y="3153804"/>
            <a:chExt cx="7814734" cy="2810417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977065" y="3153804"/>
              <a:ext cx="7814734" cy="2810417"/>
              <a:chOff x="977065" y="3153804"/>
              <a:chExt cx="7814734" cy="2810417"/>
            </a:xfrm>
          </p:grpSpPr>
          <p:sp>
            <p:nvSpPr>
              <p:cNvPr id="30" name="正方形/長方形 29"/>
              <p:cNvSpPr/>
              <p:nvPr/>
            </p:nvSpPr>
            <p:spPr>
              <a:xfrm>
                <a:off x="977065" y="3342491"/>
                <a:ext cx="7814734" cy="2621730"/>
              </a:xfrm>
              <a:prstGeom prst="rect">
                <a:avLst/>
              </a:prstGeom>
              <a:solidFill>
                <a:sysClr val="window" lastClr="FFFFFF"/>
              </a:solidFill>
              <a:ln w="15875" cap="flat" cmpd="sng" algn="ctr">
                <a:solidFill>
                  <a:srgbClr val="2683C6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游ゴシック"/>
                  <a:cs typeface="+mn-cs"/>
                </a:endParaRPr>
              </a:p>
            </p:txBody>
          </p:sp>
          <p:grpSp>
            <p:nvGrpSpPr>
              <p:cNvPr id="31" name="グループ化 30"/>
              <p:cNvGrpSpPr/>
              <p:nvPr/>
            </p:nvGrpSpPr>
            <p:grpSpPr>
              <a:xfrm>
                <a:off x="1396823" y="3461025"/>
                <a:ext cx="6975217" cy="2503196"/>
                <a:chOff x="1593051" y="3452558"/>
                <a:chExt cx="6975217" cy="2503196"/>
              </a:xfrm>
            </p:grpSpPr>
            <p:pic>
              <p:nvPicPr>
                <p:cNvPr id="33" name="図 32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593051" y="3756223"/>
                  <a:ext cx="2554082" cy="2199531"/>
                </a:xfrm>
                <a:prstGeom prst="rect">
                  <a:avLst/>
                </a:prstGeom>
              </p:spPr>
            </p:pic>
            <p:grpSp>
              <p:nvGrpSpPr>
                <p:cNvPr id="34" name="グループ化 33"/>
                <p:cNvGrpSpPr/>
                <p:nvPr/>
              </p:nvGrpSpPr>
              <p:grpSpPr>
                <a:xfrm>
                  <a:off x="4986867" y="3452558"/>
                  <a:ext cx="3581401" cy="2413040"/>
                  <a:chOff x="4936067" y="3342491"/>
                  <a:chExt cx="3581401" cy="2413040"/>
                </a:xfrm>
              </p:grpSpPr>
              <p:grpSp>
                <p:nvGrpSpPr>
                  <p:cNvPr id="37" name="グループ化 36"/>
                  <p:cNvGrpSpPr/>
                  <p:nvPr/>
                </p:nvGrpSpPr>
                <p:grpSpPr>
                  <a:xfrm>
                    <a:off x="4936067" y="3342491"/>
                    <a:ext cx="3581401" cy="2413040"/>
                    <a:chOff x="4936067" y="3342491"/>
                    <a:chExt cx="3581401" cy="2413040"/>
                  </a:xfrm>
                </p:grpSpPr>
                <p:grpSp>
                  <p:nvGrpSpPr>
                    <p:cNvPr id="39" name="グループ化 38"/>
                    <p:cNvGrpSpPr/>
                    <p:nvPr/>
                  </p:nvGrpSpPr>
                  <p:grpSpPr>
                    <a:xfrm>
                      <a:off x="4936067" y="3342491"/>
                      <a:ext cx="3581401" cy="2413040"/>
                      <a:chOff x="4936067" y="3342491"/>
                      <a:chExt cx="3581401" cy="2413040"/>
                    </a:xfrm>
                  </p:grpSpPr>
                  <p:sp>
                    <p:nvSpPr>
                      <p:cNvPr id="41" name="円/楕円 4"/>
                      <p:cNvSpPr/>
                      <p:nvPr/>
                    </p:nvSpPr>
                    <p:spPr>
                      <a:xfrm>
                        <a:off x="4936067" y="3342491"/>
                        <a:ext cx="3581401" cy="2413040"/>
                      </a:xfrm>
                      <a:prstGeom prst="ellipse">
                        <a:avLst/>
                      </a:prstGeom>
                      <a:solidFill>
                        <a:srgbClr val="FF6600"/>
                      </a:solidFill>
                      <a:ln w="15875" cap="flat" cmpd="sng" algn="ctr">
                        <a:noFill/>
                        <a:prstDash val="solid"/>
                      </a:ln>
                      <a:effectLst/>
                    </p:spPr>
                    <p:txBody>
                      <a:bodyPr rtlCol="0" anchor="ctr"/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ja-JP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/>
                          <a:ea typeface="游ゴシック"/>
                          <a:cs typeface="+mn-cs"/>
                        </a:endParaRPr>
                      </a:p>
                    </p:txBody>
                  </p:sp>
                  <p:sp>
                    <p:nvSpPr>
                      <p:cNvPr id="42" name="円/楕円 5"/>
                      <p:cNvSpPr/>
                      <p:nvPr/>
                    </p:nvSpPr>
                    <p:spPr>
                      <a:xfrm>
                        <a:off x="5470525" y="3800622"/>
                        <a:ext cx="2512484" cy="149677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15875" cap="flat" cmpd="sng" algn="ctr">
                        <a:noFill/>
                        <a:prstDash val="solid"/>
                      </a:ln>
                      <a:effectLst/>
                    </p:spPr>
                    <p:txBody>
                      <a:bodyPr rtlCol="0" anchor="ctr"/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ja-JP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/>
                          <a:ea typeface="游ゴシック"/>
                          <a:cs typeface="+mn-cs"/>
                        </a:endParaRPr>
                      </a:p>
                    </p:txBody>
                  </p:sp>
                  <p:sp>
                    <p:nvSpPr>
                      <p:cNvPr id="43" name="テキスト ボックス 42"/>
                      <p:cNvSpPr txBox="1"/>
                      <p:nvPr/>
                    </p:nvSpPr>
                    <p:spPr>
                      <a:xfrm>
                        <a:off x="6288184" y="3386891"/>
                        <a:ext cx="87716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ja-JP" alt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</a:rPr>
                          <a:t>シェル</a:t>
                        </a:r>
                      </a:p>
                    </p:txBody>
                  </p:sp>
                </p:grpSp>
                <p:sp>
                  <p:nvSpPr>
                    <p:cNvPr id="40" name="円/楕円 6"/>
                    <p:cNvSpPr/>
                    <p:nvPr/>
                  </p:nvSpPr>
                  <p:spPr>
                    <a:xfrm>
                      <a:off x="6049432" y="4178107"/>
                      <a:ext cx="1354666" cy="741805"/>
                    </a:xfrm>
                    <a:prstGeom prst="ellipse">
                      <a:avLst/>
                    </a:prstGeom>
                    <a:solidFill>
                      <a:srgbClr val="FFCC66"/>
                    </a:solidFill>
                    <a:ln w="15875" cap="flat" cmpd="sng" algn="ctr">
                      <a:noFill/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游ゴシック"/>
                          <a:cs typeface="+mn-cs"/>
                        </a:rPr>
                        <a:t>ハードウェア</a:t>
                      </a:r>
                    </a:p>
                  </p:txBody>
                </p:sp>
              </p:grpSp>
              <p:sp>
                <p:nvSpPr>
                  <p:cNvPr id="38" name="テキスト ボックス 37"/>
                  <p:cNvSpPr txBox="1"/>
                  <p:nvPr/>
                </p:nvSpPr>
                <p:spPr>
                  <a:xfrm>
                    <a:off x="6172767" y="3808775"/>
                    <a:ext cx="110799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rPr>
                      <a:t>カーネル</a:t>
                    </a:r>
                  </a:p>
                </p:txBody>
              </p:sp>
            </p:grpSp>
            <p:sp>
              <p:nvSpPr>
                <p:cNvPr id="35" name="右矢印 34"/>
                <p:cNvSpPr/>
                <p:nvPr/>
              </p:nvSpPr>
              <p:spPr>
                <a:xfrm>
                  <a:off x="3918533" y="4411433"/>
                  <a:ext cx="1174871" cy="254000"/>
                </a:xfrm>
                <a:prstGeom prst="rightArrow">
                  <a:avLst>
                    <a:gd name="adj1" fmla="val 50000"/>
                    <a:gd name="adj2" fmla="val 116667"/>
                  </a:avLst>
                </a:prstGeom>
                <a:solidFill>
                  <a:srgbClr val="1CADE4"/>
                </a:solidFill>
                <a:ln w="15875" cap="flat" cmpd="sng" algn="ctr">
                  <a:solidFill>
                    <a:srgbClr val="1CADE4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游ゴシック"/>
                    <a:cs typeface="+mn-cs"/>
                  </a:endParaRPr>
                </a:p>
              </p:txBody>
            </p:sp>
            <p:sp>
              <p:nvSpPr>
                <p:cNvPr id="36" name="右矢印 35"/>
                <p:cNvSpPr/>
                <p:nvPr/>
              </p:nvSpPr>
              <p:spPr>
                <a:xfrm rot="10800000">
                  <a:off x="3878279" y="4665433"/>
                  <a:ext cx="1174871" cy="254000"/>
                </a:xfrm>
                <a:prstGeom prst="rightArrow">
                  <a:avLst>
                    <a:gd name="adj1" fmla="val 50000"/>
                    <a:gd name="adj2" fmla="val 116667"/>
                  </a:avLst>
                </a:prstGeom>
                <a:solidFill>
                  <a:srgbClr val="1CADE4"/>
                </a:solidFill>
                <a:ln w="15875" cap="flat" cmpd="sng" algn="ctr">
                  <a:solidFill>
                    <a:srgbClr val="1CADE4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游ゴシック"/>
                    <a:cs typeface="+mn-cs"/>
                  </a:endParaRPr>
                </a:p>
              </p:txBody>
            </p:sp>
          </p:grpSp>
          <p:sp>
            <p:nvSpPr>
              <p:cNvPr id="32" name="正方形/長方形 31"/>
              <p:cNvSpPr/>
              <p:nvPr/>
            </p:nvSpPr>
            <p:spPr>
              <a:xfrm>
                <a:off x="1202267" y="3153804"/>
                <a:ext cx="2236251" cy="357442"/>
              </a:xfrm>
              <a:prstGeom prst="rect">
                <a:avLst/>
              </a:prstGeom>
              <a:solidFill>
                <a:srgbClr val="2683C6"/>
              </a:solidFill>
              <a:ln w="15875" cap="flat" cmpd="sng" algn="ctr">
                <a:solidFill>
                  <a:srgbClr val="2683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游ゴシック"/>
                    <a:cs typeface="+mn-cs"/>
                  </a:rPr>
                  <a:t>概念的なイメージ</a:t>
                </a:r>
              </a:p>
            </p:txBody>
          </p:sp>
        </p:grpSp>
        <p:sp>
          <p:nvSpPr>
            <p:cNvPr id="26" name="右矢印 25"/>
            <p:cNvSpPr/>
            <p:nvPr/>
          </p:nvSpPr>
          <p:spPr>
            <a:xfrm>
              <a:off x="5190309" y="4419600"/>
              <a:ext cx="374468" cy="254000"/>
            </a:xfrm>
            <a:prstGeom prst="rightArrow">
              <a:avLst/>
            </a:prstGeom>
            <a:solidFill>
              <a:srgbClr val="1CADE4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游ゴシック"/>
                <a:cs typeface="+mn-cs"/>
              </a:endParaRPr>
            </a:p>
          </p:txBody>
        </p:sp>
        <p:sp>
          <p:nvSpPr>
            <p:cNvPr id="27" name="右矢印 26"/>
            <p:cNvSpPr/>
            <p:nvPr/>
          </p:nvSpPr>
          <p:spPr>
            <a:xfrm rot="10800000">
              <a:off x="5170700" y="4667543"/>
              <a:ext cx="374468" cy="254000"/>
            </a:xfrm>
            <a:prstGeom prst="rightArrow">
              <a:avLst/>
            </a:prstGeom>
            <a:solidFill>
              <a:srgbClr val="1CADE4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游ゴシック"/>
                <a:cs typeface="+mn-cs"/>
              </a:endParaRPr>
            </a:p>
          </p:txBody>
        </p:sp>
        <p:sp>
          <p:nvSpPr>
            <p:cNvPr id="28" name="右矢印 27"/>
            <p:cNvSpPr/>
            <p:nvPr/>
          </p:nvSpPr>
          <p:spPr>
            <a:xfrm>
              <a:off x="5757604" y="4426262"/>
              <a:ext cx="374468" cy="254000"/>
            </a:xfrm>
            <a:prstGeom prst="rightArrow">
              <a:avLst/>
            </a:prstGeom>
            <a:solidFill>
              <a:srgbClr val="1CADE4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游ゴシック"/>
                <a:cs typeface="+mn-cs"/>
              </a:endParaRPr>
            </a:p>
          </p:txBody>
        </p:sp>
        <p:sp>
          <p:nvSpPr>
            <p:cNvPr id="29" name="右矢印 28"/>
            <p:cNvSpPr/>
            <p:nvPr/>
          </p:nvSpPr>
          <p:spPr>
            <a:xfrm rot="10800000">
              <a:off x="5751800" y="4655328"/>
              <a:ext cx="374468" cy="254000"/>
            </a:xfrm>
            <a:prstGeom prst="rightArrow">
              <a:avLst/>
            </a:prstGeom>
            <a:solidFill>
              <a:srgbClr val="1CADE4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游ゴシック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3635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シェルの便利な機能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便利な機能</a:t>
            </a:r>
            <a:endParaRPr kumimoji="1" lang="en-US" altLang="ja-JP" dirty="0"/>
          </a:p>
          <a:p>
            <a:pPr lvl="1"/>
            <a:r>
              <a:rPr lang="ja-JP" altLang="en-US" dirty="0"/>
              <a:t>エイリアス（</a:t>
            </a:r>
            <a:r>
              <a:rPr lang="en-US" altLang="ja-JP" dirty="0"/>
              <a:t>alias, </a:t>
            </a:r>
            <a:r>
              <a:rPr lang="ja-JP" altLang="en-US" dirty="0"/>
              <a:t>別名）</a:t>
            </a:r>
            <a:endParaRPr lang="en-US" altLang="ja-JP" dirty="0"/>
          </a:p>
          <a:p>
            <a:pPr lvl="1"/>
            <a:r>
              <a:rPr kumimoji="1" lang="ja-JP" altLang="en-US" dirty="0"/>
              <a:t>ヒストリー（</a:t>
            </a:r>
            <a:r>
              <a:rPr kumimoji="1" lang="en-US" altLang="ja-JP" dirty="0"/>
              <a:t>history, </a:t>
            </a:r>
            <a:r>
              <a:rPr kumimoji="1" lang="ja-JP" altLang="en-US" dirty="0"/>
              <a:t>履歴）</a:t>
            </a:r>
            <a:endParaRPr kumimoji="1" lang="en-US" altLang="ja-JP" dirty="0"/>
          </a:p>
          <a:p>
            <a:pPr lvl="1"/>
            <a:r>
              <a:rPr lang="ja-JP" altLang="en-US" dirty="0"/>
              <a:t>補完</a:t>
            </a:r>
            <a:endParaRPr lang="en-US" altLang="ja-JP" dirty="0"/>
          </a:p>
          <a:p>
            <a:pPr lvl="1"/>
            <a:r>
              <a:rPr kumimoji="1" lang="en-US" altLang="ja-JP" dirty="0"/>
              <a:t>…</a:t>
            </a:r>
          </a:p>
          <a:p>
            <a:r>
              <a:rPr kumimoji="1" lang="ja-JP" altLang="en-US" dirty="0"/>
              <a:t>シェルの機能を使うことで</a:t>
            </a:r>
            <a:r>
              <a:rPr kumimoji="1" lang="en-US" altLang="ja-JP" dirty="0"/>
              <a:t>, </a:t>
            </a:r>
            <a:r>
              <a:rPr kumimoji="1" lang="ja-JP" altLang="en-US" dirty="0"/>
              <a:t>作業が効率的にできる</a:t>
            </a:r>
            <a:r>
              <a:rPr kumimoji="1" lang="en-US" altLang="ja-JP" dirty="0"/>
              <a:t>.</a:t>
            </a:r>
          </a:p>
          <a:p>
            <a:endParaRPr lang="en-US" altLang="ja-JP" dirty="0"/>
          </a:p>
          <a:p>
            <a:r>
              <a:rPr lang="ja-JP" altLang="en-US" dirty="0"/>
              <a:t>シェルの機能のいくつかを実習で体験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1455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プロセス・ジョブ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1226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プロセス</a:t>
            </a:r>
            <a:r>
              <a:rPr kumimoji="1" lang="en-US" altLang="ja-JP" dirty="0"/>
              <a:t>, </a:t>
            </a:r>
            <a:r>
              <a:rPr kumimoji="1" lang="ja-JP" altLang="en-US" dirty="0"/>
              <a:t>マルチタスク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/>
              <a:t>計算機では</a:t>
            </a:r>
            <a:r>
              <a:rPr kumimoji="1" lang="en-US" altLang="ja-JP" dirty="0"/>
              <a:t>, </a:t>
            </a:r>
            <a:r>
              <a:rPr kumimoji="1" lang="ja-JP" altLang="en-US" dirty="0"/>
              <a:t>複数の処理が並行して実行されている</a:t>
            </a:r>
            <a:r>
              <a:rPr kumimoji="1" lang="en-US" altLang="ja-JP" dirty="0"/>
              <a:t>.</a:t>
            </a:r>
          </a:p>
          <a:p>
            <a:pPr lvl="1"/>
            <a:r>
              <a:rPr lang="ja-JP" altLang="en-US" dirty="0"/>
              <a:t>多くの場合</a:t>
            </a:r>
            <a:r>
              <a:rPr lang="en-US" altLang="ja-JP" dirty="0"/>
              <a:t>, </a:t>
            </a:r>
            <a:r>
              <a:rPr lang="ja-JP" altLang="en-US" dirty="0"/>
              <a:t>実際には短い時間間隔で切り替えながら複数の処理を実行</a:t>
            </a:r>
            <a:r>
              <a:rPr lang="en-US" altLang="ja-JP" dirty="0"/>
              <a:t>.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Unix/Linux </a:t>
            </a:r>
            <a:r>
              <a:rPr kumimoji="1" lang="ja-JP" altLang="en-US" dirty="0"/>
              <a:t>でも</a:t>
            </a:r>
            <a:r>
              <a:rPr kumimoji="1" lang="en-US" altLang="ja-JP" dirty="0"/>
              <a:t>, </a:t>
            </a:r>
            <a:r>
              <a:rPr kumimoji="1" lang="ja-JP" altLang="en-US" dirty="0"/>
              <a:t>各ユーザが行</a:t>
            </a:r>
            <a:r>
              <a:rPr lang="ja-JP" altLang="en-US" dirty="0"/>
              <a:t>う</a:t>
            </a:r>
            <a:r>
              <a:rPr kumimoji="1" lang="ja-JP" altLang="en-US" dirty="0"/>
              <a:t>処理に加えて</a:t>
            </a:r>
            <a:r>
              <a:rPr kumimoji="1" lang="en-US" altLang="ja-JP" dirty="0"/>
              <a:t>, </a:t>
            </a:r>
            <a:r>
              <a:rPr kumimoji="1" lang="ja-JP" altLang="en-US" dirty="0"/>
              <a:t>システム維持のための処理を実施</a:t>
            </a:r>
            <a:r>
              <a:rPr kumimoji="1" lang="en-US" altLang="ja-JP" dirty="0"/>
              <a:t>.</a:t>
            </a:r>
          </a:p>
          <a:p>
            <a:pPr lvl="2"/>
            <a:r>
              <a:rPr lang="ja-JP" altLang="en-US" dirty="0"/>
              <a:t>例えば</a:t>
            </a:r>
            <a:r>
              <a:rPr lang="en-US" altLang="ja-JP" dirty="0"/>
              <a:t>, </a:t>
            </a:r>
            <a:r>
              <a:rPr lang="ja-JP" altLang="en-US" dirty="0"/>
              <a:t>メール送信</a:t>
            </a:r>
            <a:r>
              <a:rPr lang="en-US" altLang="ja-JP" dirty="0"/>
              <a:t>, http </a:t>
            </a:r>
            <a:r>
              <a:rPr lang="ja-JP" altLang="en-US" dirty="0"/>
              <a:t>リクエスト処理</a:t>
            </a:r>
            <a:r>
              <a:rPr lang="en-US" altLang="ja-JP" dirty="0"/>
              <a:t>, </a:t>
            </a:r>
            <a:r>
              <a:rPr lang="ja-JP" altLang="en-US" dirty="0"/>
              <a:t>時刻管理</a:t>
            </a:r>
            <a:r>
              <a:rPr lang="en-US" altLang="ja-JP" dirty="0"/>
              <a:t>, </a:t>
            </a:r>
            <a:r>
              <a:rPr kumimoji="1" lang="ja-JP" altLang="en-US" dirty="0"/>
              <a:t>実行ログの保存</a:t>
            </a:r>
            <a:endParaRPr kumimoji="1" lang="en-US" altLang="ja-JP" dirty="0"/>
          </a:p>
          <a:p>
            <a:r>
              <a:rPr kumimoji="1" lang="ja-JP" altLang="en-US" dirty="0"/>
              <a:t>それぞれの処理をジョブ</a:t>
            </a:r>
            <a:r>
              <a:rPr kumimoji="1" lang="en-US" altLang="ja-JP" dirty="0"/>
              <a:t>, </a:t>
            </a:r>
            <a:r>
              <a:rPr kumimoji="1" lang="ja-JP" altLang="en-US" dirty="0"/>
              <a:t>あるいはプロセスと呼ぶ</a:t>
            </a:r>
            <a:r>
              <a:rPr kumimoji="1" lang="en-US" altLang="ja-JP" dirty="0"/>
              <a:t>.</a:t>
            </a:r>
          </a:p>
          <a:p>
            <a:r>
              <a:rPr lang="ja-JP" altLang="en-US" dirty="0"/>
              <a:t>複数のジョブ</a:t>
            </a:r>
            <a:r>
              <a:rPr lang="en-US" altLang="ja-JP" dirty="0"/>
              <a:t>, </a:t>
            </a:r>
            <a:r>
              <a:rPr lang="ja-JP" altLang="en-US" dirty="0"/>
              <a:t>プロセスを適切に管理する必要がある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ジョブ・プロセスを止めたり「裏」に回したり「表」に戻したり</a:t>
            </a:r>
            <a:r>
              <a:rPr lang="en-US" altLang="ja-JP" dirty="0"/>
              <a:t>… .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0378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jobs </a:t>
            </a:r>
            <a:r>
              <a:rPr kumimoji="1" lang="ja-JP" altLang="en-US" dirty="0"/>
              <a:t>コマンド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端末で実行されているプロセスを確認するためのコマンドが </a:t>
            </a:r>
            <a:r>
              <a:rPr kumimoji="1" lang="en-US" altLang="ja-JP" dirty="0"/>
              <a:t>jobs</a:t>
            </a:r>
            <a:endParaRPr lang="en-US" altLang="ja-JP" dirty="0"/>
          </a:p>
          <a:p>
            <a:pPr lvl="1"/>
            <a:r>
              <a:rPr lang="ja-JP" altLang="en-US" dirty="0"/>
              <a:t>実行例</a:t>
            </a:r>
            <a:r>
              <a:rPr lang="en-US" altLang="ja-JP" dirty="0"/>
              <a:t>:</a:t>
            </a:r>
          </a:p>
          <a:p>
            <a:pPr lvl="1"/>
            <a:endParaRPr kumimoji="1" lang="en-US" altLang="ja-JP" dirty="0"/>
          </a:p>
          <a:p>
            <a:pPr lvl="1"/>
            <a:endParaRPr lang="en-US" altLang="ja-JP" dirty="0"/>
          </a:p>
          <a:p>
            <a:pPr lvl="1"/>
            <a:endParaRPr kumimoji="1" lang="en-US" altLang="ja-JP" dirty="0"/>
          </a:p>
          <a:p>
            <a:pPr marL="457200" lvl="1" indent="0">
              <a:buNone/>
            </a:pPr>
            <a:endParaRPr kumimoji="1" lang="en-US" altLang="ja-JP" dirty="0"/>
          </a:p>
          <a:p>
            <a:pPr lvl="2"/>
            <a:r>
              <a:rPr lang="ja-JP" altLang="en-US" dirty="0"/>
              <a:t>これで表示されるのは使っている端末のジョブのみ</a:t>
            </a:r>
            <a:endParaRPr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06040" y="3108960"/>
            <a:ext cx="38170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jobs</a:t>
            </a:r>
          </a:p>
          <a:p>
            <a:r>
              <a:rPr lang="en-US" altLang="ja-JP" sz="2400" dirty="0"/>
              <a:t>[1]+ Stopped        sleep 3600</a:t>
            </a:r>
          </a:p>
          <a:p>
            <a:r>
              <a:rPr lang="en-US" altLang="ja-JP" sz="2400" dirty="0"/>
              <a:t>[2]-  Running        sleep 600 &amp;</a:t>
            </a:r>
          </a:p>
        </p:txBody>
      </p:sp>
    </p:spTree>
    <p:extLst>
      <p:ext uri="{BB962C8B-B14F-4D97-AF65-F5344CB8AC3E}">
        <p14:creationId xmlns:p14="http://schemas.microsoft.com/office/powerpoint/2010/main" val="2242266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ps</a:t>
            </a:r>
            <a:r>
              <a:rPr kumimoji="1" lang="en-US" altLang="ja-JP" dirty="0"/>
              <a:t> </a:t>
            </a:r>
            <a:r>
              <a:rPr kumimoji="1" lang="ja-JP" altLang="en-US" dirty="0"/>
              <a:t>コマンド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計算機上で実行されているプロセスを確認するためのコマンドが </a:t>
            </a:r>
            <a:r>
              <a:rPr kumimoji="1" lang="en-US" altLang="ja-JP" dirty="0" err="1"/>
              <a:t>ps</a:t>
            </a:r>
            <a:endParaRPr lang="en-US" altLang="ja-JP" dirty="0"/>
          </a:p>
          <a:p>
            <a:pPr lvl="1"/>
            <a:r>
              <a:rPr lang="ja-JP" altLang="en-US" dirty="0"/>
              <a:t>実行例</a:t>
            </a:r>
            <a:r>
              <a:rPr lang="en-US" altLang="ja-JP" dirty="0"/>
              <a:t>:</a:t>
            </a:r>
          </a:p>
          <a:p>
            <a:pPr lvl="1"/>
            <a:endParaRPr kumimoji="1" lang="en-US" altLang="ja-JP" dirty="0"/>
          </a:p>
          <a:p>
            <a:pPr lvl="1"/>
            <a:endParaRPr lang="en-US" altLang="ja-JP" dirty="0"/>
          </a:p>
          <a:p>
            <a:pPr lvl="1"/>
            <a:endParaRPr kumimoji="1" lang="en-US" altLang="ja-JP" dirty="0"/>
          </a:p>
          <a:p>
            <a:pPr lvl="1"/>
            <a:endParaRPr lang="en-US" altLang="ja-JP" dirty="0"/>
          </a:p>
          <a:p>
            <a:pPr lvl="1"/>
            <a:endParaRPr kumimoji="1" lang="en-US" altLang="ja-JP" dirty="0"/>
          </a:p>
          <a:p>
            <a:pPr lvl="2"/>
            <a:r>
              <a:rPr lang="ja-JP" altLang="en-US" dirty="0"/>
              <a:t>これで表示されるのは自分のプロセスのみ</a:t>
            </a:r>
            <a:endParaRPr lang="en-US" altLang="ja-JP" dirty="0"/>
          </a:p>
          <a:p>
            <a:pPr lvl="1"/>
            <a:r>
              <a:rPr kumimoji="1" lang="en-US" altLang="ja-JP" dirty="0" err="1"/>
              <a:t>ps</a:t>
            </a:r>
            <a:r>
              <a:rPr kumimoji="1" lang="en-US" altLang="ja-JP" dirty="0"/>
              <a:t> </a:t>
            </a:r>
            <a:r>
              <a:rPr kumimoji="1" lang="ja-JP" altLang="en-US" dirty="0" err="1"/>
              <a:t>には</a:t>
            </a:r>
            <a:r>
              <a:rPr kumimoji="1" lang="ja-JP" altLang="en-US" dirty="0"/>
              <a:t>様々なオプションがある</a:t>
            </a:r>
            <a:r>
              <a:rPr kumimoji="1" lang="en-US" altLang="ja-JP" dirty="0"/>
              <a:t>. </a:t>
            </a:r>
          </a:p>
          <a:p>
            <a:pPr lvl="2"/>
            <a:r>
              <a:rPr lang="en-US" altLang="ja-JP" dirty="0"/>
              <a:t>“aux” </a:t>
            </a:r>
            <a:r>
              <a:rPr lang="ja-JP" altLang="en-US" dirty="0"/>
              <a:t>オプションなどを付けるとたくさん表示される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06040" y="3108960"/>
            <a:ext cx="37211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ps</a:t>
            </a:r>
            <a:endParaRPr lang="en-US" altLang="ja-JP" sz="2400" dirty="0"/>
          </a:p>
          <a:p>
            <a:r>
              <a:rPr lang="en-US" altLang="ja-JP" sz="2400" dirty="0"/>
              <a:t>PID TTY          TIME CMD</a:t>
            </a:r>
          </a:p>
          <a:p>
            <a:r>
              <a:rPr lang="en-US" altLang="ja-JP" sz="2400" dirty="0"/>
              <a:t>12020 pts/0    00:00:00 bash</a:t>
            </a:r>
          </a:p>
          <a:p>
            <a:r>
              <a:rPr lang="en-US" altLang="ja-JP" sz="2400" dirty="0"/>
              <a:t>12511 pts/0    00:00:00 </a:t>
            </a:r>
            <a:r>
              <a:rPr lang="en-US" altLang="ja-JP" sz="2400" dirty="0" err="1"/>
              <a:t>ps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55857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実習へ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実習で</a:t>
            </a:r>
            <a:r>
              <a:rPr kumimoji="1" lang="en-US" altLang="ja-JP" dirty="0"/>
              <a:t>, </a:t>
            </a:r>
            <a:r>
              <a:rPr kumimoji="1" lang="ja-JP" altLang="en-US" dirty="0"/>
              <a:t>シェルやプロセス・ジョブに</a:t>
            </a:r>
            <a:r>
              <a:rPr lang="ja-JP" altLang="en-US" dirty="0"/>
              <a:t>触れて慣れましょう</a:t>
            </a:r>
            <a:r>
              <a:rPr lang="en-US" altLang="ja-JP"/>
              <a:t>.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92141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</TotalTime>
  <Words>391</Words>
  <Application>Microsoft Office PowerPoint</Application>
  <PresentationFormat>画面に合わせる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シェル shell</vt:lpstr>
      <vt:lpstr>OS (Operating System)</vt:lpstr>
      <vt:lpstr>シェル (Shell) とは</vt:lpstr>
      <vt:lpstr>シェルの便利な機能</vt:lpstr>
      <vt:lpstr>プロセス・ジョブ</vt:lpstr>
      <vt:lpstr>プロセス, マルチタスク</vt:lpstr>
      <vt:lpstr>jobs コマンド</vt:lpstr>
      <vt:lpstr>ps コマンド</vt:lpstr>
      <vt:lpstr>実習へ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shell &amp; process</dc:title>
  <dc:creator>yot</dc:creator>
  <cp:lastModifiedBy>Takahashi Yoshiyuki</cp:lastModifiedBy>
  <cp:revision>64</cp:revision>
  <dcterms:created xsi:type="dcterms:W3CDTF">2017-10-05T03:35:25Z</dcterms:created>
  <dcterms:modified xsi:type="dcterms:W3CDTF">2022-06-24T00:25:11Z</dcterms:modified>
</cp:coreProperties>
</file>