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4" autoAdjust="0"/>
    <p:restoredTop sz="94660"/>
  </p:normalViewPr>
  <p:slideViewPr>
    <p:cSldViewPr snapToGrid="0">
      <p:cViewPr varScale="1">
        <p:scale>
          <a:sx n="66" d="100"/>
          <a:sy n="66" d="100"/>
        </p:scale>
        <p:origin x="8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35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C6437-AC9D-481A-B562-6F184C8653CA}" type="datetimeFigureOut">
              <a:rPr kumimoji="1" lang="ja-JP" altLang="en-US" smtClean="0"/>
              <a:t>2023/6/16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C603-B663-4CFE-A36C-768B3FEAE5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7589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C6437-AC9D-481A-B562-6F184C8653CA}" type="datetimeFigureOut">
              <a:rPr kumimoji="1" lang="ja-JP" altLang="en-US" smtClean="0"/>
              <a:t>2023/6/16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C603-B663-4CFE-A36C-768B3FEAE5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2019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C6437-AC9D-481A-B562-6F184C8653CA}" type="datetimeFigureOut">
              <a:rPr kumimoji="1" lang="ja-JP" altLang="en-US" smtClean="0"/>
              <a:t>2023/6/16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C603-B663-4CFE-A36C-768B3FEAE5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6904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C6437-AC9D-481A-B562-6F184C8653CA}" type="datetimeFigureOut">
              <a:rPr kumimoji="1" lang="ja-JP" altLang="en-US" smtClean="0"/>
              <a:t>2023/6/16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C603-B663-4CFE-A36C-768B3FEAE5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7774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C6437-AC9D-481A-B562-6F184C8653CA}" type="datetimeFigureOut">
              <a:rPr kumimoji="1" lang="ja-JP" altLang="en-US" smtClean="0"/>
              <a:t>2023/6/16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C603-B663-4CFE-A36C-768B3FEAE5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772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C6437-AC9D-481A-B562-6F184C8653CA}" type="datetimeFigureOut">
              <a:rPr kumimoji="1" lang="ja-JP" altLang="en-US" smtClean="0"/>
              <a:t>2023/6/16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C603-B663-4CFE-A36C-768B3FEAE5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1341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C6437-AC9D-481A-B562-6F184C8653CA}" type="datetimeFigureOut">
              <a:rPr kumimoji="1" lang="ja-JP" altLang="en-US" smtClean="0"/>
              <a:t>2023/6/16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C603-B663-4CFE-A36C-768B3FEAE5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3111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C6437-AC9D-481A-B562-6F184C8653CA}" type="datetimeFigureOut">
              <a:rPr kumimoji="1" lang="ja-JP" altLang="en-US" smtClean="0"/>
              <a:t>2023/6/16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C603-B663-4CFE-A36C-768B3FEAE5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9112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C6437-AC9D-481A-B562-6F184C8653CA}" type="datetimeFigureOut">
              <a:rPr kumimoji="1" lang="ja-JP" altLang="en-US" smtClean="0"/>
              <a:t>2023/6/16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C603-B663-4CFE-A36C-768B3FEAE5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864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C6437-AC9D-481A-B562-6F184C8653CA}" type="datetimeFigureOut">
              <a:rPr kumimoji="1" lang="ja-JP" altLang="en-US" smtClean="0"/>
              <a:t>2023/6/16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C603-B663-4CFE-A36C-768B3FEAE5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3295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C6437-AC9D-481A-B562-6F184C8653CA}" type="datetimeFigureOut">
              <a:rPr kumimoji="1" lang="ja-JP" altLang="en-US" smtClean="0"/>
              <a:t>2023/6/16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C603-B663-4CFE-A36C-768B3FEAE5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4386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6C6437-AC9D-481A-B562-6F184C8653CA}" type="datetimeFigureOut">
              <a:rPr kumimoji="1" lang="ja-JP" altLang="en-US" smtClean="0"/>
              <a:t>2023/6/16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6C603-B663-4CFE-A36C-768B3FEAE5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7086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ファイルと</a:t>
            </a:r>
            <a:br>
              <a:rPr lang="en-US" altLang="ja-JP" dirty="0"/>
            </a:br>
            <a:r>
              <a:rPr lang="ja-JP" altLang="en-US" dirty="0"/>
              <a:t>ディレクトリ</a:t>
            </a:r>
            <a:r>
              <a:rPr lang="en-US" altLang="ja-JP" dirty="0"/>
              <a:t>, </a:t>
            </a:r>
            <a:br>
              <a:rPr lang="en-US" altLang="ja-JP" dirty="0"/>
            </a:br>
            <a:r>
              <a:rPr lang="ja-JP" altLang="en-US" dirty="0"/>
              <a:t>パーミッション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9784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絶対パスによる</a:t>
            </a:r>
            <a:br>
              <a:rPr lang="en-US" altLang="ja-JP" dirty="0"/>
            </a:br>
            <a:r>
              <a:rPr lang="ja-JP" altLang="en-US" dirty="0"/>
              <a:t>ファイルの指定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ja-JP" altLang="en-US" dirty="0"/>
              <a:t> 毎回 “</a:t>
            </a:r>
            <a:r>
              <a:rPr lang="en-US" altLang="ja-JP" dirty="0"/>
              <a:t>/home/chikuwa2”</a:t>
            </a:r>
            <a:r>
              <a:rPr lang="ja-JP" altLang="en-US" dirty="0"/>
              <a:t>を書くのは面倒</a:t>
            </a:r>
            <a:r>
              <a:rPr lang="en-US" altLang="ja-JP" dirty="0"/>
              <a:t>?</a:t>
            </a:r>
          </a:p>
          <a:p>
            <a:endParaRPr lang="ja-JP" altLang="en-US" dirty="0"/>
          </a:p>
          <a:p>
            <a:r>
              <a:rPr lang="ja-JP" altLang="en-US" dirty="0"/>
              <a:t>“</a:t>
            </a:r>
            <a:r>
              <a:rPr lang="en-US" altLang="ja-JP" dirty="0"/>
              <a:t>~” </a:t>
            </a:r>
            <a:r>
              <a:rPr lang="ja-JP" altLang="en-US" dirty="0"/>
              <a:t>を用いて</a:t>
            </a:r>
            <a:r>
              <a:rPr lang="en-US" altLang="ja-JP" dirty="0"/>
              <a:t>, </a:t>
            </a:r>
            <a:r>
              <a:rPr lang="ja-JP" altLang="en-US" dirty="0"/>
              <a:t>ホームディレクトリまでを省略できる</a:t>
            </a:r>
          </a:p>
          <a:p>
            <a:pPr lvl="1"/>
            <a:r>
              <a:rPr lang="en-US" altLang="ja-JP" dirty="0"/>
              <a:t>chikuwa2 </a:t>
            </a:r>
            <a:r>
              <a:rPr lang="ja-JP" altLang="en-US" dirty="0"/>
              <a:t>さんが </a:t>
            </a:r>
            <a:r>
              <a:rPr lang="en-US" altLang="ja-JP" dirty="0"/>
              <a:t>hoge.txt </a:t>
            </a:r>
            <a:r>
              <a:rPr lang="ja-JP" altLang="en-US" dirty="0"/>
              <a:t>を指定</a:t>
            </a:r>
          </a:p>
          <a:p>
            <a:pPr lvl="2"/>
            <a:r>
              <a:rPr lang="en-US" altLang="ja-JP" dirty="0"/>
              <a:t>~/work/hoge.txt</a:t>
            </a:r>
          </a:p>
          <a:p>
            <a:pPr lvl="1"/>
            <a:r>
              <a:rPr lang="en-US" altLang="ja-JP" dirty="0" err="1"/>
              <a:t>hogehoge</a:t>
            </a:r>
            <a:r>
              <a:rPr lang="en-US" altLang="ja-JP" dirty="0"/>
              <a:t> </a:t>
            </a:r>
            <a:r>
              <a:rPr lang="ja-JP" altLang="en-US" dirty="0"/>
              <a:t>さんが </a:t>
            </a:r>
            <a:r>
              <a:rPr lang="en-US" altLang="ja-JP" dirty="0"/>
              <a:t>hoge.txt </a:t>
            </a:r>
            <a:r>
              <a:rPr lang="ja-JP" altLang="en-US" dirty="0"/>
              <a:t>を指定</a:t>
            </a:r>
          </a:p>
          <a:p>
            <a:pPr lvl="2"/>
            <a:r>
              <a:rPr lang="en-US" altLang="ja-JP" dirty="0"/>
              <a:t>~chikuwa2/work/hoge.txt</a:t>
            </a:r>
          </a:p>
          <a:p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kumimoji="1" lang="ja-JP" altLang="en-US"/>
          </a:p>
        </p:txBody>
      </p:sp>
      <p:grpSp>
        <p:nvGrpSpPr>
          <p:cNvPr id="5" name="グループ化 4"/>
          <p:cNvGrpSpPr/>
          <p:nvPr/>
        </p:nvGrpSpPr>
        <p:grpSpPr>
          <a:xfrm>
            <a:off x="5675198" y="1799113"/>
            <a:ext cx="2012950" cy="4319588"/>
            <a:chOff x="5940152" y="1413668"/>
            <a:chExt cx="2012950" cy="4319588"/>
          </a:xfrm>
        </p:grpSpPr>
        <p:sp>
          <p:nvSpPr>
            <p:cNvPr id="6" name="Rectangle 1"/>
            <p:cNvSpPr>
              <a:spLocks noChangeArrowheads="1"/>
            </p:cNvSpPr>
            <p:nvPr/>
          </p:nvSpPr>
          <p:spPr bwMode="auto">
            <a:xfrm>
              <a:off x="5984477" y="1413668"/>
              <a:ext cx="1968625" cy="43195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5940152" y="1556543"/>
              <a:ext cx="2011362" cy="4070350"/>
              <a:chOff x="3805" y="1530"/>
              <a:chExt cx="1267" cy="2564"/>
            </a:xfrm>
          </p:grpSpPr>
          <p:sp>
            <p:nvSpPr>
              <p:cNvPr id="8" name="AutoShape 6"/>
              <p:cNvSpPr>
                <a:spLocks noChangeArrowheads="1"/>
              </p:cNvSpPr>
              <p:nvPr/>
            </p:nvSpPr>
            <p:spPr bwMode="auto">
              <a:xfrm>
                <a:off x="3969" y="1530"/>
                <a:ext cx="333" cy="233"/>
              </a:xfrm>
              <a:custGeom>
                <a:avLst/>
                <a:gdLst>
                  <a:gd name="T0" fmla="*/ 0 w 2717443"/>
                  <a:gd name="T1" fmla="*/ 0 h 1545465"/>
                  <a:gd name="T2" fmla="*/ 0 w 2717443"/>
                  <a:gd name="T3" fmla="*/ 0 h 1545465"/>
                  <a:gd name="T4" fmla="*/ 0 w 2717443"/>
                  <a:gd name="T5" fmla="*/ 0 h 1545465"/>
                  <a:gd name="T6" fmla="*/ 0 w 2717443"/>
                  <a:gd name="T7" fmla="*/ 0 h 1545465"/>
                  <a:gd name="T8" fmla="*/ 0 w 2717443"/>
                  <a:gd name="T9" fmla="*/ 0 h 1545465"/>
                  <a:gd name="T10" fmla="*/ 0 w 2717443"/>
                  <a:gd name="T11" fmla="*/ 0 h 1545465"/>
                  <a:gd name="T12" fmla="*/ 0 w 2717443"/>
                  <a:gd name="T13" fmla="*/ 0 h 1545465"/>
                  <a:gd name="T14" fmla="*/ 0 w 2717443"/>
                  <a:gd name="T15" fmla="*/ 0 h 1545465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717443"/>
                  <a:gd name="T25" fmla="*/ 0 h 1545465"/>
                  <a:gd name="T26" fmla="*/ 2717443 w 2717443"/>
                  <a:gd name="T27" fmla="*/ 1545465 h 1545465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717443" h="1545465">
                    <a:moveTo>
                      <a:pt x="0" y="257578"/>
                    </a:moveTo>
                    <a:lnTo>
                      <a:pt x="193183" y="0"/>
                    </a:lnTo>
                    <a:lnTo>
                      <a:pt x="1171978" y="0"/>
                    </a:lnTo>
                    <a:lnTo>
                      <a:pt x="1339403" y="244699"/>
                    </a:lnTo>
                    <a:lnTo>
                      <a:pt x="2717443" y="244699"/>
                    </a:lnTo>
                    <a:lnTo>
                      <a:pt x="2717443" y="1545465"/>
                    </a:lnTo>
                    <a:lnTo>
                      <a:pt x="25758" y="1545465"/>
                    </a:lnTo>
                    <a:lnTo>
                      <a:pt x="0" y="257578"/>
                    </a:lnTo>
                    <a:close/>
                  </a:path>
                </a:pathLst>
              </a:custGeom>
              <a:solidFill>
                <a:srgbClr val="4F81BD"/>
              </a:solidFill>
              <a:ln w="25560">
                <a:solidFill>
                  <a:srgbClr val="385D8A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" name="Text Box 7"/>
              <p:cNvSpPr txBox="1">
                <a:spLocks noChangeArrowheads="1"/>
              </p:cNvSpPr>
              <p:nvPr/>
            </p:nvSpPr>
            <p:spPr bwMode="auto">
              <a:xfrm>
                <a:off x="4039" y="1730"/>
                <a:ext cx="179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000" tIns="46800" rIns="90000" bIns="46800">
                <a:spAutoFit/>
              </a:bodyPr>
              <a:lstStyle>
                <a:lvl1pPr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buFont typeface="Calibri" pitchFamily="32" charset="0"/>
                  <a:buNone/>
                </a:pPr>
                <a:r>
                  <a:rPr lang="en-US" altLang="ja-JP" sz="1600">
                    <a:solidFill>
                      <a:srgbClr val="000000"/>
                    </a:solidFill>
                    <a:latin typeface="Calibri" pitchFamily="32" charset="0"/>
                  </a:rPr>
                  <a:t>/</a:t>
                </a:r>
              </a:p>
            </p:txBody>
          </p:sp>
          <p:sp>
            <p:nvSpPr>
              <p:cNvPr id="10" name="AutoShape 8"/>
              <p:cNvSpPr>
                <a:spLocks noChangeArrowheads="1"/>
              </p:cNvSpPr>
              <p:nvPr/>
            </p:nvSpPr>
            <p:spPr bwMode="auto">
              <a:xfrm>
                <a:off x="3977" y="2048"/>
                <a:ext cx="333" cy="233"/>
              </a:xfrm>
              <a:custGeom>
                <a:avLst/>
                <a:gdLst>
                  <a:gd name="T0" fmla="*/ 0 w 2717443"/>
                  <a:gd name="T1" fmla="*/ 0 h 1545465"/>
                  <a:gd name="T2" fmla="*/ 0 w 2717443"/>
                  <a:gd name="T3" fmla="*/ 0 h 1545465"/>
                  <a:gd name="T4" fmla="*/ 0 w 2717443"/>
                  <a:gd name="T5" fmla="*/ 0 h 1545465"/>
                  <a:gd name="T6" fmla="*/ 0 w 2717443"/>
                  <a:gd name="T7" fmla="*/ 0 h 1545465"/>
                  <a:gd name="T8" fmla="*/ 0 w 2717443"/>
                  <a:gd name="T9" fmla="*/ 0 h 1545465"/>
                  <a:gd name="T10" fmla="*/ 0 w 2717443"/>
                  <a:gd name="T11" fmla="*/ 0 h 1545465"/>
                  <a:gd name="T12" fmla="*/ 0 w 2717443"/>
                  <a:gd name="T13" fmla="*/ 0 h 1545465"/>
                  <a:gd name="T14" fmla="*/ 0 w 2717443"/>
                  <a:gd name="T15" fmla="*/ 0 h 1545465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717443"/>
                  <a:gd name="T25" fmla="*/ 0 h 1545465"/>
                  <a:gd name="T26" fmla="*/ 2717443 w 2717443"/>
                  <a:gd name="T27" fmla="*/ 1545465 h 1545465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717443" h="1545465">
                    <a:moveTo>
                      <a:pt x="0" y="257578"/>
                    </a:moveTo>
                    <a:lnTo>
                      <a:pt x="193183" y="0"/>
                    </a:lnTo>
                    <a:lnTo>
                      <a:pt x="1171978" y="0"/>
                    </a:lnTo>
                    <a:lnTo>
                      <a:pt x="1339403" y="244699"/>
                    </a:lnTo>
                    <a:lnTo>
                      <a:pt x="2717443" y="244699"/>
                    </a:lnTo>
                    <a:lnTo>
                      <a:pt x="2717443" y="1545465"/>
                    </a:lnTo>
                    <a:lnTo>
                      <a:pt x="25758" y="1545465"/>
                    </a:lnTo>
                    <a:lnTo>
                      <a:pt x="0" y="257578"/>
                    </a:lnTo>
                    <a:close/>
                  </a:path>
                </a:pathLst>
              </a:custGeom>
              <a:solidFill>
                <a:srgbClr val="4F81BD"/>
              </a:solidFill>
              <a:ln w="25560">
                <a:solidFill>
                  <a:srgbClr val="385D8A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1" name="Text Box 9"/>
              <p:cNvSpPr txBox="1">
                <a:spLocks noChangeArrowheads="1"/>
              </p:cNvSpPr>
              <p:nvPr/>
            </p:nvSpPr>
            <p:spPr bwMode="auto">
              <a:xfrm>
                <a:off x="3949" y="2247"/>
                <a:ext cx="426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000" tIns="46800" rIns="90000" bIns="46800">
                <a:spAutoFit/>
              </a:bodyPr>
              <a:lstStyle>
                <a:lvl1pPr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buFont typeface="Calibri" pitchFamily="32" charset="0"/>
                  <a:buNone/>
                </a:pPr>
                <a:r>
                  <a:rPr lang="en-US" altLang="ja-JP" sz="1600">
                    <a:solidFill>
                      <a:srgbClr val="000000"/>
                    </a:solidFill>
                    <a:latin typeface="Calibri" pitchFamily="32" charset="0"/>
                  </a:rPr>
                  <a:t>home</a:t>
                </a:r>
              </a:p>
            </p:txBody>
          </p:sp>
          <p:sp>
            <p:nvSpPr>
              <p:cNvPr id="12" name="Text Box 10"/>
              <p:cNvSpPr txBox="1">
                <a:spLocks noChangeArrowheads="1"/>
              </p:cNvSpPr>
              <p:nvPr/>
            </p:nvSpPr>
            <p:spPr bwMode="auto">
              <a:xfrm>
                <a:off x="4551" y="2244"/>
                <a:ext cx="309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000" tIns="46800" rIns="90000" bIns="46800">
                <a:spAutoFit/>
              </a:bodyPr>
              <a:lstStyle>
                <a:lvl1pPr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buFont typeface="Calibri" pitchFamily="32" charset="0"/>
                  <a:buNone/>
                </a:pPr>
                <a:r>
                  <a:rPr lang="en-US" altLang="ja-JP" sz="1600" dirty="0" err="1">
                    <a:solidFill>
                      <a:srgbClr val="000000"/>
                    </a:solidFill>
                    <a:latin typeface="Calibri" pitchFamily="32" charset="0"/>
                  </a:rPr>
                  <a:t>etc</a:t>
                </a:r>
                <a:endParaRPr lang="en-US" altLang="ja-JP" sz="1600" dirty="0">
                  <a:solidFill>
                    <a:srgbClr val="000000"/>
                  </a:solidFill>
                  <a:latin typeface="Calibri" pitchFamily="32" charset="0"/>
                </a:endParaRPr>
              </a:p>
            </p:txBody>
          </p:sp>
          <p:sp>
            <p:nvSpPr>
              <p:cNvPr id="13" name="Text Box 11"/>
              <p:cNvSpPr txBox="1">
                <a:spLocks noChangeArrowheads="1"/>
              </p:cNvSpPr>
              <p:nvPr/>
            </p:nvSpPr>
            <p:spPr bwMode="auto">
              <a:xfrm>
                <a:off x="3805" y="2760"/>
                <a:ext cx="683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000" tIns="46800" rIns="90000" bIns="46800">
                <a:spAutoFit/>
              </a:bodyPr>
              <a:lstStyle>
                <a:lvl1pPr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buClr>
                    <a:srgbClr val="E46C0A"/>
                  </a:buClr>
                  <a:buFont typeface="Calibri" pitchFamily="32" charset="0"/>
                  <a:buNone/>
                </a:pPr>
                <a:r>
                  <a:rPr lang="en-US" altLang="ja-JP" sz="1600">
                    <a:solidFill>
                      <a:srgbClr val="E46C0A"/>
                    </a:solidFill>
                    <a:latin typeface="Calibri" pitchFamily="32" charset="0"/>
                  </a:rPr>
                  <a:t>chikuwa2</a:t>
                </a:r>
              </a:p>
            </p:txBody>
          </p:sp>
          <p:sp>
            <p:nvSpPr>
              <p:cNvPr id="14" name="Text Box 12"/>
              <p:cNvSpPr txBox="1">
                <a:spLocks noChangeArrowheads="1"/>
              </p:cNvSpPr>
              <p:nvPr/>
            </p:nvSpPr>
            <p:spPr bwMode="auto">
              <a:xfrm>
                <a:off x="4393" y="2756"/>
                <a:ext cx="680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000" tIns="46800" rIns="90000" bIns="46800">
                <a:spAutoFit/>
              </a:bodyPr>
              <a:lstStyle>
                <a:lvl1pPr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buFont typeface="Calibri" pitchFamily="32" charset="0"/>
                  <a:buNone/>
                </a:pPr>
                <a:r>
                  <a:rPr lang="en-US" altLang="ja-JP" sz="1600">
                    <a:solidFill>
                      <a:srgbClr val="000000"/>
                    </a:solidFill>
                    <a:latin typeface="Calibri" pitchFamily="32" charset="0"/>
                  </a:rPr>
                  <a:t>hogehoge</a:t>
                </a:r>
              </a:p>
            </p:txBody>
          </p:sp>
          <p:sp>
            <p:nvSpPr>
              <p:cNvPr id="15" name="Text Box 13"/>
              <p:cNvSpPr txBox="1">
                <a:spLocks noChangeArrowheads="1"/>
              </p:cNvSpPr>
              <p:nvPr/>
            </p:nvSpPr>
            <p:spPr bwMode="auto">
              <a:xfrm>
                <a:off x="3955" y="3316"/>
                <a:ext cx="415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000" tIns="46800" rIns="90000" bIns="46800">
                <a:spAutoFit/>
              </a:bodyPr>
              <a:lstStyle>
                <a:lvl1pPr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buFont typeface="Calibri" pitchFamily="32" charset="0"/>
                  <a:buNone/>
                </a:pPr>
                <a:r>
                  <a:rPr lang="en-US" altLang="ja-JP" sz="1600">
                    <a:solidFill>
                      <a:srgbClr val="000000"/>
                    </a:solidFill>
                    <a:latin typeface="Calibri" pitchFamily="32" charset="0"/>
                  </a:rPr>
                  <a:t>work</a:t>
                </a:r>
              </a:p>
            </p:txBody>
          </p:sp>
          <p:sp>
            <p:nvSpPr>
              <p:cNvPr id="16" name="AutoShape 14"/>
              <p:cNvSpPr>
                <a:spLocks noChangeArrowheads="1"/>
              </p:cNvSpPr>
              <p:nvPr/>
            </p:nvSpPr>
            <p:spPr bwMode="auto">
              <a:xfrm>
                <a:off x="4545" y="2050"/>
                <a:ext cx="333" cy="233"/>
              </a:xfrm>
              <a:custGeom>
                <a:avLst/>
                <a:gdLst>
                  <a:gd name="T0" fmla="*/ 0 w 2717443"/>
                  <a:gd name="T1" fmla="*/ 0 h 1545465"/>
                  <a:gd name="T2" fmla="*/ 0 w 2717443"/>
                  <a:gd name="T3" fmla="*/ 0 h 1545465"/>
                  <a:gd name="T4" fmla="*/ 0 w 2717443"/>
                  <a:gd name="T5" fmla="*/ 0 h 1545465"/>
                  <a:gd name="T6" fmla="*/ 0 w 2717443"/>
                  <a:gd name="T7" fmla="*/ 0 h 1545465"/>
                  <a:gd name="T8" fmla="*/ 0 w 2717443"/>
                  <a:gd name="T9" fmla="*/ 0 h 1545465"/>
                  <a:gd name="T10" fmla="*/ 0 w 2717443"/>
                  <a:gd name="T11" fmla="*/ 0 h 1545465"/>
                  <a:gd name="T12" fmla="*/ 0 w 2717443"/>
                  <a:gd name="T13" fmla="*/ 0 h 1545465"/>
                  <a:gd name="T14" fmla="*/ 0 w 2717443"/>
                  <a:gd name="T15" fmla="*/ 0 h 1545465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717443"/>
                  <a:gd name="T25" fmla="*/ 0 h 1545465"/>
                  <a:gd name="T26" fmla="*/ 2717443 w 2717443"/>
                  <a:gd name="T27" fmla="*/ 1545465 h 1545465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717443" h="1545465">
                    <a:moveTo>
                      <a:pt x="0" y="257578"/>
                    </a:moveTo>
                    <a:lnTo>
                      <a:pt x="193183" y="0"/>
                    </a:lnTo>
                    <a:lnTo>
                      <a:pt x="1171978" y="0"/>
                    </a:lnTo>
                    <a:lnTo>
                      <a:pt x="1339403" y="244699"/>
                    </a:lnTo>
                    <a:lnTo>
                      <a:pt x="2717443" y="244699"/>
                    </a:lnTo>
                    <a:lnTo>
                      <a:pt x="2717443" y="1545465"/>
                    </a:lnTo>
                    <a:lnTo>
                      <a:pt x="25758" y="1545465"/>
                    </a:lnTo>
                    <a:lnTo>
                      <a:pt x="0" y="257578"/>
                    </a:lnTo>
                    <a:close/>
                  </a:path>
                </a:pathLst>
              </a:custGeom>
              <a:solidFill>
                <a:srgbClr val="4F81BD"/>
              </a:solidFill>
              <a:ln w="25560">
                <a:solidFill>
                  <a:srgbClr val="385D8A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7" name="AutoShape 15"/>
              <p:cNvSpPr>
                <a:spLocks noChangeArrowheads="1"/>
              </p:cNvSpPr>
              <p:nvPr/>
            </p:nvSpPr>
            <p:spPr bwMode="auto">
              <a:xfrm>
                <a:off x="3975" y="2561"/>
                <a:ext cx="333" cy="233"/>
              </a:xfrm>
              <a:custGeom>
                <a:avLst/>
                <a:gdLst>
                  <a:gd name="T0" fmla="*/ 0 w 2717443"/>
                  <a:gd name="T1" fmla="*/ 0 h 1545465"/>
                  <a:gd name="T2" fmla="*/ 0 w 2717443"/>
                  <a:gd name="T3" fmla="*/ 0 h 1545465"/>
                  <a:gd name="T4" fmla="*/ 0 w 2717443"/>
                  <a:gd name="T5" fmla="*/ 0 h 1545465"/>
                  <a:gd name="T6" fmla="*/ 0 w 2717443"/>
                  <a:gd name="T7" fmla="*/ 0 h 1545465"/>
                  <a:gd name="T8" fmla="*/ 0 w 2717443"/>
                  <a:gd name="T9" fmla="*/ 0 h 1545465"/>
                  <a:gd name="T10" fmla="*/ 0 w 2717443"/>
                  <a:gd name="T11" fmla="*/ 0 h 1545465"/>
                  <a:gd name="T12" fmla="*/ 0 w 2717443"/>
                  <a:gd name="T13" fmla="*/ 0 h 1545465"/>
                  <a:gd name="T14" fmla="*/ 0 w 2717443"/>
                  <a:gd name="T15" fmla="*/ 0 h 1545465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717443"/>
                  <a:gd name="T25" fmla="*/ 0 h 1545465"/>
                  <a:gd name="T26" fmla="*/ 2717443 w 2717443"/>
                  <a:gd name="T27" fmla="*/ 1545465 h 1545465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717443" h="1545465">
                    <a:moveTo>
                      <a:pt x="0" y="257578"/>
                    </a:moveTo>
                    <a:lnTo>
                      <a:pt x="193183" y="0"/>
                    </a:lnTo>
                    <a:lnTo>
                      <a:pt x="1171978" y="0"/>
                    </a:lnTo>
                    <a:lnTo>
                      <a:pt x="1339403" y="244699"/>
                    </a:lnTo>
                    <a:lnTo>
                      <a:pt x="2717443" y="244699"/>
                    </a:lnTo>
                    <a:lnTo>
                      <a:pt x="2717443" y="1545465"/>
                    </a:lnTo>
                    <a:lnTo>
                      <a:pt x="25758" y="1545465"/>
                    </a:lnTo>
                    <a:lnTo>
                      <a:pt x="0" y="257578"/>
                    </a:lnTo>
                    <a:close/>
                  </a:path>
                </a:pathLst>
              </a:custGeom>
              <a:solidFill>
                <a:srgbClr val="F79646"/>
              </a:solidFill>
              <a:ln w="25560">
                <a:solidFill>
                  <a:srgbClr val="B66D3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8" name="AutoShape 16"/>
              <p:cNvSpPr>
                <a:spLocks noChangeArrowheads="1"/>
              </p:cNvSpPr>
              <p:nvPr/>
            </p:nvSpPr>
            <p:spPr bwMode="auto">
              <a:xfrm>
                <a:off x="4547" y="2570"/>
                <a:ext cx="333" cy="233"/>
              </a:xfrm>
              <a:custGeom>
                <a:avLst/>
                <a:gdLst>
                  <a:gd name="T0" fmla="*/ 0 w 2717443"/>
                  <a:gd name="T1" fmla="*/ 0 h 1545465"/>
                  <a:gd name="T2" fmla="*/ 0 w 2717443"/>
                  <a:gd name="T3" fmla="*/ 0 h 1545465"/>
                  <a:gd name="T4" fmla="*/ 0 w 2717443"/>
                  <a:gd name="T5" fmla="*/ 0 h 1545465"/>
                  <a:gd name="T6" fmla="*/ 0 w 2717443"/>
                  <a:gd name="T7" fmla="*/ 0 h 1545465"/>
                  <a:gd name="T8" fmla="*/ 0 w 2717443"/>
                  <a:gd name="T9" fmla="*/ 0 h 1545465"/>
                  <a:gd name="T10" fmla="*/ 0 w 2717443"/>
                  <a:gd name="T11" fmla="*/ 0 h 1545465"/>
                  <a:gd name="T12" fmla="*/ 0 w 2717443"/>
                  <a:gd name="T13" fmla="*/ 0 h 1545465"/>
                  <a:gd name="T14" fmla="*/ 0 w 2717443"/>
                  <a:gd name="T15" fmla="*/ 0 h 1545465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717443"/>
                  <a:gd name="T25" fmla="*/ 0 h 1545465"/>
                  <a:gd name="T26" fmla="*/ 2717443 w 2717443"/>
                  <a:gd name="T27" fmla="*/ 1545465 h 1545465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717443" h="1545465">
                    <a:moveTo>
                      <a:pt x="0" y="257578"/>
                    </a:moveTo>
                    <a:lnTo>
                      <a:pt x="193183" y="0"/>
                    </a:lnTo>
                    <a:lnTo>
                      <a:pt x="1171978" y="0"/>
                    </a:lnTo>
                    <a:lnTo>
                      <a:pt x="1339403" y="244699"/>
                    </a:lnTo>
                    <a:lnTo>
                      <a:pt x="2717443" y="244699"/>
                    </a:lnTo>
                    <a:lnTo>
                      <a:pt x="2717443" y="1545465"/>
                    </a:lnTo>
                    <a:lnTo>
                      <a:pt x="25758" y="1545465"/>
                    </a:lnTo>
                    <a:lnTo>
                      <a:pt x="0" y="257578"/>
                    </a:lnTo>
                    <a:close/>
                  </a:path>
                </a:pathLst>
              </a:custGeom>
              <a:solidFill>
                <a:srgbClr val="4F81BD"/>
              </a:solidFill>
              <a:ln w="25560">
                <a:solidFill>
                  <a:srgbClr val="385D8A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9" name="AutoShape 17"/>
              <p:cNvSpPr>
                <a:spLocks noChangeArrowheads="1"/>
              </p:cNvSpPr>
              <p:nvPr/>
            </p:nvSpPr>
            <p:spPr bwMode="auto">
              <a:xfrm>
                <a:off x="3983" y="3122"/>
                <a:ext cx="333" cy="233"/>
              </a:xfrm>
              <a:custGeom>
                <a:avLst/>
                <a:gdLst>
                  <a:gd name="T0" fmla="*/ 0 w 2717443"/>
                  <a:gd name="T1" fmla="*/ 0 h 1545465"/>
                  <a:gd name="T2" fmla="*/ 0 w 2717443"/>
                  <a:gd name="T3" fmla="*/ 0 h 1545465"/>
                  <a:gd name="T4" fmla="*/ 0 w 2717443"/>
                  <a:gd name="T5" fmla="*/ 0 h 1545465"/>
                  <a:gd name="T6" fmla="*/ 0 w 2717443"/>
                  <a:gd name="T7" fmla="*/ 0 h 1545465"/>
                  <a:gd name="T8" fmla="*/ 0 w 2717443"/>
                  <a:gd name="T9" fmla="*/ 0 h 1545465"/>
                  <a:gd name="T10" fmla="*/ 0 w 2717443"/>
                  <a:gd name="T11" fmla="*/ 0 h 1545465"/>
                  <a:gd name="T12" fmla="*/ 0 w 2717443"/>
                  <a:gd name="T13" fmla="*/ 0 h 1545465"/>
                  <a:gd name="T14" fmla="*/ 0 w 2717443"/>
                  <a:gd name="T15" fmla="*/ 0 h 1545465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717443"/>
                  <a:gd name="T25" fmla="*/ 0 h 1545465"/>
                  <a:gd name="T26" fmla="*/ 2717443 w 2717443"/>
                  <a:gd name="T27" fmla="*/ 1545465 h 1545465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717443" h="1545465">
                    <a:moveTo>
                      <a:pt x="0" y="257578"/>
                    </a:moveTo>
                    <a:lnTo>
                      <a:pt x="193183" y="0"/>
                    </a:lnTo>
                    <a:lnTo>
                      <a:pt x="1171978" y="0"/>
                    </a:lnTo>
                    <a:lnTo>
                      <a:pt x="1339403" y="244699"/>
                    </a:lnTo>
                    <a:lnTo>
                      <a:pt x="2717443" y="244699"/>
                    </a:lnTo>
                    <a:lnTo>
                      <a:pt x="2717443" y="1545465"/>
                    </a:lnTo>
                    <a:lnTo>
                      <a:pt x="25758" y="1545465"/>
                    </a:lnTo>
                    <a:lnTo>
                      <a:pt x="0" y="257578"/>
                    </a:lnTo>
                    <a:close/>
                  </a:path>
                </a:pathLst>
              </a:custGeom>
              <a:solidFill>
                <a:srgbClr val="4F81BD"/>
              </a:solidFill>
              <a:ln w="25560">
                <a:solidFill>
                  <a:srgbClr val="385D8A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20" name="AutoShape 18"/>
              <p:cNvSpPr>
                <a:spLocks noChangeArrowheads="1"/>
              </p:cNvSpPr>
              <p:nvPr/>
            </p:nvSpPr>
            <p:spPr bwMode="auto">
              <a:xfrm>
                <a:off x="4553" y="3118"/>
                <a:ext cx="333" cy="233"/>
              </a:xfrm>
              <a:custGeom>
                <a:avLst/>
                <a:gdLst>
                  <a:gd name="T0" fmla="*/ 0 w 2717443"/>
                  <a:gd name="T1" fmla="*/ 0 h 1545465"/>
                  <a:gd name="T2" fmla="*/ 0 w 2717443"/>
                  <a:gd name="T3" fmla="*/ 0 h 1545465"/>
                  <a:gd name="T4" fmla="*/ 0 w 2717443"/>
                  <a:gd name="T5" fmla="*/ 0 h 1545465"/>
                  <a:gd name="T6" fmla="*/ 0 w 2717443"/>
                  <a:gd name="T7" fmla="*/ 0 h 1545465"/>
                  <a:gd name="T8" fmla="*/ 0 w 2717443"/>
                  <a:gd name="T9" fmla="*/ 0 h 1545465"/>
                  <a:gd name="T10" fmla="*/ 0 w 2717443"/>
                  <a:gd name="T11" fmla="*/ 0 h 1545465"/>
                  <a:gd name="T12" fmla="*/ 0 w 2717443"/>
                  <a:gd name="T13" fmla="*/ 0 h 1545465"/>
                  <a:gd name="T14" fmla="*/ 0 w 2717443"/>
                  <a:gd name="T15" fmla="*/ 0 h 1545465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717443"/>
                  <a:gd name="T25" fmla="*/ 0 h 1545465"/>
                  <a:gd name="T26" fmla="*/ 2717443 w 2717443"/>
                  <a:gd name="T27" fmla="*/ 1545465 h 1545465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717443" h="1545465">
                    <a:moveTo>
                      <a:pt x="0" y="257578"/>
                    </a:moveTo>
                    <a:lnTo>
                      <a:pt x="193183" y="0"/>
                    </a:lnTo>
                    <a:lnTo>
                      <a:pt x="1171978" y="0"/>
                    </a:lnTo>
                    <a:lnTo>
                      <a:pt x="1339403" y="244699"/>
                    </a:lnTo>
                    <a:lnTo>
                      <a:pt x="2717443" y="244699"/>
                    </a:lnTo>
                    <a:lnTo>
                      <a:pt x="2717443" y="1545465"/>
                    </a:lnTo>
                    <a:lnTo>
                      <a:pt x="25758" y="1545465"/>
                    </a:lnTo>
                    <a:lnTo>
                      <a:pt x="0" y="257578"/>
                    </a:lnTo>
                    <a:close/>
                  </a:path>
                </a:pathLst>
              </a:custGeom>
              <a:solidFill>
                <a:srgbClr val="9BBB59"/>
              </a:solidFill>
              <a:ln w="25560">
                <a:solidFill>
                  <a:srgbClr val="71893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21" name="Text Box 19"/>
              <p:cNvSpPr txBox="1">
                <a:spLocks noChangeArrowheads="1"/>
              </p:cNvSpPr>
              <p:nvPr/>
            </p:nvSpPr>
            <p:spPr bwMode="auto">
              <a:xfrm>
                <a:off x="4465" y="3318"/>
                <a:ext cx="529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000" tIns="46800" rIns="90000" bIns="46800">
                <a:spAutoFit/>
              </a:bodyPr>
              <a:lstStyle>
                <a:lvl1pPr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buClr>
                    <a:srgbClr val="77933C"/>
                  </a:buClr>
                  <a:buFont typeface="Calibri" pitchFamily="32" charset="0"/>
                  <a:buNone/>
                </a:pPr>
                <a:r>
                  <a:rPr lang="en-US" altLang="ja-JP" sz="1600">
                    <a:solidFill>
                      <a:srgbClr val="77933C"/>
                    </a:solidFill>
                    <a:latin typeface="Calibri" pitchFamily="32" charset="0"/>
                  </a:rPr>
                  <a:t>sample</a:t>
                </a:r>
              </a:p>
            </p:txBody>
          </p:sp>
          <p:sp>
            <p:nvSpPr>
              <p:cNvPr id="22" name="Rectangle 20"/>
              <p:cNvSpPr>
                <a:spLocks noChangeArrowheads="1"/>
              </p:cNvSpPr>
              <p:nvPr/>
            </p:nvSpPr>
            <p:spPr bwMode="auto">
              <a:xfrm>
                <a:off x="4042" y="3653"/>
                <a:ext cx="200" cy="266"/>
              </a:xfrm>
              <a:prstGeom prst="rect">
                <a:avLst/>
              </a:prstGeom>
              <a:noFill/>
              <a:ln w="25560">
                <a:solidFill>
                  <a:srgbClr val="385D8A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/>
            </p:nvSpPr>
            <p:spPr bwMode="auto">
              <a:xfrm>
                <a:off x="4072" y="3710"/>
                <a:ext cx="134" cy="1"/>
              </a:xfrm>
              <a:prstGeom prst="line">
                <a:avLst/>
              </a:prstGeom>
              <a:noFill/>
              <a:ln w="9360">
                <a:solidFill>
                  <a:srgbClr val="4A7EBB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/>
            </p:nvSpPr>
            <p:spPr bwMode="auto">
              <a:xfrm>
                <a:off x="4072" y="3781"/>
                <a:ext cx="134" cy="1"/>
              </a:xfrm>
              <a:prstGeom prst="line">
                <a:avLst/>
              </a:prstGeom>
              <a:noFill/>
              <a:ln w="9360">
                <a:solidFill>
                  <a:srgbClr val="4A7EBB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/>
            </p:nvSpPr>
            <p:spPr bwMode="auto">
              <a:xfrm>
                <a:off x="4072" y="3842"/>
                <a:ext cx="134" cy="1"/>
              </a:xfrm>
              <a:prstGeom prst="line">
                <a:avLst/>
              </a:prstGeom>
              <a:noFill/>
              <a:ln w="9360">
                <a:solidFill>
                  <a:srgbClr val="4A7EBB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6" name="Text Box 24"/>
              <p:cNvSpPr txBox="1">
                <a:spLocks noChangeArrowheads="1"/>
              </p:cNvSpPr>
              <p:nvPr/>
            </p:nvSpPr>
            <p:spPr bwMode="auto">
              <a:xfrm>
                <a:off x="3826" y="3881"/>
                <a:ext cx="63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000" tIns="46800" rIns="90000" bIns="46800">
                <a:spAutoFit/>
              </a:bodyPr>
              <a:lstStyle>
                <a:lvl1pPr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buFont typeface="Calibri" pitchFamily="32" charset="0"/>
                  <a:buNone/>
                </a:pPr>
                <a:r>
                  <a:rPr lang="en-US" altLang="ja-JP" sz="1600">
                    <a:solidFill>
                      <a:srgbClr val="000000"/>
                    </a:solidFill>
                    <a:latin typeface="Calibri" pitchFamily="32" charset="0"/>
                  </a:rPr>
                  <a:t>hoge.txt</a:t>
                </a:r>
              </a:p>
            </p:txBody>
          </p:sp>
          <p:sp>
            <p:nvSpPr>
              <p:cNvPr id="27" name="Rectangle 25"/>
              <p:cNvSpPr>
                <a:spLocks noChangeArrowheads="1"/>
              </p:cNvSpPr>
              <p:nvPr/>
            </p:nvSpPr>
            <p:spPr bwMode="auto">
              <a:xfrm>
                <a:off x="4598" y="3645"/>
                <a:ext cx="199" cy="266"/>
              </a:xfrm>
              <a:prstGeom prst="rect">
                <a:avLst/>
              </a:prstGeom>
              <a:noFill/>
              <a:ln w="25560">
                <a:solidFill>
                  <a:srgbClr val="385D8A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/>
            </p:nvSpPr>
            <p:spPr bwMode="auto">
              <a:xfrm>
                <a:off x="4628" y="3773"/>
                <a:ext cx="133" cy="1"/>
              </a:xfrm>
              <a:prstGeom prst="line">
                <a:avLst/>
              </a:prstGeom>
              <a:noFill/>
              <a:ln w="9360">
                <a:solidFill>
                  <a:srgbClr val="4A7EBB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/>
            </p:nvSpPr>
            <p:spPr bwMode="auto">
              <a:xfrm>
                <a:off x="4628" y="3835"/>
                <a:ext cx="133" cy="1"/>
              </a:xfrm>
              <a:prstGeom prst="line">
                <a:avLst/>
              </a:prstGeom>
              <a:noFill/>
              <a:ln w="9360">
                <a:solidFill>
                  <a:srgbClr val="4A7EBB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0" name="Text Box 28"/>
              <p:cNvSpPr txBox="1">
                <a:spLocks noChangeArrowheads="1"/>
              </p:cNvSpPr>
              <p:nvPr/>
            </p:nvSpPr>
            <p:spPr bwMode="auto">
              <a:xfrm>
                <a:off x="4393" y="3882"/>
                <a:ext cx="63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000" tIns="46800" rIns="90000" bIns="46800">
                <a:spAutoFit/>
              </a:bodyPr>
              <a:lstStyle>
                <a:lvl1pPr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buFont typeface="Calibri" pitchFamily="32" charset="0"/>
                  <a:buNone/>
                </a:pPr>
                <a:r>
                  <a:rPr lang="en-US" altLang="ja-JP" sz="1600">
                    <a:solidFill>
                      <a:srgbClr val="000000"/>
                    </a:solidFill>
                    <a:latin typeface="Calibri" pitchFamily="32" charset="0"/>
                  </a:rPr>
                  <a:t>kobe.txt</a:t>
                </a:r>
              </a:p>
            </p:txBody>
          </p:sp>
          <p:sp>
            <p:nvSpPr>
              <p:cNvPr id="31" name="Line 29"/>
              <p:cNvSpPr>
                <a:spLocks noChangeShapeType="1"/>
              </p:cNvSpPr>
              <p:nvPr/>
            </p:nvSpPr>
            <p:spPr bwMode="auto">
              <a:xfrm>
                <a:off x="4138" y="1900"/>
                <a:ext cx="1" cy="111"/>
              </a:xfrm>
              <a:prstGeom prst="line">
                <a:avLst/>
              </a:prstGeom>
              <a:noFill/>
              <a:ln w="9360">
                <a:solidFill>
                  <a:srgbClr val="4A7EBB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/>
            </p:nvSpPr>
            <p:spPr bwMode="auto">
              <a:xfrm>
                <a:off x="4138" y="1937"/>
                <a:ext cx="703" cy="1"/>
              </a:xfrm>
              <a:prstGeom prst="line">
                <a:avLst/>
              </a:prstGeom>
              <a:noFill/>
              <a:ln w="9360">
                <a:solidFill>
                  <a:srgbClr val="4A7EBB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/>
            </p:nvSpPr>
            <p:spPr bwMode="auto">
              <a:xfrm flipH="1">
                <a:off x="4681" y="1937"/>
                <a:ext cx="25" cy="74"/>
              </a:xfrm>
              <a:prstGeom prst="line">
                <a:avLst/>
              </a:prstGeom>
              <a:noFill/>
              <a:ln w="9360">
                <a:solidFill>
                  <a:srgbClr val="4A7EBB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/>
            </p:nvSpPr>
            <p:spPr bwMode="auto">
              <a:xfrm>
                <a:off x="4138" y="2418"/>
                <a:ext cx="1" cy="110"/>
              </a:xfrm>
              <a:prstGeom prst="line">
                <a:avLst/>
              </a:prstGeom>
              <a:noFill/>
              <a:ln w="9360">
                <a:solidFill>
                  <a:srgbClr val="4A7EBB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/>
            </p:nvSpPr>
            <p:spPr bwMode="auto">
              <a:xfrm>
                <a:off x="4138" y="2454"/>
                <a:ext cx="703" cy="1"/>
              </a:xfrm>
              <a:prstGeom prst="line">
                <a:avLst/>
              </a:prstGeom>
              <a:noFill/>
              <a:ln w="9360">
                <a:solidFill>
                  <a:srgbClr val="4A7EBB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/>
            </p:nvSpPr>
            <p:spPr bwMode="auto">
              <a:xfrm flipH="1">
                <a:off x="4681" y="2454"/>
                <a:ext cx="25" cy="74"/>
              </a:xfrm>
              <a:prstGeom prst="line">
                <a:avLst/>
              </a:prstGeom>
              <a:noFill/>
              <a:ln w="9360">
                <a:solidFill>
                  <a:srgbClr val="4A7EBB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/>
            </p:nvSpPr>
            <p:spPr bwMode="auto">
              <a:xfrm>
                <a:off x="4138" y="2972"/>
                <a:ext cx="1" cy="111"/>
              </a:xfrm>
              <a:prstGeom prst="line">
                <a:avLst/>
              </a:prstGeom>
              <a:noFill/>
              <a:ln w="9360">
                <a:solidFill>
                  <a:srgbClr val="4A7EBB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/>
            </p:nvSpPr>
            <p:spPr bwMode="auto">
              <a:xfrm>
                <a:off x="4138" y="3009"/>
                <a:ext cx="703" cy="1"/>
              </a:xfrm>
              <a:prstGeom prst="line">
                <a:avLst/>
              </a:prstGeom>
              <a:noFill/>
              <a:ln w="9360">
                <a:solidFill>
                  <a:srgbClr val="4A7EBB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/>
            </p:nvSpPr>
            <p:spPr bwMode="auto">
              <a:xfrm flipH="1">
                <a:off x="4681" y="3009"/>
                <a:ext cx="25" cy="74"/>
              </a:xfrm>
              <a:prstGeom prst="line">
                <a:avLst/>
              </a:prstGeom>
              <a:noFill/>
              <a:ln w="9360">
                <a:solidFill>
                  <a:srgbClr val="4A7EBB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/>
            </p:nvSpPr>
            <p:spPr bwMode="auto">
              <a:xfrm>
                <a:off x="4623" y="3712"/>
                <a:ext cx="133" cy="1"/>
              </a:xfrm>
              <a:prstGeom prst="line">
                <a:avLst/>
              </a:prstGeom>
              <a:noFill/>
              <a:ln w="9360">
                <a:solidFill>
                  <a:srgbClr val="4A7EBB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/>
            </p:nvSpPr>
            <p:spPr bwMode="auto">
              <a:xfrm>
                <a:off x="4138" y="3490"/>
                <a:ext cx="1" cy="111"/>
              </a:xfrm>
              <a:prstGeom prst="line">
                <a:avLst/>
              </a:prstGeom>
              <a:noFill/>
              <a:ln w="9360">
                <a:solidFill>
                  <a:srgbClr val="4A7EBB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/>
            </p:nvSpPr>
            <p:spPr bwMode="auto">
              <a:xfrm>
                <a:off x="4138" y="3527"/>
                <a:ext cx="703" cy="1"/>
              </a:xfrm>
              <a:prstGeom prst="line">
                <a:avLst/>
              </a:prstGeom>
              <a:noFill/>
              <a:ln w="9360">
                <a:solidFill>
                  <a:srgbClr val="4A7EBB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/>
            </p:nvSpPr>
            <p:spPr bwMode="auto">
              <a:xfrm flipH="1">
                <a:off x="4681" y="3527"/>
                <a:ext cx="25" cy="74"/>
              </a:xfrm>
              <a:prstGeom prst="line">
                <a:avLst/>
              </a:prstGeom>
              <a:noFill/>
              <a:ln w="9360">
                <a:solidFill>
                  <a:srgbClr val="4A7EBB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/>
            </p:nvSpPr>
            <p:spPr bwMode="auto">
              <a:xfrm>
                <a:off x="4879" y="1936"/>
                <a:ext cx="148" cy="1"/>
              </a:xfrm>
              <a:prstGeom prst="line">
                <a:avLst/>
              </a:prstGeom>
              <a:noFill/>
              <a:ln w="9360">
                <a:solidFill>
                  <a:srgbClr val="4A7EBB"/>
                </a:solidFill>
                <a:prstDash val="dash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/>
            </p:nvSpPr>
            <p:spPr bwMode="auto">
              <a:xfrm>
                <a:off x="4879" y="2454"/>
                <a:ext cx="148" cy="1"/>
              </a:xfrm>
              <a:prstGeom prst="line">
                <a:avLst/>
              </a:prstGeom>
              <a:noFill/>
              <a:ln w="9360">
                <a:solidFill>
                  <a:srgbClr val="4A7EBB"/>
                </a:solidFill>
                <a:prstDash val="dash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/>
            </p:nvSpPr>
            <p:spPr bwMode="auto">
              <a:xfrm>
                <a:off x="4879" y="3008"/>
                <a:ext cx="148" cy="1"/>
              </a:xfrm>
              <a:prstGeom prst="line">
                <a:avLst/>
              </a:prstGeom>
              <a:noFill/>
              <a:ln w="9360">
                <a:solidFill>
                  <a:srgbClr val="4A7EBB"/>
                </a:solidFill>
                <a:prstDash val="dash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/>
            </p:nvSpPr>
            <p:spPr bwMode="auto">
              <a:xfrm>
                <a:off x="4879" y="3526"/>
                <a:ext cx="148" cy="1"/>
              </a:xfrm>
              <a:prstGeom prst="line">
                <a:avLst/>
              </a:prstGeom>
              <a:noFill/>
              <a:ln w="9360">
                <a:solidFill>
                  <a:srgbClr val="4A7EBB"/>
                </a:solidFill>
                <a:prstDash val="dash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971333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ディレクトリに関する</a:t>
            </a:r>
            <a:br>
              <a:rPr kumimoji="1" lang="en-US" altLang="ja-JP" dirty="0"/>
            </a:br>
            <a:r>
              <a:rPr kumimoji="1" lang="ja-JP" altLang="en-US" dirty="0"/>
              <a:t>コマンド</a:t>
            </a: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0190467"/>
              </p:ext>
            </p:extLst>
          </p:nvPr>
        </p:nvGraphicFramePr>
        <p:xfrm>
          <a:off x="381980" y="2354993"/>
          <a:ext cx="8486720" cy="3310868"/>
        </p:xfrm>
        <a:graphic>
          <a:graphicData uri="http://schemas.openxmlformats.org/drawingml/2006/table">
            <a:tbl>
              <a:tblPr bandRow="1">
                <a:tableStyleId>{0505E3EF-67EA-436B-97B2-0124C06EBD24}</a:tableStyleId>
              </a:tblPr>
              <a:tblGrid>
                <a:gridCol w="10419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447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8227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800" dirty="0" err="1"/>
                        <a:t>pwd</a:t>
                      </a:r>
                      <a:endParaRPr kumimoji="1" lang="en-US" altLang="ja-JP" sz="2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800" dirty="0"/>
                        <a:t>現在のディレクトリの場所を絶対パスで表示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227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800" dirty="0" err="1"/>
                        <a:t>ls</a:t>
                      </a:r>
                      <a:endParaRPr kumimoji="1" lang="ja-JP" altLang="en-US" sz="2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800" dirty="0"/>
                        <a:t>ディレクトリにあるファイルの一覧を表示</a:t>
                      </a:r>
                      <a:endParaRPr lang="en-US" altLang="ja-JP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073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800" dirty="0"/>
                        <a:t>cd</a:t>
                      </a:r>
                      <a:endParaRPr kumimoji="1" lang="ja-JP" altLang="en-US" sz="2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2800" dirty="0"/>
                        <a:t>ディレクトリを移動する</a:t>
                      </a:r>
                      <a:endParaRPr kumimoji="1" lang="ja-JP" alt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366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800" dirty="0" err="1"/>
                        <a:t>mkdir</a:t>
                      </a:r>
                      <a:endParaRPr kumimoji="1" lang="ja-JP" altLang="en-US" sz="2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800" dirty="0"/>
                        <a:t>ディレクトリを作成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366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800" dirty="0" err="1"/>
                        <a:t>rmdir</a:t>
                      </a:r>
                      <a:endParaRPr kumimoji="1" lang="ja-JP" altLang="en-US" sz="2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800" dirty="0"/>
                        <a:t>空のディレクトリを削除</a:t>
                      </a:r>
                      <a:endParaRPr lang="en-US" altLang="ja-JP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9934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800" dirty="0" err="1"/>
                        <a:t>rm</a:t>
                      </a:r>
                      <a:endParaRPr kumimoji="1" lang="ja-JP" altLang="en-US" sz="2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800" dirty="0"/>
                        <a:t>ファイルやディレクトリを削除</a:t>
                      </a:r>
                      <a:endParaRPr lang="en-US" altLang="ja-JP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26819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コマンドを調べるには</a:t>
            </a:r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よく分からない</a:t>
            </a:r>
            <a:r>
              <a:rPr lang="en-US" altLang="ja-JP" dirty="0"/>
              <a:t>, </a:t>
            </a:r>
            <a:r>
              <a:rPr lang="ja-JP" altLang="en-US" dirty="0"/>
              <a:t>もっと詳しく知りたいコマンドに出会ったら</a:t>
            </a:r>
            <a:r>
              <a:rPr lang="en-US" altLang="ja-JP" dirty="0"/>
              <a:t>?</a:t>
            </a:r>
          </a:p>
          <a:p>
            <a:pPr lvl="1"/>
            <a:r>
              <a:rPr lang="ja-JP" altLang="en-US" dirty="0"/>
              <a:t>ネットで検索</a:t>
            </a:r>
            <a:r>
              <a:rPr lang="en-US" altLang="ja-JP" dirty="0"/>
              <a:t>, </a:t>
            </a:r>
            <a:r>
              <a:rPr lang="ja-JP" altLang="en-US" dirty="0"/>
              <a:t>周りの人にきく</a:t>
            </a:r>
          </a:p>
          <a:p>
            <a:pPr lvl="1"/>
            <a:r>
              <a:rPr lang="en-US" altLang="ja-JP" dirty="0"/>
              <a:t>man </a:t>
            </a:r>
            <a:r>
              <a:rPr lang="ja-JP" altLang="en-US" dirty="0"/>
              <a:t>を使う</a:t>
            </a:r>
          </a:p>
          <a:p>
            <a:pPr lvl="2"/>
            <a:r>
              <a:rPr lang="ja-JP" altLang="en-US" dirty="0"/>
              <a:t>コマンドのマニュアルを表示するコマンド</a:t>
            </a:r>
          </a:p>
          <a:p>
            <a:pPr lvl="2"/>
            <a:r>
              <a:rPr lang="en-US" altLang="ja-JP" dirty="0"/>
              <a:t>manual </a:t>
            </a:r>
            <a:r>
              <a:rPr lang="ja-JP" altLang="en-US" dirty="0"/>
              <a:t>の略</a:t>
            </a:r>
          </a:p>
          <a:p>
            <a:pPr lvl="2"/>
            <a:r>
              <a:rPr lang="ja-JP" altLang="en-US" dirty="0"/>
              <a:t>使い方は </a:t>
            </a:r>
            <a:r>
              <a:rPr lang="en-US" altLang="ja-JP" dirty="0"/>
              <a:t>man [</a:t>
            </a:r>
            <a:r>
              <a:rPr lang="ja-JP" altLang="en-US" dirty="0"/>
              <a:t>コマンド名</a:t>
            </a:r>
            <a:r>
              <a:rPr lang="en-US" altLang="ja-JP" dirty="0"/>
              <a:t>]</a:t>
            </a:r>
          </a:p>
          <a:p>
            <a:pPr lvl="2"/>
            <a:r>
              <a:rPr lang="ja-JP" altLang="en-US" dirty="0"/>
              <a:t>例</a:t>
            </a:r>
            <a:r>
              <a:rPr lang="en-US" altLang="ja-JP" dirty="0"/>
              <a:t>)</a:t>
            </a:r>
          </a:p>
          <a:p>
            <a:pPr lvl="3"/>
            <a:r>
              <a:rPr lang="en-US" altLang="ja-JP" dirty="0"/>
              <a:t>$ man </a:t>
            </a:r>
            <a:r>
              <a:rPr lang="en-US" altLang="ja-JP" dirty="0" err="1"/>
              <a:t>rm</a:t>
            </a:r>
            <a:r>
              <a:rPr lang="en-US" altLang="ja-JP" dirty="0"/>
              <a:t>    </a:t>
            </a:r>
          </a:p>
          <a:p>
            <a:pPr lvl="4"/>
            <a:r>
              <a:rPr lang="en-US" altLang="ja-JP" dirty="0" err="1"/>
              <a:t>rm</a:t>
            </a:r>
            <a:r>
              <a:rPr lang="en-US" altLang="ja-JP" dirty="0"/>
              <a:t> : </a:t>
            </a:r>
            <a:r>
              <a:rPr lang="ja-JP" altLang="en-US" dirty="0"/>
              <a:t>ファイルやディレクトリを削除するコマンド</a:t>
            </a:r>
            <a:endParaRPr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380241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パーミッション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08081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パーミッションとは</a:t>
            </a:r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ファイル</a:t>
            </a:r>
            <a:r>
              <a:rPr lang="en-US" altLang="ja-JP" dirty="0"/>
              <a:t>, </a:t>
            </a:r>
            <a:r>
              <a:rPr lang="ja-JP" altLang="en-US" dirty="0"/>
              <a:t>ディレクトリの “利用権限” </a:t>
            </a:r>
          </a:p>
          <a:p>
            <a:pPr lvl="1"/>
            <a:r>
              <a:rPr lang="ja-JP" altLang="en-US" dirty="0"/>
              <a:t>すべてのファイル</a:t>
            </a:r>
            <a:r>
              <a:rPr lang="en-US" altLang="ja-JP" dirty="0"/>
              <a:t>, </a:t>
            </a:r>
            <a:r>
              <a:rPr lang="ja-JP" altLang="en-US" dirty="0"/>
              <a:t>ディレクトリ</a:t>
            </a:r>
            <a:r>
              <a:rPr lang="ja-JP" altLang="en-US"/>
              <a:t>にそれぞれパーミッション</a:t>
            </a:r>
            <a:r>
              <a:rPr lang="ja-JP" altLang="en-US" dirty="0"/>
              <a:t>が設定されている 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350146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パーミッションの設定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誰に許可するか</a:t>
            </a:r>
          </a:p>
          <a:p>
            <a:pPr lvl="1"/>
            <a:r>
              <a:rPr lang="ja-JP" altLang="en-US" dirty="0"/>
              <a:t>ファイル所有者 </a:t>
            </a:r>
            <a:r>
              <a:rPr lang="en-US" altLang="ja-JP" dirty="0"/>
              <a:t>(User)</a:t>
            </a:r>
          </a:p>
          <a:p>
            <a:pPr lvl="1"/>
            <a:r>
              <a:rPr lang="ja-JP" altLang="en-US" dirty="0"/>
              <a:t>ファイル所有グループ </a:t>
            </a:r>
            <a:r>
              <a:rPr lang="en-US" altLang="ja-JP" dirty="0"/>
              <a:t>(Group)</a:t>
            </a:r>
          </a:p>
          <a:p>
            <a:pPr lvl="1"/>
            <a:r>
              <a:rPr lang="ja-JP" altLang="en-US" dirty="0"/>
              <a:t>その他 </a:t>
            </a:r>
            <a:r>
              <a:rPr lang="en-US" altLang="ja-JP" dirty="0"/>
              <a:t>(Others)</a:t>
            </a:r>
          </a:p>
          <a:p>
            <a:r>
              <a:rPr lang="ja-JP" altLang="en-US" dirty="0"/>
              <a:t>何を許可するか</a:t>
            </a:r>
          </a:p>
          <a:p>
            <a:pPr lvl="1"/>
            <a:r>
              <a:rPr lang="ja-JP" altLang="en-US" dirty="0"/>
              <a:t>ファイルを読み取る許可 </a:t>
            </a:r>
            <a:r>
              <a:rPr lang="en-US" altLang="ja-JP" dirty="0"/>
              <a:t>(Read)</a:t>
            </a:r>
          </a:p>
          <a:p>
            <a:pPr lvl="1"/>
            <a:r>
              <a:rPr lang="ja-JP" altLang="en-US" dirty="0"/>
              <a:t>ファイルを書き換える許可 </a:t>
            </a:r>
            <a:r>
              <a:rPr lang="en-US" altLang="ja-JP" dirty="0"/>
              <a:t>(Write)</a:t>
            </a:r>
          </a:p>
          <a:p>
            <a:pPr lvl="1"/>
            <a:r>
              <a:rPr lang="ja-JP" altLang="en-US" dirty="0"/>
              <a:t>ファイルを実行する許可 </a:t>
            </a:r>
            <a:r>
              <a:rPr lang="en-US" altLang="ja-JP" dirty="0"/>
              <a:t>(</a:t>
            </a:r>
            <a:r>
              <a:rPr lang="en-US" altLang="ja-JP" dirty="0" err="1"/>
              <a:t>eXecute</a:t>
            </a:r>
            <a:r>
              <a:rPr lang="en-US" altLang="ja-JP" dirty="0"/>
              <a:t>)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972994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ファイルの所有グループ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複数のユーザを束ねて管理する単位</a:t>
            </a:r>
          </a:p>
          <a:p>
            <a:pPr lvl="1"/>
            <a:r>
              <a:rPr lang="ja-JP" altLang="en-US" dirty="0"/>
              <a:t>所有グループが同じだと</a:t>
            </a:r>
            <a:r>
              <a:rPr lang="en-US" altLang="ja-JP" dirty="0"/>
              <a:t>, </a:t>
            </a:r>
            <a:r>
              <a:rPr lang="ja-JP" altLang="en-US" dirty="0"/>
              <a:t>共同作業をする際に便利</a:t>
            </a:r>
          </a:p>
          <a:p>
            <a:pPr lvl="1"/>
            <a:r>
              <a:rPr lang="en-US" altLang="ja-JP" dirty="0"/>
              <a:t>Linux </a:t>
            </a:r>
            <a:r>
              <a:rPr lang="ja-JP" altLang="en-US" dirty="0"/>
              <a:t>では多くの場合</a:t>
            </a:r>
            <a:r>
              <a:rPr lang="en-US" altLang="ja-JP" dirty="0"/>
              <a:t>, </a:t>
            </a:r>
            <a:r>
              <a:rPr lang="ja-JP" altLang="en-US" dirty="0"/>
              <a:t>所有グループは所有者と一致</a:t>
            </a:r>
          </a:p>
          <a:p>
            <a:endParaRPr kumimoji="1" lang="ja-JP" altLang="en-US" dirty="0"/>
          </a:p>
        </p:txBody>
      </p:sp>
      <p:grpSp>
        <p:nvGrpSpPr>
          <p:cNvPr id="4" name="グループ化 3"/>
          <p:cNvGrpSpPr/>
          <p:nvPr/>
        </p:nvGrpSpPr>
        <p:grpSpPr>
          <a:xfrm>
            <a:off x="1619672" y="3356992"/>
            <a:ext cx="5627687" cy="2709863"/>
            <a:chOff x="1665288" y="4003675"/>
            <a:chExt cx="5627687" cy="27098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7375" y="4003675"/>
              <a:ext cx="5435600" cy="2709863"/>
              <a:chOff x="1170" y="2522"/>
              <a:chExt cx="3424" cy="1707"/>
            </a:xfrm>
          </p:grpSpPr>
          <p:sp>
            <p:nvSpPr>
              <p:cNvPr id="7" name="AutoShape 4"/>
              <p:cNvSpPr>
                <a:spLocks noChangeArrowheads="1"/>
              </p:cNvSpPr>
              <p:nvPr/>
            </p:nvSpPr>
            <p:spPr bwMode="auto">
              <a:xfrm>
                <a:off x="1170" y="2522"/>
                <a:ext cx="3143" cy="1708"/>
              </a:xfrm>
              <a:custGeom>
                <a:avLst/>
                <a:gdLst>
                  <a:gd name="T0" fmla="*/ 1333870 w 7397086"/>
                  <a:gd name="T1" fmla="*/ 1166655 h 4246728"/>
                  <a:gd name="T2" fmla="*/ 2615879 w 7397086"/>
                  <a:gd name="T3" fmla="*/ 176766 h 4246728"/>
                  <a:gd name="T4" fmla="*/ 5889358 w 7397086"/>
                  <a:gd name="T5" fmla="*/ 106060 h 4246728"/>
                  <a:gd name="T6" fmla="*/ 6486798 w 7397086"/>
                  <a:gd name="T7" fmla="*/ 813123 h 4246728"/>
                  <a:gd name="T8" fmla="*/ 4333520 w 7397086"/>
                  <a:gd name="T9" fmla="*/ 3299629 h 4246728"/>
                  <a:gd name="T10" fmla="*/ 499942 w 7397086"/>
                  <a:gd name="T11" fmla="*/ 3016804 h 4246728"/>
                  <a:gd name="T12" fmla="*/ 1333870 w 7397086"/>
                  <a:gd name="T13" fmla="*/ 1166655 h 4246728"/>
                  <a:gd name="T14" fmla="*/ 0 w 7397086"/>
                  <a:gd name="T15" fmla="*/ 0 h 4246728"/>
                  <a:gd name="T16" fmla="*/ 7397086 w 7397086"/>
                  <a:gd name="T17" fmla="*/ 4246728 h 4246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7397086" h="4246728">
                    <a:moveTo>
                      <a:pt x="1462585" y="1351128"/>
                    </a:moveTo>
                    <a:cubicBezTo>
                      <a:pt x="1849271" y="802943"/>
                      <a:pt x="2035791" y="409432"/>
                      <a:pt x="2868304" y="204716"/>
                    </a:cubicBezTo>
                    <a:cubicBezTo>
                      <a:pt x="3700817" y="0"/>
                      <a:pt x="5750256" y="0"/>
                      <a:pt x="6457665" y="122830"/>
                    </a:cubicBezTo>
                    <a:cubicBezTo>
                      <a:pt x="7165074" y="245660"/>
                      <a:pt x="7397086" y="325271"/>
                      <a:pt x="7112758" y="941695"/>
                    </a:cubicBezTo>
                    <a:cubicBezTo>
                      <a:pt x="6828430" y="1558119"/>
                      <a:pt x="5845790" y="3396018"/>
                      <a:pt x="4751695" y="3821373"/>
                    </a:cubicBezTo>
                    <a:cubicBezTo>
                      <a:pt x="3657600" y="4246728"/>
                      <a:pt x="1096370" y="3905534"/>
                      <a:pt x="548185" y="3493827"/>
                    </a:cubicBezTo>
                    <a:cubicBezTo>
                      <a:pt x="0" y="3082120"/>
                      <a:pt x="1075899" y="1899313"/>
                      <a:pt x="1462585" y="1351128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FFA2A1"/>
                  </a:gs>
                  <a:gs pos="100000">
                    <a:srgbClr val="FFE5E5"/>
                  </a:gs>
                </a:gsLst>
                <a:lin ang="16200000" scaled="1"/>
              </a:gradFill>
              <a:ln w="9360">
                <a:solidFill>
                  <a:srgbClr val="BE4B48"/>
                </a:solidFill>
                <a:miter lim="800000"/>
                <a:headEnd/>
                <a:tailEnd/>
              </a:ln>
              <a:effectLst>
                <a:outerShdw dist="109865" dir="634411" algn="ctr" rotWithShape="0">
                  <a:srgbClr val="000000">
                    <a:alpha val="38034"/>
                  </a:srgb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ja-JP" altLang="en-US">
                  <a:ea typeface="ＭＳ Ｐゴシック" pitchFamily="48" charset="-128"/>
                </a:endParaRPr>
              </a:p>
            </p:txBody>
          </p:sp>
          <p:sp>
            <p:nvSpPr>
              <p:cNvPr id="8" name="Oval 5"/>
              <p:cNvSpPr>
                <a:spLocks noChangeArrowheads="1"/>
              </p:cNvSpPr>
              <p:nvPr/>
            </p:nvSpPr>
            <p:spPr bwMode="auto">
              <a:xfrm>
                <a:off x="1584" y="3321"/>
                <a:ext cx="666" cy="665"/>
              </a:xfrm>
              <a:prstGeom prst="ellipse">
                <a:avLst/>
              </a:prstGeom>
              <a:solidFill>
                <a:srgbClr val="4F81BD"/>
              </a:solidFill>
              <a:ln w="25560">
                <a:solidFill>
                  <a:srgbClr val="385D8A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" name="Oval 6"/>
              <p:cNvSpPr>
                <a:spLocks noChangeArrowheads="1"/>
              </p:cNvSpPr>
              <p:nvPr/>
            </p:nvSpPr>
            <p:spPr bwMode="auto">
              <a:xfrm>
                <a:off x="2183" y="2655"/>
                <a:ext cx="666" cy="666"/>
              </a:xfrm>
              <a:prstGeom prst="ellipse">
                <a:avLst/>
              </a:prstGeom>
              <a:solidFill>
                <a:srgbClr val="4F81BD"/>
              </a:solidFill>
              <a:ln w="25560">
                <a:solidFill>
                  <a:srgbClr val="385D8A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0" name="Oval 7"/>
              <p:cNvSpPr>
                <a:spLocks noChangeArrowheads="1"/>
              </p:cNvSpPr>
              <p:nvPr/>
            </p:nvSpPr>
            <p:spPr bwMode="auto">
              <a:xfrm>
                <a:off x="2749" y="3321"/>
                <a:ext cx="665" cy="665"/>
              </a:xfrm>
              <a:prstGeom prst="ellipse">
                <a:avLst/>
              </a:prstGeom>
              <a:solidFill>
                <a:srgbClr val="4F81BD"/>
              </a:solidFill>
              <a:ln w="25560">
                <a:solidFill>
                  <a:srgbClr val="385D8A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1" name="Oval 8"/>
              <p:cNvSpPr>
                <a:spLocks noChangeArrowheads="1"/>
              </p:cNvSpPr>
              <p:nvPr/>
            </p:nvSpPr>
            <p:spPr bwMode="auto">
              <a:xfrm>
                <a:off x="3315" y="2655"/>
                <a:ext cx="665" cy="666"/>
              </a:xfrm>
              <a:prstGeom prst="ellipse">
                <a:avLst/>
              </a:prstGeom>
              <a:solidFill>
                <a:srgbClr val="4F81BD"/>
              </a:solidFill>
              <a:ln w="25560">
                <a:solidFill>
                  <a:srgbClr val="385D8A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2" name="Oval 9"/>
              <p:cNvSpPr>
                <a:spLocks noChangeArrowheads="1"/>
              </p:cNvSpPr>
              <p:nvPr/>
            </p:nvSpPr>
            <p:spPr bwMode="auto">
              <a:xfrm>
                <a:off x="3914" y="3321"/>
                <a:ext cx="665" cy="665"/>
              </a:xfrm>
              <a:prstGeom prst="ellipse">
                <a:avLst/>
              </a:prstGeom>
              <a:solidFill>
                <a:srgbClr val="4F81BD"/>
              </a:solidFill>
              <a:ln w="25560">
                <a:solidFill>
                  <a:srgbClr val="385D8A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3" name="Text Box 10"/>
              <p:cNvSpPr txBox="1">
                <a:spLocks noChangeArrowheads="1"/>
              </p:cNvSpPr>
              <p:nvPr/>
            </p:nvSpPr>
            <p:spPr bwMode="auto">
              <a:xfrm>
                <a:off x="2173" y="2769"/>
                <a:ext cx="690" cy="5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000" tIns="46800" rIns="90000" bIns="46800">
                <a:spAutoFit/>
              </a:bodyPr>
              <a:lstStyle>
                <a:lvl1pPr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buClr>
                    <a:srgbClr val="FFFFFF"/>
                  </a:buClr>
                  <a:buFont typeface="Calibri" pitchFamily="32" charset="0"/>
                  <a:buNone/>
                </a:pPr>
                <a:r>
                  <a:rPr lang="en-US" sz="2400" dirty="0" err="1">
                    <a:solidFill>
                      <a:srgbClr val="FFFFFF"/>
                    </a:solidFill>
                    <a:latin typeface="Calibri" pitchFamily="32" charset="0"/>
                  </a:rPr>
                  <a:t>ユーザ</a:t>
                </a:r>
                <a:endParaRPr lang="en-US" sz="2400" dirty="0">
                  <a:solidFill>
                    <a:srgbClr val="FFFFFF"/>
                  </a:solidFill>
                  <a:latin typeface="Calibri" pitchFamily="32" charset="0"/>
                </a:endParaRPr>
              </a:p>
              <a:p>
                <a:pPr algn="ctr" eaLnBrk="1" hangingPunct="1">
                  <a:buClr>
                    <a:srgbClr val="FFFFFF"/>
                  </a:buClr>
                  <a:buFont typeface="Calibri" pitchFamily="32" charset="0"/>
                  <a:buNone/>
                </a:pPr>
                <a:r>
                  <a:rPr lang="en-US" altLang="ja-JP" sz="2400" dirty="0">
                    <a:solidFill>
                      <a:srgbClr val="FFFFFF"/>
                    </a:solidFill>
                    <a:latin typeface="Calibri" pitchFamily="32" charset="0"/>
                  </a:rPr>
                  <a:t>B</a:t>
                </a:r>
              </a:p>
            </p:txBody>
          </p:sp>
          <p:sp>
            <p:nvSpPr>
              <p:cNvPr id="14" name="Text Box 11"/>
              <p:cNvSpPr txBox="1">
                <a:spLocks noChangeArrowheads="1"/>
              </p:cNvSpPr>
              <p:nvPr/>
            </p:nvSpPr>
            <p:spPr bwMode="auto">
              <a:xfrm>
                <a:off x="1567" y="3447"/>
                <a:ext cx="690" cy="5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000" tIns="46800" rIns="90000" bIns="46800">
                <a:spAutoFit/>
              </a:bodyPr>
              <a:lstStyle>
                <a:lvl1pPr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buClr>
                    <a:srgbClr val="FFFFFF"/>
                  </a:buClr>
                  <a:buFont typeface="Calibri" pitchFamily="32" charset="0"/>
                  <a:buNone/>
                </a:pPr>
                <a:r>
                  <a:rPr lang="en-US" sz="2400" dirty="0" err="1">
                    <a:solidFill>
                      <a:srgbClr val="FFFFFF"/>
                    </a:solidFill>
                    <a:latin typeface="Calibri" pitchFamily="32" charset="0"/>
                  </a:rPr>
                  <a:t>ユーザ</a:t>
                </a:r>
                <a:endParaRPr lang="en-US" sz="2400" dirty="0">
                  <a:solidFill>
                    <a:srgbClr val="FFFFFF"/>
                  </a:solidFill>
                  <a:latin typeface="Calibri" pitchFamily="32" charset="0"/>
                </a:endParaRPr>
              </a:p>
              <a:p>
                <a:pPr algn="ctr" eaLnBrk="1" hangingPunct="1">
                  <a:buClr>
                    <a:srgbClr val="FFFFFF"/>
                  </a:buClr>
                  <a:buFont typeface="Calibri" pitchFamily="32" charset="0"/>
                  <a:buNone/>
                </a:pPr>
                <a:r>
                  <a:rPr lang="en-US" altLang="ja-JP" sz="2400" dirty="0">
                    <a:solidFill>
                      <a:srgbClr val="FFFFFF"/>
                    </a:solidFill>
                    <a:latin typeface="Calibri" pitchFamily="32" charset="0"/>
                  </a:rPr>
                  <a:t>A</a:t>
                </a:r>
              </a:p>
            </p:txBody>
          </p:sp>
          <p:sp>
            <p:nvSpPr>
              <p:cNvPr id="15" name="Text Box 12"/>
              <p:cNvSpPr txBox="1">
                <a:spLocks noChangeArrowheads="1"/>
              </p:cNvSpPr>
              <p:nvPr/>
            </p:nvSpPr>
            <p:spPr bwMode="auto">
              <a:xfrm>
                <a:off x="2741" y="3446"/>
                <a:ext cx="690" cy="5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000" tIns="46800" rIns="90000" bIns="46800">
                <a:spAutoFit/>
              </a:bodyPr>
              <a:lstStyle>
                <a:lvl1pPr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buClr>
                    <a:srgbClr val="FFFFFF"/>
                  </a:buClr>
                  <a:buFont typeface="Calibri" pitchFamily="32" charset="0"/>
                  <a:buNone/>
                </a:pPr>
                <a:r>
                  <a:rPr lang="en-US" sz="2400">
                    <a:solidFill>
                      <a:srgbClr val="FFFFFF"/>
                    </a:solidFill>
                    <a:latin typeface="Calibri" pitchFamily="32" charset="0"/>
                  </a:rPr>
                  <a:t>ユーザ</a:t>
                </a:r>
              </a:p>
              <a:p>
                <a:pPr algn="ctr" eaLnBrk="1" hangingPunct="1">
                  <a:buClr>
                    <a:srgbClr val="FFFFFF"/>
                  </a:buClr>
                  <a:buFont typeface="Calibri" pitchFamily="32" charset="0"/>
                  <a:buNone/>
                </a:pPr>
                <a:r>
                  <a:rPr lang="en-US" altLang="ja-JP" sz="2400">
                    <a:solidFill>
                      <a:srgbClr val="FFFFFF"/>
                    </a:solidFill>
                    <a:latin typeface="Calibri" pitchFamily="32" charset="0"/>
                  </a:rPr>
                  <a:t>C</a:t>
                </a:r>
              </a:p>
            </p:txBody>
          </p:sp>
          <p:sp>
            <p:nvSpPr>
              <p:cNvPr id="16" name="Text Box 13"/>
              <p:cNvSpPr txBox="1">
                <a:spLocks noChangeArrowheads="1"/>
              </p:cNvSpPr>
              <p:nvPr/>
            </p:nvSpPr>
            <p:spPr bwMode="auto">
              <a:xfrm>
                <a:off x="3298" y="2780"/>
                <a:ext cx="690" cy="5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000" tIns="46800" rIns="90000" bIns="46800">
                <a:spAutoFit/>
              </a:bodyPr>
              <a:lstStyle>
                <a:lvl1pPr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buClr>
                    <a:srgbClr val="FFFFFF"/>
                  </a:buClr>
                  <a:buFont typeface="Calibri" pitchFamily="32" charset="0"/>
                  <a:buNone/>
                </a:pPr>
                <a:r>
                  <a:rPr lang="en-US" sz="2400">
                    <a:solidFill>
                      <a:srgbClr val="FFFFFF"/>
                    </a:solidFill>
                    <a:latin typeface="Calibri" pitchFamily="32" charset="0"/>
                  </a:rPr>
                  <a:t>ユーザ</a:t>
                </a:r>
              </a:p>
              <a:p>
                <a:pPr algn="ctr" eaLnBrk="1" hangingPunct="1">
                  <a:buClr>
                    <a:srgbClr val="FFFFFF"/>
                  </a:buClr>
                  <a:buFont typeface="Calibri" pitchFamily="32" charset="0"/>
                  <a:buNone/>
                </a:pPr>
                <a:r>
                  <a:rPr lang="en-US" altLang="ja-JP" sz="2400">
                    <a:solidFill>
                      <a:srgbClr val="FFFFFF"/>
                    </a:solidFill>
                    <a:latin typeface="Calibri" pitchFamily="32" charset="0"/>
                  </a:rPr>
                  <a:t>D</a:t>
                </a:r>
              </a:p>
            </p:txBody>
          </p:sp>
          <p:sp>
            <p:nvSpPr>
              <p:cNvPr id="17" name="Text Box 14"/>
              <p:cNvSpPr txBox="1">
                <a:spLocks noChangeArrowheads="1"/>
              </p:cNvSpPr>
              <p:nvPr/>
            </p:nvSpPr>
            <p:spPr bwMode="auto">
              <a:xfrm>
                <a:off x="3905" y="3441"/>
                <a:ext cx="690" cy="5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000" tIns="46800" rIns="90000" bIns="46800">
                <a:spAutoFit/>
              </a:bodyPr>
              <a:lstStyle>
                <a:lvl1pPr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buClr>
                    <a:srgbClr val="FFFFFF"/>
                  </a:buClr>
                  <a:buFont typeface="Calibri" pitchFamily="32" charset="0"/>
                  <a:buNone/>
                </a:pPr>
                <a:r>
                  <a:rPr lang="en-US" sz="2400">
                    <a:solidFill>
                      <a:srgbClr val="FFFFFF"/>
                    </a:solidFill>
                    <a:latin typeface="Calibri" pitchFamily="32" charset="0"/>
                  </a:rPr>
                  <a:t>ユーザ</a:t>
                </a:r>
              </a:p>
              <a:p>
                <a:pPr algn="ctr" eaLnBrk="1" hangingPunct="1">
                  <a:buClr>
                    <a:srgbClr val="FFFFFF"/>
                  </a:buClr>
                  <a:buFont typeface="Calibri" pitchFamily="32" charset="0"/>
                  <a:buNone/>
                </a:pPr>
                <a:r>
                  <a:rPr lang="en-US" altLang="ja-JP" sz="2400">
                    <a:solidFill>
                      <a:srgbClr val="FFFFFF"/>
                    </a:solidFill>
                    <a:latin typeface="Calibri" pitchFamily="32" charset="0"/>
                  </a:rPr>
                  <a:t>E</a:t>
                </a:r>
              </a:p>
            </p:txBody>
          </p:sp>
        </p:grpSp>
        <p:sp>
          <p:nvSpPr>
            <p:cNvPr id="6" name="Text Box 15"/>
            <p:cNvSpPr txBox="1">
              <a:spLocks noChangeArrowheads="1"/>
            </p:cNvSpPr>
            <p:nvPr/>
          </p:nvSpPr>
          <p:spPr bwMode="auto">
            <a:xfrm>
              <a:off x="1665288" y="4538663"/>
              <a:ext cx="1511300" cy="460375"/>
            </a:xfrm>
            <a:prstGeom prst="rect">
              <a:avLst/>
            </a:prstGeom>
            <a:solidFill>
              <a:srgbClr val="C0504D"/>
            </a:solidFill>
            <a:ln w="25560">
              <a:solidFill>
                <a:srgbClr val="8C3836"/>
              </a:solidFill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buClr>
                  <a:srgbClr val="FFFFFF"/>
                </a:buClr>
                <a:buFont typeface="Calibri" pitchFamily="32" charset="0"/>
                <a:buNone/>
              </a:pPr>
              <a:r>
                <a:rPr lang="en-US" sz="2400">
                  <a:solidFill>
                    <a:srgbClr val="FFFFFF"/>
                  </a:solidFill>
                  <a:latin typeface="Calibri" pitchFamily="32" charset="0"/>
                </a:rPr>
                <a:t>グループ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23634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ファイルモード</a:t>
            </a:r>
            <a:endParaRPr kumimoji="1" lang="ja-JP" altLang="en-US" dirty="0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680905" y="1673423"/>
            <a:ext cx="7788275" cy="1879600"/>
            <a:chOff x="355" y="900"/>
            <a:chExt cx="4906" cy="1184"/>
          </a:xfrm>
        </p:grpSpPr>
        <p:sp>
          <p:nvSpPr>
            <p:cNvPr id="5" name="Text Box 5"/>
            <p:cNvSpPr txBox="1">
              <a:spLocks noChangeArrowheads="1"/>
            </p:cNvSpPr>
            <p:nvPr/>
          </p:nvSpPr>
          <p:spPr bwMode="auto">
            <a:xfrm>
              <a:off x="393" y="900"/>
              <a:ext cx="4868" cy="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buFont typeface="Franklin Gothic Medium" pitchFamily="32" charset="0"/>
                <a:buNone/>
              </a:pPr>
              <a:r>
                <a:rPr lang="en-US" altLang="ja-JP" dirty="0">
                  <a:solidFill>
                    <a:srgbClr val="000000"/>
                  </a:solidFill>
                  <a:latin typeface="Franklin Gothic Medium" pitchFamily="32" charset="0"/>
                </a:rPr>
                <a:t>    </a:t>
              </a:r>
              <a:r>
                <a:rPr lang="en-US" altLang="ja-JP" sz="8800" dirty="0">
                  <a:solidFill>
                    <a:srgbClr val="000000"/>
                  </a:solidFill>
                  <a:latin typeface="Franklin Gothic Medium" pitchFamily="32" charset="0"/>
                </a:rPr>
                <a:t>d r w x r - x r - x </a:t>
              </a:r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355" y="1792"/>
              <a:ext cx="932" cy="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buFont typeface="Calibri" pitchFamily="32" charset="0"/>
                <a:buNone/>
              </a:pPr>
              <a:r>
                <a:rPr lang="en-US" altLang="ja-JP" sz="2400" dirty="0">
                  <a:solidFill>
                    <a:srgbClr val="000000"/>
                  </a:solidFill>
                  <a:latin typeface="Calibri" pitchFamily="32" charset="0"/>
                </a:rPr>
                <a:t>File type</a:t>
              </a:r>
            </a:p>
          </p:txBody>
        </p:sp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>
              <a:off x="1575" y="1792"/>
              <a:ext cx="479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buClr>
                  <a:srgbClr val="1F497D"/>
                </a:buClr>
                <a:buFont typeface="Calibri" pitchFamily="32" charset="0"/>
                <a:buNone/>
              </a:pPr>
              <a:r>
                <a:rPr lang="en-US" altLang="ja-JP" sz="2400" dirty="0">
                  <a:solidFill>
                    <a:srgbClr val="92D050"/>
                  </a:solidFill>
                  <a:latin typeface="Calibri" pitchFamily="32" charset="0"/>
                </a:rPr>
                <a:t>User</a:t>
              </a:r>
            </a:p>
          </p:txBody>
        </p:sp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2908" y="1789"/>
              <a:ext cx="607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buClr>
                  <a:srgbClr val="C0504D"/>
                </a:buClr>
                <a:buFont typeface="Calibri" pitchFamily="32" charset="0"/>
                <a:buNone/>
              </a:pPr>
              <a:r>
                <a:rPr lang="en-US" altLang="ja-JP" sz="2400">
                  <a:solidFill>
                    <a:schemeClr val="accent5">
                      <a:lumMod val="25000"/>
                    </a:schemeClr>
                  </a:solidFill>
                  <a:latin typeface="Calibri" pitchFamily="32" charset="0"/>
                </a:rPr>
                <a:t>Group</a:t>
              </a:r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4190" y="1792"/>
              <a:ext cx="646" cy="29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buClr>
                  <a:srgbClr val="77933C"/>
                </a:buClr>
                <a:buFont typeface="Calibri" pitchFamily="32" charset="0"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en-US" altLang="ja-JP" sz="240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libri" pitchFamily="32" charset="0"/>
                </a:rPr>
                <a:t>Others</a:t>
              </a:r>
            </a:p>
          </p:txBody>
        </p:sp>
        <p:sp>
          <p:nvSpPr>
            <p:cNvPr id="10" name="AutoShape 10"/>
            <p:cNvSpPr>
              <a:spLocks noChangeArrowheads="1"/>
            </p:cNvSpPr>
            <p:nvPr/>
          </p:nvSpPr>
          <p:spPr bwMode="auto">
            <a:xfrm>
              <a:off x="1125" y="945"/>
              <a:ext cx="1440" cy="765"/>
            </a:xfrm>
            <a:prstGeom prst="roundRect">
              <a:avLst>
                <a:gd name="adj" fmla="val 16667"/>
              </a:avLst>
            </a:prstGeom>
            <a:noFill/>
            <a:ln w="25560">
              <a:solidFill>
                <a:srgbClr val="92D05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1" name="AutoShape 11"/>
            <p:cNvSpPr>
              <a:spLocks noChangeArrowheads="1"/>
            </p:cNvSpPr>
            <p:nvPr/>
          </p:nvSpPr>
          <p:spPr bwMode="auto">
            <a:xfrm>
              <a:off x="2610" y="945"/>
              <a:ext cx="1215" cy="765"/>
            </a:xfrm>
            <a:prstGeom prst="roundRect">
              <a:avLst>
                <a:gd name="adj" fmla="val 16667"/>
              </a:avLst>
            </a:prstGeom>
            <a:noFill/>
            <a:ln w="25560">
              <a:solidFill>
                <a:schemeClr val="accent5">
                  <a:lumMod val="2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" name="AutoShape 12"/>
            <p:cNvSpPr>
              <a:spLocks noChangeArrowheads="1"/>
            </p:cNvSpPr>
            <p:nvPr/>
          </p:nvSpPr>
          <p:spPr bwMode="auto">
            <a:xfrm>
              <a:off x="3870" y="945"/>
              <a:ext cx="1215" cy="765"/>
            </a:xfrm>
            <a:prstGeom prst="roundRect">
              <a:avLst>
                <a:gd name="adj" fmla="val 16667"/>
              </a:avLst>
            </a:prstGeom>
            <a:noFill/>
            <a:ln w="25560">
              <a:solidFill>
                <a:schemeClr val="accent2">
                  <a:lumMod val="60000"/>
                  <a:lumOff val="40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3" name="AutoShape 13"/>
            <p:cNvSpPr>
              <a:spLocks noChangeArrowheads="1"/>
            </p:cNvSpPr>
            <p:nvPr/>
          </p:nvSpPr>
          <p:spPr bwMode="auto">
            <a:xfrm>
              <a:off x="540" y="945"/>
              <a:ext cx="540" cy="765"/>
            </a:xfrm>
            <a:prstGeom prst="roundRect">
              <a:avLst>
                <a:gd name="adj" fmla="val 30190"/>
              </a:avLst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14" name="コンテンツ プレースホルダ 2"/>
          <p:cNvSpPr txBox="1">
            <a:spLocks/>
          </p:cNvSpPr>
          <p:nvPr/>
        </p:nvSpPr>
        <p:spPr bwMode="auto">
          <a:xfrm>
            <a:off x="385591" y="3572111"/>
            <a:ext cx="7966247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23850" indent="-323850" defTabSz="914400">
              <a:spcBef>
                <a:spcPts val="800"/>
              </a:spcBef>
              <a:buClrTx/>
              <a:buSzTx/>
              <a:buFont typeface="Arial" charset="0"/>
              <a:buChar char="•"/>
              <a:tabLst>
                <a:tab pos="323850" algn="l"/>
                <a:tab pos="771525" algn="l"/>
                <a:tab pos="1220788" algn="l"/>
                <a:tab pos="1670050" algn="l"/>
                <a:tab pos="2119313" algn="l"/>
                <a:tab pos="2568575" algn="l"/>
                <a:tab pos="3017838" algn="l"/>
                <a:tab pos="3467100" algn="l"/>
                <a:tab pos="3916363" algn="l"/>
                <a:tab pos="4365625" algn="l"/>
                <a:tab pos="4814888" algn="l"/>
                <a:tab pos="5264150" algn="l"/>
                <a:tab pos="5713413" algn="l"/>
                <a:tab pos="6162675" algn="l"/>
                <a:tab pos="6611938" algn="l"/>
                <a:tab pos="7061200" algn="l"/>
                <a:tab pos="7510463" algn="l"/>
                <a:tab pos="7959725" algn="l"/>
                <a:tab pos="8408988" algn="l"/>
                <a:tab pos="8858250" algn="l"/>
                <a:tab pos="9307513" algn="l"/>
              </a:tabLst>
              <a:defRPr/>
            </a:pPr>
            <a:r>
              <a:rPr kumimoji="1" lang="en-US" altLang="ja-JP" sz="2800" dirty="0" err="1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l</a:t>
            </a:r>
            <a:r>
              <a:rPr lang="en-US" altLang="ja-JP" sz="2800" dirty="0" err="1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s</a:t>
            </a:r>
            <a:r>
              <a:rPr lang="en-US" altLang="ja-JP" sz="2800" dirty="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 –l </a:t>
            </a:r>
            <a:r>
              <a:rPr lang="ja-JP" altLang="en-US" sz="2800" dirty="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コマンドで表示</a:t>
            </a:r>
            <a:endParaRPr kumimoji="1" lang="en-US" altLang="ja-JP" sz="2800" dirty="0">
              <a:solidFill>
                <a:srgbClr val="000000"/>
              </a:solidFill>
              <a:latin typeface="ＭＳ Ｐゴシック" pitchFamily="50" charset="-128"/>
              <a:ea typeface="ＭＳ Ｐゴシック" pitchFamily="50" charset="-128"/>
            </a:endParaRPr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15E88C22-A96D-4DAD-ACA6-0788FEFCB8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99" y="5334468"/>
            <a:ext cx="6815091" cy="1288864"/>
          </a:xfrm>
          <a:prstGeom prst="rect">
            <a:avLst/>
          </a:prstGeom>
        </p:spPr>
      </p:pic>
      <p:grpSp>
        <p:nvGrpSpPr>
          <p:cNvPr id="16" name="グループ化 15"/>
          <p:cNvGrpSpPr/>
          <p:nvPr/>
        </p:nvGrpSpPr>
        <p:grpSpPr>
          <a:xfrm>
            <a:off x="1022399" y="4297841"/>
            <a:ext cx="6301490" cy="2023155"/>
            <a:chOff x="350190" y="4553810"/>
            <a:chExt cx="6301490" cy="1845906"/>
          </a:xfrm>
        </p:grpSpPr>
        <p:sp>
          <p:nvSpPr>
            <p:cNvPr id="17" name="AutoShape 14"/>
            <p:cNvSpPr>
              <a:spLocks noChangeArrowheads="1"/>
            </p:cNvSpPr>
            <p:nvPr/>
          </p:nvSpPr>
          <p:spPr bwMode="auto">
            <a:xfrm>
              <a:off x="350190" y="6087591"/>
              <a:ext cx="1474412" cy="299425"/>
            </a:xfrm>
            <a:prstGeom prst="roundRect">
              <a:avLst>
                <a:gd name="adj" fmla="val 16667"/>
              </a:avLst>
            </a:prstGeom>
            <a:noFill/>
            <a:ln w="25560">
              <a:solidFill>
                <a:srgbClr val="DC324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ja-JP" altLang="en-US" dirty="0"/>
            </a:p>
          </p:txBody>
        </p:sp>
        <p:cxnSp>
          <p:nvCxnSpPr>
            <p:cNvPr id="18" name="AutoShape 15"/>
            <p:cNvCxnSpPr>
              <a:cxnSpLocks noChangeShapeType="1"/>
            </p:cNvCxnSpPr>
            <p:nvPr/>
          </p:nvCxnSpPr>
          <p:spPr bwMode="auto">
            <a:xfrm rot="5400000">
              <a:off x="900147" y="5163136"/>
              <a:ext cx="1080120" cy="768791"/>
            </a:xfrm>
            <a:prstGeom prst="bentConnector3">
              <a:avLst>
                <a:gd name="adj1" fmla="val 71582"/>
              </a:avLst>
            </a:prstGeom>
            <a:noFill/>
            <a:ln w="38160">
              <a:solidFill>
                <a:srgbClr val="DC3242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19" name="Text Box 16"/>
            <p:cNvSpPr txBox="1">
              <a:spLocks noChangeArrowheads="1"/>
            </p:cNvSpPr>
            <p:nvPr/>
          </p:nvSpPr>
          <p:spPr bwMode="auto">
            <a:xfrm>
              <a:off x="487927" y="4564633"/>
              <a:ext cx="2673350" cy="460375"/>
            </a:xfrm>
            <a:prstGeom prst="rect">
              <a:avLst/>
            </a:prstGeom>
            <a:solidFill>
              <a:srgbClr val="DC3242"/>
            </a:solidFill>
            <a:ln w="25560">
              <a:solidFill>
                <a:srgbClr val="DC3242"/>
              </a:solidFill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buClr>
                  <a:srgbClr val="FFFFFF"/>
                </a:buClr>
                <a:buFont typeface="Calibri" pitchFamily="32" charset="0"/>
                <a:buNone/>
              </a:pPr>
              <a:r>
                <a:rPr lang="en-US" sz="2400" dirty="0" err="1">
                  <a:solidFill>
                    <a:srgbClr val="FFFFFF"/>
                  </a:solidFill>
                  <a:latin typeface="Calibri" pitchFamily="32" charset="0"/>
                </a:rPr>
                <a:t>ファイルのモード</a:t>
              </a:r>
              <a:endParaRPr lang="en-US" sz="2400" dirty="0">
                <a:solidFill>
                  <a:srgbClr val="FFFFFF"/>
                </a:solidFill>
                <a:latin typeface="Calibri" pitchFamily="32" charset="0"/>
              </a:endParaRPr>
            </a:p>
          </p:txBody>
        </p:sp>
        <p:sp>
          <p:nvSpPr>
            <p:cNvPr id="20" name="Text Box 17"/>
            <p:cNvSpPr txBox="1">
              <a:spLocks noChangeArrowheads="1"/>
            </p:cNvSpPr>
            <p:nvPr/>
          </p:nvSpPr>
          <p:spPr bwMode="auto">
            <a:xfrm>
              <a:off x="3294117" y="4553810"/>
              <a:ext cx="3357563" cy="463550"/>
            </a:xfrm>
            <a:prstGeom prst="rect">
              <a:avLst/>
            </a:prstGeom>
            <a:solidFill>
              <a:srgbClr val="FFC000"/>
            </a:solidFill>
            <a:ln w="25560">
              <a:solidFill>
                <a:srgbClr val="FFC000"/>
              </a:solidFill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buClr>
                  <a:srgbClr val="FFFFFF"/>
                </a:buClr>
                <a:buFont typeface="Calibri" pitchFamily="32" charset="0"/>
                <a:buNone/>
              </a:pPr>
              <a:r>
                <a:rPr lang="en-US" sz="2400" dirty="0" err="1">
                  <a:solidFill>
                    <a:srgbClr val="FFFFFF"/>
                  </a:solidFill>
                  <a:latin typeface="Calibri" pitchFamily="32" charset="0"/>
                </a:rPr>
                <a:t>所有者と</a:t>
              </a:r>
              <a:r>
                <a:rPr lang="ja-JP" altLang="en-US" sz="2400" dirty="0">
                  <a:solidFill>
                    <a:srgbClr val="FFFFFF"/>
                  </a:solidFill>
                  <a:latin typeface="Calibri" pitchFamily="32" charset="0"/>
                </a:rPr>
                <a:t>所有</a:t>
              </a:r>
              <a:r>
                <a:rPr lang="en-US" sz="2400" dirty="0" err="1">
                  <a:solidFill>
                    <a:srgbClr val="FFFFFF"/>
                  </a:solidFill>
                  <a:latin typeface="Calibri" pitchFamily="32" charset="0"/>
                </a:rPr>
                <a:t>グループ</a:t>
              </a:r>
              <a:endParaRPr lang="en-US" sz="2400" dirty="0">
                <a:solidFill>
                  <a:srgbClr val="FFFFFF"/>
                </a:solidFill>
                <a:latin typeface="Calibri" pitchFamily="32" charset="0"/>
              </a:endParaRPr>
            </a:p>
          </p:txBody>
        </p:sp>
        <p:cxnSp>
          <p:nvCxnSpPr>
            <p:cNvPr id="21" name="AutoShape 18"/>
            <p:cNvCxnSpPr>
              <a:cxnSpLocks noChangeShapeType="1"/>
              <a:endCxn id="22" idx="0"/>
            </p:cNvCxnSpPr>
            <p:nvPr/>
          </p:nvCxnSpPr>
          <p:spPr bwMode="auto">
            <a:xfrm rot="5400000">
              <a:off x="2755652" y="4970935"/>
              <a:ext cx="1080119" cy="1153192"/>
            </a:xfrm>
            <a:prstGeom prst="bentConnector3">
              <a:avLst>
                <a:gd name="adj1" fmla="val 76125"/>
              </a:avLst>
            </a:prstGeom>
            <a:noFill/>
            <a:ln w="38160">
              <a:solidFill>
                <a:srgbClr val="FFC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22" name="AutoShape 19"/>
            <p:cNvSpPr>
              <a:spLocks noChangeArrowheads="1"/>
            </p:cNvSpPr>
            <p:nvPr/>
          </p:nvSpPr>
          <p:spPr bwMode="auto">
            <a:xfrm>
              <a:off x="2144112" y="6087591"/>
              <a:ext cx="1150005" cy="312125"/>
            </a:xfrm>
            <a:prstGeom prst="roundRect">
              <a:avLst>
                <a:gd name="adj" fmla="val 16667"/>
              </a:avLst>
            </a:prstGeom>
            <a:noFill/>
            <a:ln w="25560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8229186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ファイルモード</a:t>
            </a:r>
            <a:endParaRPr kumimoji="1" lang="ja-JP" altLang="en-US" dirty="0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457200" y="4077464"/>
            <a:ext cx="40386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23850" indent="-323850" eaLnBrk="0" hangingPunct="0">
              <a:tabLst>
                <a:tab pos="323850" algn="l"/>
                <a:tab pos="771525" algn="l"/>
                <a:tab pos="1220788" algn="l"/>
                <a:tab pos="1670050" algn="l"/>
                <a:tab pos="2119313" algn="l"/>
                <a:tab pos="2568575" algn="l"/>
                <a:tab pos="3017838" algn="l"/>
                <a:tab pos="3467100" algn="l"/>
                <a:tab pos="3916363" algn="l"/>
                <a:tab pos="4365625" algn="l"/>
                <a:tab pos="4814888" algn="l"/>
                <a:tab pos="5264150" algn="l"/>
                <a:tab pos="5713413" algn="l"/>
                <a:tab pos="6162675" algn="l"/>
                <a:tab pos="6611938" algn="l"/>
                <a:tab pos="7061200" algn="l"/>
                <a:tab pos="7510463" algn="l"/>
                <a:tab pos="7959725" algn="l"/>
                <a:tab pos="8408988" algn="l"/>
                <a:tab pos="8858250" algn="l"/>
                <a:tab pos="930751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tabLst>
                <a:tab pos="323850" algn="l"/>
                <a:tab pos="771525" algn="l"/>
                <a:tab pos="1220788" algn="l"/>
                <a:tab pos="1670050" algn="l"/>
                <a:tab pos="2119313" algn="l"/>
                <a:tab pos="2568575" algn="l"/>
                <a:tab pos="3017838" algn="l"/>
                <a:tab pos="3467100" algn="l"/>
                <a:tab pos="3916363" algn="l"/>
                <a:tab pos="4365625" algn="l"/>
                <a:tab pos="4814888" algn="l"/>
                <a:tab pos="5264150" algn="l"/>
                <a:tab pos="5713413" algn="l"/>
                <a:tab pos="6162675" algn="l"/>
                <a:tab pos="6611938" algn="l"/>
                <a:tab pos="7061200" algn="l"/>
                <a:tab pos="7510463" algn="l"/>
                <a:tab pos="7959725" algn="l"/>
                <a:tab pos="8408988" algn="l"/>
                <a:tab pos="8858250" algn="l"/>
                <a:tab pos="930751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tabLst>
                <a:tab pos="323850" algn="l"/>
                <a:tab pos="771525" algn="l"/>
                <a:tab pos="1220788" algn="l"/>
                <a:tab pos="1670050" algn="l"/>
                <a:tab pos="2119313" algn="l"/>
                <a:tab pos="2568575" algn="l"/>
                <a:tab pos="3017838" algn="l"/>
                <a:tab pos="3467100" algn="l"/>
                <a:tab pos="3916363" algn="l"/>
                <a:tab pos="4365625" algn="l"/>
                <a:tab pos="4814888" algn="l"/>
                <a:tab pos="5264150" algn="l"/>
                <a:tab pos="5713413" algn="l"/>
                <a:tab pos="6162675" algn="l"/>
                <a:tab pos="6611938" algn="l"/>
                <a:tab pos="7061200" algn="l"/>
                <a:tab pos="7510463" algn="l"/>
                <a:tab pos="7959725" algn="l"/>
                <a:tab pos="8408988" algn="l"/>
                <a:tab pos="8858250" algn="l"/>
                <a:tab pos="930751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tabLst>
                <a:tab pos="323850" algn="l"/>
                <a:tab pos="771525" algn="l"/>
                <a:tab pos="1220788" algn="l"/>
                <a:tab pos="1670050" algn="l"/>
                <a:tab pos="2119313" algn="l"/>
                <a:tab pos="2568575" algn="l"/>
                <a:tab pos="3017838" algn="l"/>
                <a:tab pos="3467100" algn="l"/>
                <a:tab pos="3916363" algn="l"/>
                <a:tab pos="4365625" algn="l"/>
                <a:tab pos="4814888" algn="l"/>
                <a:tab pos="5264150" algn="l"/>
                <a:tab pos="5713413" algn="l"/>
                <a:tab pos="6162675" algn="l"/>
                <a:tab pos="6611938" algn="l"/>
                <a:tab pos="7061200" algn="l"/>
                <a:tab pos="7510463" algn="l"/>
                <a:tab pos="7959725" algn="l"/>
                <a:tab pos="8408988" algn="l"/>
                <a:tab pos="8858250" algn="l"/>
                <a:tab pos="930751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tabLst>
                <a:tab pos="323850" algn="l"/>
                <a:tab pos="771525" algn="l"/>
                <a:tab pos="1220788" algn="l"/>
                <a:tab pos="1670050" algn="l"/>
                <a:tab pos="2119313" algn="l"/>
                <a:tab pos="2568575" algn="l"/>
                <a:tab pos="3017838" algn="l"/>
                <a:tab pos="3467100" algn="l"/>
                <a:tab pos="3916363" algn="l"/>
                <a:tab pos="4365625" algn="l"/>
                <a:tab pos="4814888" algn="l"/>
                <a:tab pos="5264150" algn="l"/>
                <a:tab pos="5713413" algn="l"/>
                <a:tab pos="6162675" algn="l"/>
                <a:tab pos="6611938" algn="l"/>
                <a:tab pos="7061200" algn="l"/>
                <a:tab pos="7510463" algn="l"/>
                <a:tab pos="7959725" algn="l"/>
                <a:tab pos="8408988" algn="l"/>
                <a:tab pos="8858250" algn="l"/>
                <a:tab pos="930751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323850" algn="l"/>
                <a:tab pos="771525" algn="l"/>
                <a:tab pos="1220788" algn="l"/>
                <a:tab pos="1670050" algn="l"/>
                <a:tab pos="2119313" algn="l"/>
                <a:tab pos="2568575" algn="l"/>
                <a:tab pos="3017838" algn="l"/>
                <a:tab pos="3467100" algn="l"/>
                <a:tab pos="3916363" algn="l"/>
                <a:tab pos="4365625" algn="l"/>
                <a:tab pos="4814888" algn="l"/>
                <a:tab pos="5264150" algn="l"/>
                <a:tab pos="5713413" algn="l"/>
                <a:tab pos="6162675" algn="l"/>
                <a:tab pos="6611938" algn="l"/>
                <a:tab pos="7061200" algn="l"/>
                <a:tab pos="7510463" algn="l"/>
                <a:tab pos="7959725" algn="l"/>
                <a:tab pos="8408988" algn="l"/>
                <a:tab pos="8858250" algn="l"/>
                <a:tab pos="930751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323850" algn="l"/>
                <a:tab pos="771525" algn="l"/>
                <a:tab pos="1220788" algn="l"/>
                <a:tab pos="1670050" algn="l"/>
                <a:tab pos="2119313" algn="l"/>
                <a:tab pos="2568575" algn="l"/>
                <a:tab pos="3017838" algn="l"/>
                <a:tab pos="3467100" algn="l"/>
                <a:tab pos="3916363" algn="l"/>
                <a:tab pos="4365625" algn="l"/>
                <a:tab pos="4814888" algn="l"/>
                <a:tab pos="5264150" algn="l"/>
                <a:tab pos="5713413" algn="l"/>
                <a:tab pos="6162675" algn="l"/>
                <a:tab pos="6611938" algn="l"/>
                <a:tab pos="7061200" algn="l"/>
                <a:tab pos="7510463" algn="l"/>
                <a:tab pos="7959725" algn="l"/>
                <a:tab pos="8408988" algn="l"/>
                <a:tab pos="8858250" algn="l"/>
                <a:tab pos="930751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323850" algn="l"/>
                <a:tab pos="771525" algn="l"/>
                <a:tab pos="1220788" algn="l"/>
                <a:tab pos="1670050" algn="l"/>
                <a:tab pos="2119313" algn="l"/>
                <a:tab pos="2568575" algn="l"/>
                <a:tab pos="3017838" algn="l"/>
                <a:tab pos="3467100" algn="l"/>
                <a:tab pos="3916363" algn="l"/>
                <a:tab pos="4365625" algn="l"/>
                <a:tab pos="4814888" algn="l"/>
                <a:tab pos="5264150" algn="l"/>
                <a:tab pos="5713413" algn="l"/>
                <a:tab pos="6162675" algn="l"/>
                <a:tab pos="6611938" algn="l"/>
                <a:tab pos="7061200" algn="l"/>
                <a:tab pos="7510463" algn="l"/>
                <a:tab pos="7959725" algn="l"/>
                <a:tab pos="8408988" algn="l"/>
                <a:tab pos="8858250" algn="l"/>
                <a:tab pos="930751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323850" algn="l"/>
                <a:tab pos="771525" algn="l"/>
                <a:tab pos="1220788" algn="l"/>
                <a:tab pos="1670050" algn="l"/>
                <a:tab pos="2119313" algn="l"/>
                <a:tab pos="2568575" algn="l"/>
                <a:tab pos="3017838" algn="l"/>
                <a:tab pos="3467100" algn="l"/>
                <a:tab pos="3916363" algn="l"/>
                <a:tab pos="4365625" algn="l"/>
                <a:tab pos="4814888" algn="l"/>
                <a:tab pos="5264150" algn="l"/>
                <a:tab pos="5713413" algn="l"/>
                <a:tab pos="6162675" algn="l"/>
                <a:tab pos="6611938" algn="l"/>
                <a:tab pos="7061200" algn="l"/>
                <a:tab pos="7510463" algn="l"/>
                <a:tab pos="7959725" algn="l"/>
                <a:tab pos="8408988" algn="l"/>
                <a:tab pos="8858250" algn="l"/>
                <a:tab pos="930751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ts val="700"/>
              </a:spcBef>
              <a:buFont typeface="Arial" charset="0"/>
              <a:buChar char="•"/>
            </a:pPr>
            <a:r>
              <a:rPr lang="en-US" altLang="ja-JP" sz="2800" dirty="0">
                <a:solidFill>
                  <a:srgbClr val="000000"/>
                </a:solidFill>
                <a:latin typeface="Calibri" pitchFamily="32" charset="0"/>
              </a:rPr>
              <a:t>“d” = </a:t>
            </a:r>
            <a:r>
              <a:rPr lang="en-US" sz="2800" dirty="0" err="1">
                <a:solidFill>
                  <a:srgbClr val="000000"/>
                </a:solidFill>
                <a:latin typeface="Calibri" pitchFamily="32" charset="0"/>
              </a:rPr>
              <a:t>ディレクトリ</a:t>
            </a:r>
            <a:endParaRPr lang="en-US" sz="2800" dirty="0">
              <a:solidFill>
                <a:srgbClr val="000000"/>
              </a:solidFill>
              <a:latin typeface="Calibri" pitchFamily="32" charset="0"/>
            </a:endParaRPr>
          </a:p>
          <a:p>
            <a:pPr eaLnBrk="1" hangingPunct="1">
              <a:spcBef>
                <a:spcPts val="700"/>
              </a:spcBef>
              <a:buFont typeface="Arial" charset="0"/>
              <a:buChar char="•"/>
            </a:pPr>
            <a:r>
              <a:rPr lang="en-US" altLang="ja-JP" sz="2800" dirty="0">
                <a:solidFill>
                  <a:srgbClr val="000000"/>
                </a:solidFill>
                <a:latin typeface="Calibri" pitchFamily="32" charset="0"/>
              </a:rPr>
              <a:t>“-” = </a:t>
            </a:r>
            <a:r>
              <a:rPr lang="en-US" sz="2800" dirty="0" err="1">
                <a:solidFill>
                  <a:srgbClr val="000000"/>
                </a:solidFill>
                <a:latin typeface="Calibri" pitchFamily="32" charset="0"/>
              </a:rPr>
              <a:t>通常ファイル</a:t>
            </a:r>
            <a:endParaRPr lang="en-US" sz="2800" dirty="0">
              <a:solidFill>
                <a:srgbClr val="000000"/>
              </a:solidFill>
              <a:latin typeface="Calibri" pitchFamily="32" charset="0"/>
            </a:endParaRPr>
          </a:p>
          <a:p>
            <a:pPr marL="0" indent="0" eaLnBrk="1" hangingPunct="1">
              <a:spcBef>
                <a:spcPts val="700"/>
              </a:spcBef>
            </a:pPr>
            <a:endParaRPr lang="en-US" sz="2800" dirty="0">
              <a:solidFill>
                <a:srgbClr val="000000"/>
              </a:solidFill>
              <a:latin typeface="Calibri" pitchFamily="32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4648200" y="4005456"/>
            <a:ext cx="40386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23850" indent="-323850" eaLnBrk="0" hangingPunct="0">
              <a:tabLst>
                <a:tab pos="323850" algn="l"/>
                <a:tab pos="771525" algn="l"/>
                <a:tab pos="1220788" algn="l"/>
                <a:tab pos="1670050" algn="l"/>
                <a:tab pos="2119313" algn="l"/>
                <a:tab pos="2568575" algn="l"/>
                <a:tab pos="3017838" algn="l"/>
                <a:tab pos="3467100" algn="l"/>
                <a:tab pos="3916363" algn="l"/>
                <a:tab pos="4365625" algn="l"/>
                <a:tab pos="4814888" algn="l"/>
                <a:tab pos="5264150" algn="l"/>
                <a:tab pos="5713413" algn="l"/>
                <a:tab pos="6162675" algn="l"/>
                <a:tab pos="6611938" algn="l"/>
                <a:tab pos="7061200" algn="l"/>
                <a:tab pos="7510463" algn="l"/>
                <a:tab pos="7959725" algn="l"/>
                <a:tab pos="8408988" algn="l"/>
                <a:tab pos="8858250" algn="l"/>
                <a:tab pos="930751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tabLst>
                <a:tab pos="323850" algn="l"/>
                <a:tab pos="771525" algn="l"/>
                <a:tab pos="1220788" algn="l"/>
                <a:tab pos="1670050" algn="l"/>
                <a:tab pos="2119313" algn="l"/>
                <a:tab pos="2568575" algn="l"/>
                <a:tab pos="3017838" algn="l"/>
                <a:tab pos="3467100" algn="l"/>
                <a:tab pos="3916363" algn="l"/>
                <a:tab pos="4365625" algn="l"/>
                <a:tab pos="4814888" algn="l"/>
                <a:tab pos="5264150" algn="l"/>
                <a:tab pos="5713413" algn="l"/>
                <a:tab pos="6162675" algn="l"/>
                <a:tab pos="6611938" algn="l"/>
                <a:tab pos="7061200" algn="l"/>
                <a:tab pos="7510463" algn="l"/>
                <a:tab pos="7959725" algn="l"/>
                <a:tab pos="8408988" algn="l"/>
                <a:tab pos="8858250" algn="l"/>
                <a:tab pos="930751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tabLst>
                <a:tab pos="323850" algn="l"/>
                <a:tab pos="771525" algn="l"/>
                <a:tab pos="1220788" algn="l"/>
                <a:tab pos="1670050" algn="l"/>
                <a:tab pos="2119313" algn="l"/>
                <a:tab pos="2568575" algn="l"/>
                <a:tab pos="3017838" algn="l"/>
                <a:tab pos="3467100" algn="l"/>
                <a:tab pos="3916363" algn="l"/>
                <a:tab pos="4365625" algn="l"/>
                <a:tab pos="4814888" algn="l"/>
                <a:tab pos="5264150" algn="l"/>
                <a:tab pos="5713413" algn="l"/>
                <a:tab pos="6162675" algn="l"/>
                <a:tab pos="6611938" algn="l"/>
                <a:tab pos="7061200" algn="l"/>
                <a:tab pos="7510463" algn="l"/>
                <a:tab pos="7959725" algn="l"/>
                <a:tab pos="8408988" algn="l"/>
                <a:tab pos="8858250" algn="l"/>
                <a:tab pos="930751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tabLst>
                <a:tab pos="323850" algn="l"/>
                <a:tab pos="771525" algn="l"/>
                <a:tab pos="1220788" algn="l"/>
                <a:tab pos="1670050" algn="l"/>
                <a:tab pos="2119313" algn="l"/>
                <a:tab pos="2568575" algn="l"/>
                <a:tab pos="3017838" algn="l"/>
                <a:tab pos="3467100" algn="l"/>
                <a:tab pos="3916363" algn="l"/>
                <a:tab pos="4365625" algn="l"/>
                <a:tab pos="4814888" algn="l"/>
                <a:tab pos="5264150" algn="l"/>
                <a:tab pos="5713413" algn="l"/>
                <a:tab pos="6162675" algn="l"/>
                <a:tab pos="6611938" algn="l"/>
                <a:tab pos="7061200" algn="l"/>
                <a:tab pos="7510463" algn="l"/>
                <a:tab pos="7959725" algn="l"/>
                <a:tab pos="8408988" algn="l"/>
                <a:tab pos="8858250" algn="l"/>
                <a:tab pos="930751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tabLst>
                <a:tab pos="323850" algn="l"/>
                <a:tab pos="771525" algn="l"/>
                <a:tab pos="1220788" algn="l"/>
                <a:tab pos="1670050" algn="l"/>
                <a:tab pos="2119313" algn="l"/>
                <a:tab pos="2568575" algn="l"/>
                <a:tab pos="3017838" algn="l"/>
                <a:tab pos="3467100" algn="l"/>
                <a:tab pos="3916363" algn="l"/>
                <a:tab pos="4365625" algn="l"/>
                <a:tab pos="4814888" algn="l"/>
                <a:tab pos="5264150" algn="l"/>
                <a:tab pos="5713413" algn="l"/>
                <a:tab pos="6162675" algn="l"/>
                <a:tab pos="6611938" algn="l"/>
                <a:tab pos="7061200" algn="l"/>
                <a:tab pos="7510463" algn="l"/>
                <a:tab pos="7959725" algn="l"/>
                <a:tab pos="8408988" algn="l"/>
                <a:tab pos="8858250" algn="l"/>
                <a:tab pos="930751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323850" algn="l"/>
                <a:tab pos="771525" algn="l"/>
                <a:tab pos="1220788" algn="l"/>
                <a:tab pos="1670050" algn="l"/>
                <a:tab pos="2119313" algn="l"/>
                <a:tab pos="2568575" algn="l"/>
                <a:tab pos="3017838" algn="l"/>
                <a:tab pos="3467100" algn="l"/>
                <a:tab pos="3916363" algn="l"/>
                <a:tab pos="4365625" algn="l"/>
                <a:tab pos="4814888" algn="l"/>
                <a:tab pos="5264150" algn="l"/>
                <a:tab pos="5713413" algn="l"/>
                <a:tab pos="6162675" algn="l"/>
                <a:tab pos="6611938" algn="l"/>
                <a:tab pos="7061200" algn="l"/>
                <a:tab pos="7510463" algn="l"/>
                <a:tab pos="7959725" algn="l"/>
                <a:tab pos="8408988" algn="l"/>
                <a:tab pos="8858250" algn="l"/>
                <a:tab pos="930751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323850" algn="l"/>
                <a:tab pos="771525" algn="l"/>
                <a:tab pos="1220788" algn="l"/>
                <a:tab pos="1670050" algn="l"/>
                <a:tab pos="2119313" algn="l"/>
                <a:tab pos="2568575" algn="l"/>
                <a:tab pos="3017838" algn="l"/>
                <a:tab pos="3467100" algn="l"/>
                <a:tab pos="3916363" algn="l"/>
                <a:tab pos="4365625" algn="l"/>
                <a:tab pos="4814888" algn="l"/>
                <a:tab pos="5264150" algn="l"/>
                <a:tab pos="5713413" algn="l"/>
                <a:tab pos="6162675" algn="l"/>
                <a:tab pos="6611938" algn="l"/>
                <a:tab pos="7061200" algn="l"/>
                <a:tab pos="7510463" algn="l"/>
                <a:tab pos="7959725" algn="l"/>
                <a:tab pos="8408988" algn="l"/>
                <a:tab pos="8858250" algn="l"/>
                <a:tab pos="930751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323850" algn="l"/>
                <a:tab pos="771525" algn="l"/>
                <a:tab pos="1220788" algn="l"/>
                <a:tab pos="1670050" algn="l"/>
                <a:tab pos="2119313" algn="l"/>
                <a:tab pos="2568575" algn="l"/>
                <a:tab pos="3017838" algn="l"/>
                <a:tab pos="3467100" algn="l"/>
                <a:tab pos="3916363" algn="l"/>
                <a:tab pos="4365625" algn="l"/>
                <a:tab pos="4814888" algn="l"/>
                <a:tab pos="5264150" algn="l"/>
                <a:tab pos="5713413" algn="l"/>
                <a:tab pos="6162675" algn="l"/>
                <a:tab pos="6611938" algn="l"/>
                <a:tab pos="7061200" algn="l"/>
                <a:tab pos="7510463" algn="l"/>
                <a:tab pos="7959725" algn="l"/>
                <a:tab pos="8408988" algn="l"/>
                <a:tab pos="8858250" algn="l"/>
                <a:tab pos="930751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323850" algn="l"/>
                <a:tab pos="771525" algn="l"/>
                <a:tab pos="1220788" algn="l"/>
                <a:tab pos="1670050" algn="l"/>
                <a:tab pos="2119313" algn="l"/>
                <a:tab pos="2568575" algn="l"/>
                <a:tab pos="3017838" algn="l"/>
                <a:tab pos="3467100" algn="l"/>
                <a:tab pos="3916363" algn="l"/>
                <a:tab pos="4365625" algn="l"/>
                <a:tab pos="4814888" algn="l"/>
                <a:tab pos="5264150" algn="l"/>
                <a:tab pos="5713413" algn="l"/>
                <a:tab pos="6162675" algn="l"/>
                <a:tab pos="6611938" algn="l"/>
                <a:tab pos="7061200" algn="l"/>
                <a:tab pos="7510463" algn="l"/>
                <a:tab pos="7959725" algn="l"/>
                <a:tab pos="8408988" algn="l"/>
                <a:tab pos="8858250" algn="l"/>
                <a:tab pos="930751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ts val="700"/>
              </a:spcBef>
              <a:buFont typeface="Arial" charset="0"/>
              <a:buChar char="•"/>
            </a:pPr>
            <a:r>
              <a:rPr lang="en-US" altLang="ja-JP" sz="2800" dirty="0">
                <a:solidFill>
                  <a:srgbClr val="000000"/>
                </a:solidFill>
                <a:latin typeface="Calibri" pitchFamily="32" charset="0"/>
              </a:rPr>
              <a:t>“r” = </a:t>
            </a:r>
            <a:r>
              <a:rPr lang="en-US" sz="2800" dirty="0" err="1">
                <a:solidFill>
                  <a:srgbClr val="000000"/>
                </a:solidFill>
                <a:latin typeface="Calibri" pitchFamily="32" charset="0"/>
              </a:rPr>
              <a:t>読み取り</a:t>
            </a:r>
            <a:endParaRPr lang="en-US" sz="2800" dirty="0">
              <a:solidFill>
                <a:srgbClr val="000000"/>
              </a:solidFill>
              <a:latin typeface="Calibri" pitchFamily="32" charset="0"/>
            </a:endParaRPr>
          </a:p>
          <a:p>
            <a:pPr eaLnBrk="1" hangingPunct="1">
              <a:spcBef>
                <a:spcPts val="700"/>
              </a:spcBef>
              <a:buFont typeface="Arial" charset="0"/>
              <a:buChar char="•"/>
            </a:pPr>
            <a:r>
              <a:rPr lang="en-US" altLang="ja-JP" sz="2800" dirty="0">
                <a:solidFill>
                  <a:srgbClr val="000000"/>
                </a:solidFill>
                <a:latin typeface="Calibri" pitchFamily="32" charset="0"/>
              </a:rPr>
              <a:t>“w” = </a:t>
            </a:r>
            <a:r>
              <a:rPr lang="en-US" sz="2800" dirty="0" err="1">
                <a:solidFill>
                  <a:srgbClr val="000000"/>
                </a:solidFill>
                <a:latin typeface="Calibri" pitchFamily="32" charset="0"/>
              </a:rPr>
              <a:t>書き込み</a:t>
            </a:r>
            <a:endParaRPr lang="en-US" sz="2800" dirty="0">
              <a:solidFill>
                <a:srgbClr val="000000"/>
              </a:solidFill>
              <a:latin typeface="Calibri" pitchFamily="32" charset="0"/>
            </a:endParaRPr>
          </a:p>
          <a:p>
            <a:pPr eaLnBrk="1" hangingPunct="1">
              <a:spcBef>
                <a:spcPts val="700"/>
              </a:spcBef>
              <a:buFont typeface="Arial" charset="0"/>
              <a:buChar char="•"/>
            </a:pPr>
            <a:r>
              <a:rPr lang="en-US" altLang="ja-JP" sz="2800" dirty="0">
                <a:solidFill>
                  <a:srgbClr val="000000"/>
                </a:solidFill>
                <a:latin typeface="Calibri" pitchFamily="32" charset="0"/>
              </a:rPr>
              <a:t>“x” = </a:t>
            </a:r>
            <a:r>
              <a:rPr lang="en-US" sz="2800" dirty="0" err="1">
                <a:solidFill>
                  <a:srgbClr val="000000"/>
                </a:solidFill>
                <a:latin typeface="Calibri" pitchFamily="32" charset="0"/>
              </a:rPr>
              <a:t>実行</a:t>
            </a:r>
            <a:endParaRPr lang="en-US" sz="2800" dirty="0">
              <a:solidFill>
                <a:srgbClr val="000000"/>
              </a:solidFill>
              <a:latin typeface="Calibri" pitchFamily="32" charset="0"/>
            </a:endParaRPr>
          </a:p>
          <a:p>
            <a:pPr eaLnBrk="1" hangingPunct="1">
              <a:spcBef>
                <a:spcPts val="700"/>
              </a:spcBef>
              <a:buFont typeface="Arial" charset="0"/>
              <a:buChar char="•"/>
            </a:pPr>
            <a:r>
              <a:rPr lang="en-US" altLang="ja-JP" sz="2800" dirty="0">
                <a:solidFill>
                  <a:srgbClr val="000000"/>
                </a:solidFill>
                <a:latin typeface="Calibri" pitchFamily="32" charset="0"/>
              </a:rPr>
              <a:t>“-” =</a:t>
            </a:r>
            <a:r>
              <a:rPr lang="en-US" sz="2800" dirty="0">
                <a:solidFill>
                  <a:srgbClr val="000000"/>
                </a:solidFill>
                <a:latin typeface="Calibri" pitchFamily="32" charset="0"/>
              </a:rPr>
              <a:t>不許可</a:t>
            </a:r>
            <a:endParaRPr lang="en-US" altLang="ja-JP" sz="2800" dirty="0">
              <a:solidFill>
                <a:srgbClr val="000000"/>
              </a:solidFill>
              <a:latin typeface="Calibri" pitchFamily="32" charset="0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563563" y="1989232"/>
            <a:ext cx="7788275" cy="1879896"/>
            <a:chOff x="563563" y="1428750"/>
            <a:chExt cx="7788275" cy="1879896"/>
          </a:xfrm>
        </p:grpSpPr>
        <p:sp>
          <p:nvSpPr>
            <p:cNvPr id="8" name="Text Box 4"/>
            <p:cNvSpPr txBox="1">
              <a:spLocks noChangeArrowheads="1"/>
            </p:cNvSpPr>
            <p:nvPr/>
          </p:nvSpPr>
          <p:spPr bwMode="auto">
            <a:xfrm>
              <a:off x="623888" y="1428750"/>
              <a:ext cx="7727950" cy="1449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buFont typeface="Franklin Gothic Medium" pitchFamily="32" charset="0"/>
                <a:buNone/>
              </a:pPr>
              <a:r>
                <a:rPr lang="en-US" altLang="ja-JP" dirty="0">
                  <a:solidFill>
                    <a:srgbClr val="000000"/>
                  </a:solidFill>
                  <a:latin typeface="Franklin Gothic Medium" pitchFamily="32" charset="0"/>
                </a:rPr>
                <a:t>    </a:t>
              </a:r>
              <a:r>
                <a:rPr lang="en-US" altLang="ja-JP" sz="8800" dirty="0">
                  <a:solidFill>
                    <a:srgbClr val="000000"/>
                  </a:solidFill>
                  <a:latin typeface="Franklin Gothic Medium" pitchFamily="32" charset="0"/>
                </a:rPr>
                <a:t>d r w x r - x r - x </a:t>
              </a:r>
            </a:p>
          </p:txBody>
        </p:sp>
        <p:sp>
          <p:nvSpPr>
            <p:cNvPr id="9" name="Text Box 5"/>
            <p:cNvSpPr txBox="1">
              <a:spLocks noChangeArrowheads="1"/>
            </p:cNvSpPr>
            <p:nvPr/>
          </p:nvSpPr>
          <p:spPr bwMode="auto">
            <a:xfrm>
              <a:off x="563563" y="2844800"/>
              <a:ext cx="1479550" cy="460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buFont typeface="Calibri" pitchFamily="32" charset="0"/>
                <a:buNone/>
              </a:pPr>
              <a:r>
                <a:rPr lang="en-US" altLang="ja-JP" sz="2400">
                  <a:solidFill>
                    <a:srgbClr val="000000"/>
                  </a:solidFill>
                  <a:latin typeface="Calibri" pitchFamily="32" charset="0"/>
                </a:rPr>
                <a:t>File type</a:t>
              </a:r>
            </a:p>
          </p:txBody>
        </p:sp>
        <p:sp>
          <p:nvSpPr>
            <p:cNvPr id="10" name="Text Box 6"/>
            <p:cNvSpPr txBox="1">
              <a:spLocks noChangeArrowheads="1"/>
            </p:cNvSpPr>
            <p:nvPr/>
          </p:nvSpPr>
          <p:spPr bwMode="auto">
            <a:xfrm>
              <a:off x="2501092" y="2844800"/>
              <a:ext cx="760441" cy="4638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buClr>
                  <a:srgbClr val="1F497D"/>
                </a:buClr>
                <a:buFont typeface="Calibri" pitchFamily="32" charset="0"/>
                <a:buNone/>
              </a:pPr>
              <a:r>
                <a:rPr lang="en-US" altLang="ja-JP" sz="2400">
                  <a:solidFill>
                    <a:srgbClr val="92D050"/>
                  </a:solidFill>
                  <a:latin typeface="Calibri" pitchFamily="32" charset="0"/>
                </a:rPr>
                <a:t>User</a:t>
              </a:r>
            </a:p>
          </p:txBody>
        </p:sp>
        <p:sp>
          <p:nvSpPr>
            <p:cNvPr id="11" name="Text Box 7"/>
            <p:cNvSpPr txBox="1">
              <a:spLocks noChangeArrowheads="1"/>
            </p:cNvSpPr>
            <p:nvPr/>
          </p:nvSpPr>
          <p:spPr bwMode="auto">
            <a:xfrm>
              <a:off x="4617102" y="2840038"/>
              <a:ext cx="963895" cy="4638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buClr>
                  <a:srgbClr val="C0504D"/>
                </a:buClr>
                <a:buFont typeface="Calibri" pitchFamily="32" charset="0"/>
                <a:buNone/>
              </a:pPr>
              <a:r>
                <a:rPr lang="en-US" altLang="ja-JP" sz="2400">
                  <a:solidFill>
                    <a:schemeClr val="accent5">
                      <a:lumMod val="25000"/>
                    </a:schemeClr>
                  </a:solidFill>
                  <a:latin typeface="Calibri" pitchFamily="32" charset="0"/>
                </a:rPr>
                <a:t>Group</a:t>
              </a:r>
            </a:p>
          </p:txBody>
        </p:sp>
        <p:sp>
          <p:nvSpPr>
            <p:cNvPr id="12" name="Text Box 8"/>
            <p:cNvSpPr txBox="1">
              <a:spLocks noChangeArrowheads="1"/>
            </p:cNvSpPr>
            <p:nvPr/>
          </p:nvSpPr>
          <p:spPr bwMode="auto">
            <a:xfrm>
              <a:off x="6651342" y="2844800"/>
              <a:ext cx="1026092" cy="4638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buClr>
                  <a:srgbClr val="77933C"/>
                </a:buClr>
                <a:buFont typeface="Calibri" pitchFamily="32" charset="0"/>
                <a:buNone/>
              </a:pPr>
              <a:r>
                <a:rPr lang="en-US" altLang="ja-JP" sz="240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libri" pitchFamily="32" charset="0"/>
                </a:rPr>
                <a:t>Others</a:t>
              </a:r>
            </a:p>
          </p:txBody>
        </p:sp>
        <p:sp>
          <p:nvSpPr>
            <p:cNvPr id="13" name="AutoShape 9"/>
            <p:cNvSpPr>
              <a:spLocks noChangeArrowheads="1"/>
            </p:cNvSpPr>
            <p:nvPr/>
          </p:nvSpPr>
          <p:spPr bwMode="auto">
            <a:xfrm>
              <a:off x="1785938" y="1500188"/>
              <a:ext cx="2286000" cy="1214437"/>
            </a:xfrm>
            <a:prstGeom prst="roundRect">
              <a:avLst>
                <a:gd name="adj" fmla="val 16667"/>
              </a:avLst>
            </a:prstGeom>
            <a:noFill/>
            <a:ln w="25560">
              <a:solidFill>
                <a:srgbClr val="92D05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ja-JP" altLang="en-US">
                <a:solidFill>
                  <a:srgbClr val="92D050"/>
                </a:solidFill>
              </a:endParaRPr>
            </a:p>
          </p:txBody>
        </p:sp>
        <p:sp>
          <p:nvSpPr>
            <p:cNvPr id="14" name="AutoShape 10"/>
            <p:cNvSpPr>
              <a:spLocks noChangeArrowheads="1"/>
            </p:cNvSpPr>
            <p:nvPr/>
          </p:nvSpPr>
          <p:spPr bwMode="auto">
            <a:xfrm>
              <a:off x="4143375" y="1500188"/>
              <a:ext cx="1928813" cy="1214437"/>
            </a:xfrm>
            <a:prstGeom prst="roundRect">
              <a:avLst>
                <a:gd name="adj" fmla="val 16667"/>
              </a:avLst>
            </a:prstGeom>
            <a:noFill/>
            <a:ln w="25560">
              <a:solidFill>
                <a:schemeClr val="accent5">
                  <a:lumMod val="2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5" name="AutoShape 11"/>
            <p:cNvSpPr>
              <a:spLocks noChangeArrowheads="1"/>
            </p:cNvSpPr>
            <p:nvPr/>
          </p:nvSpPr>
          <p:spPr bwMode="auto">
            <a:xfrm>
              <a:off x="6143625" y="1500188"/>
              <a:ext cx="1928813" cy="1214437"/>
            </a:xfrm>
            <a:prstGeom prst="roundRect">
              <a:avLst>
                <a:gd name="adj" fmla="val 16667"/>
              </a:avLst>
            </a:prstGeom>
            <a:noFill/>
            <a:ln w="25560">
              <a:solidFill>
                <a:schemeClr val="accent2">
                  <a:lumMod val="60000"/>
                  <a:lumOff val="40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ja-JP" altLang="en-US">
                <a:solidFill>
                  <a:schemeClr val="accent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16" name="AutoShape 12"/>
            <p:cNvSpPr>
              <a:spLocks noChangeArrowheads="1"/>
            </p:cNvSpPr>
            <p:nvPr/>
          </p:nvSpPr>
          <p:spPr bwMode="auto">
            <a:xfrm>
              <a:off x="857250" y="1500188"/>
              <a:ext cx="857250" cy="1214437"/>
            </a:xfrm>
            <a:prstGeom prst="roundRect">
              <a:avLst>
                <a:gd name="adj" fmla="val 30190"/>
              </a:avLst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6591950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ファイルモード</a:t>
            </a: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12775" y="2234144"/>
            <a:ext cx="7786687" cy="1551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Font typeface="Franklin Gothic Medium" pitchFamily="32" charset="0"/>
              <a:buNone/>
            </a:pPr>
            <a:r>
              <a:rPr lang="en-US" altLang="ja-JP" dirty="0">
                <a:solidFill>
                  <a:srgbClr val="000000"/>
                </a:solidFill>
                <a:latin typeface="Franklin Gothic Medium" pitchFamily="32" charset="0"/>
              </a:rPr>
              <a:t>    </a:t>
            </a:r>
            <a:r>
              <a:rPr lang="en-US" altLang="ja-JP" sz="8800" dirty="0">
                <a:solidFill>
                  <a:srgbClr val="000000"/>
                </a:solidFill>
                <a:latin typeface="Franklin Gothic Medium" pitchFamily="32" charset="0"/>
              </a:rPr>
              <a:t>d r w x r - x r - x </a:t>
            </a:r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1784301" y="2488578"/>
            <a:ext cx="2286000" cy="1686112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92D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>
              <a:solidFill>
                <a:srgbClr val="92D050"/>
              </a:solidFill>
            </a:endParaRPr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4193385" y="2476103"/>
            <a:ext cx="1928813" cy="1686112"/>
          </a:xfrm>
          <a:prstGeom prst="roundRect">
            <a:avLst>
              <a:gd name="adj" fmla="val 16667"/>
            </a:avLst>
          </a:prstGeom>
          <a:noFill/>
          <a:ln w="25560">
            <a:solidFill>
              <a:schemeClr val="accent5">
                <a:lumMod val="2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6248805" y="2488578"/>
            <a:ext cx="1928813" cy="1686112"/>
          </a:xfrm>
          <a:prstGeom prst="roundRect">
            <a:avLst>
              <a:gd name="adj" fmla="val 16667"/>
            </a:avLst>
          </a:prstGeom>
          <a:noFill/>
          <a:ln w="25560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862005" y="2485312"/>
            <a:ext cx="857250" cy="1300278"/>
          </a:xfrm>
          <a:prstGeom prst="roundRect">
            <a:avLst>
              <a:gd name="adj" fmla="val 30190"/>
            </a:avLst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38126" y="4830645"/>
            <a:ext cx="611363" cy="1188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buClr>
                <a:srgbClr val="1F497D"/>
              </a:buClr>
              <a:buFont typeface="Calibri" pitchFamily="32" charset="0"/>
              <a:buNone/>
            </a:pPr>
            <a:r>
              <a:rPr lang="en-US" altLang="ja-JP" sz="6600" dirty="0">
                <a:solidFill>
                  <a:srgbClr val="92D050"/>
                </a:solidFill>
                <a:latin typeface="Calibri" pitchFamily="32" charset="0"/>
              </a:rPr>
              <a:t>7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4787757" y="4830644"/>
            <a:ext cx="611363" cy="1188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buClr>
                <a:srgbClr val="C0504D"/>
              </a:buClr>
              <a:buFont typeface="Calibri" pitchFamily="32" charset="0"/>
              <a:buNone/>
            </a:pPr>
            <a:r>
              <a:rPr lang="en-US" altLang="ja-JP" sz="6600" dirty="0">
                <a:solidFill>
                  <a:schemeClr val="accent5">
                    <a:lumMod val="25000"/>
                  </a:schemeClr>
                </a:solidFill>
                <a:latin typeface="Calibri" pitchFamily="32" charset="0"/>
              </a:rPr>
              <a:t>5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6786598" y="4791616"/>
            <a:ext cx="611363" cy="1188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buClr>
                <a:srgbClr val="77933C"/>
              </a:buClr>
              <a:buFont typeface="Calibri" pitchFamily="32" charset="0"/>
              <a:buNone/>
            </a:pPr>
            <a:r>
              <a:rPr lang="en-US" altLang="ja-JP" sz="6600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2" charset="0"/>
              </a:rPr>
              <a:t>5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641922" y="3424211"/>
            <a:ext cx="6602486" cy="577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compatLnSpc="1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ＭＳ Ｐゴシック" pitchFamily="2"/>
                <a:cs typeface="ＭＳ Ｐゴシック" pitchFamily="2"/>
              </a:rPr>
              <a:t>  1      1     </a:t>
            </a:r>
            <a:r>
              <a:rPr lang="ja-JP" altLang="en-US" sz="3200" dirty="0">
                <a:solidFill>
                  <a:srgbClr val="000000"/>
                </a:solidFill>
                <a:latin typeface="Times New Roman" pitchFamily="18"/>
                <a:ea typeface="ＭＳ Ｐゴシック" pitchFamily="2"/>
                <a:cs typeface="ＭＳ Ｐゴシック" pitchFamily="2"/>
              </a:rPr>
              <a:t>  </a:t>
            </a:r>
            <a:r>
              <a:rPr lang="en-US" sz="32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ＭＳ Ｐゴシック" pitchFamily="2"/>
                <a:cs typeface="ＭＳ Ｐゴシック" pitchFamily="2"/>
              </a:rPr>
              <a:t>1     1    0    1      1    0    1</a:t>
            </a:r>
          </a:p>
        </p:txBody>
      </p:sp>
      <p:sp>
        <p:nvSpPr>
          <p:cNvPr id="12" name="フリーフォーム 11"/>
          <p:cNvSpPr/>
          <p:nvPr/>
        </p:nvSpPr>
        <p:spPr>
          <a:xfrm>
            <a:off x="2843807" y="4162215"/>
            <a:ext cx="0" cy="899639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h="2500" fill="none">
                <a:moveTo>
                  <a:pt x="0" y="0"/>
                </a:moveTo>
                <a:lnTo>
                  <a:pt x="0" y="2500"/>
                </a:lnTo>
              </a:path>
            </a:pathLst>
          </a:custGeom>
          <a:noFill/>
          <a:ln w="28800">
            <a:solidFill>
              <a:srgbClr val="92D050"/>
            </a:solidFill>
            <a:prstDash val="solid"/>
            <a:tailEnd type="arrow"/>
          </a:ln>
        </p:spPr>
        <p:txBody>
          <a:bodyPr vert="horz" lIns="104400" tIns="59400" rIns="104400" bIns="59400" anchor="ctr" anchorCtr="1" compatLnSpc="1"/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ＭＳ Ｐゴシック" pitchFamily="2"/>
              <a:cs typeface="ＭＳ Ｐゴシック" pitchFamily="2"/>
            </a:endParaRPr>
          </a:p>
        </p:txBody>
      </p:sp>
      <p:sp>
        <p:nvSpPr>
          <p:cNvPr id="13" name="AutoShape 10"/>
          <p:cNvSpPr/>
          <p:nvPr/>
        </p:nvSpPr>
        <p:spPr>
          <a:xfrm>
            <a:off x="1206539" y="4463398"/>
            <a:ext cx="3226680" cy="3600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 w="25560">
            <a:solidFill>
              <a:srgbClr val="92D05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ＭＳ Ｐゴシック" pitchFamily="2"/>
                <a:cs typeface="ＭＳ Ｐゴシック" pitchFamily="2"/>
              </a:rPr>
              <a:t>1 x 2² + 1 x 2¹ + 1 x 2⁰</a:t>
            </a:r>
          </a:p>
        </p:txBody>
      </p:sp>
      <p:sp>
        <p:nvSpPr>
          <p:cNvPr id="14" name="フリーフォーム 13"/>
          <p:cNvSpPr/>
          <p:nvPr/>
        </p:nvSpPr>
        <p:spPr>
          <a:xfrm>
            <a:off x="7092279" y="4162214"/>
            <a:ext cx="0" cy="899639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h="2500" fill="none">
                <a:moveTo>
                  <a:pt x="0" y="0"/>
                </a:moveTo>
                <a:lnTo>
                  <a:pt x="0" y="2500"/>
                </a:lnTo>
              </a:path>
            </a:pathLst>
          </a:custGeom>
          <a:noFill/>
          <a:ln w="28800">
            <a:solidFill>
              <a:srgbClr val="00B0F0"/>
            </a:solidFill>
            <a:prstDash val="solid"/>
            <a:tailEnd type="arrow"/>
          </a:ln>
        </p:spPr>
        <p:txBody>
          <a:bodyPr vert="horz" lIns="104400" tIns="59400" rIns="104400" bIns="59400" anchor="ctr" anchorCtr="1" compatLnSpc="1"/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ＭＳ Ｐゴシック" pitchFamily="2"/>
              <a:cs typeface="ＭＳ Ｐゴシック" pitchFamily="2"/>
            </a:endParaRPr>
          </a:p>
        </p:txBody>
      </p:sp>
      <p:sp>
        <p:nvSpPr>
          <p:cNvPr id="15" name="フリーフォーム 14"/>
          <p:cNvSpPr/>
          <p:nvPr/>
        </p:nvSpPr>
        <p:spPr>
          <a:xfrm>
            <a:off x="5093438" y="4193578"/>
            <a:ext cx="0" cy="899639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h="2500" fill="none">
                <a:moveTo>
                  <a:pt x="0" y="0"/>
                </a:moveTo>
                <a:lnTo>
                  <a:pt x="0" y="2500"/>
                </a:lnTo>
              </a:path>
            </a:pathLst>
          </a:custGeom>
          <a:noFill/>
          <a:ln w="28800">
            <a:solidFill>
              <a:srgbClr val="004586"/>
            </a:solidFill>
            <a:prstDash val="solid"/>
            <a:tailEnd type="arrow"/>
          </a:ln>
        </p:spPr>
        <p:txBody>
          <a:bodyPr vert="horz" lIns="104400" tIns="59400" rIns="104400" bIns="59400" anchor="ctr" anchorCtr="1" compatLnSpc="1"/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ＭＳ Ｐゴシック" pitchFamily="2"/>
              <a:cs typeface="ＭＳ Ｐゴシック" pitchFamily="2"/>
            </a:endParaRPr>
          </a:p>
        </p:txBody>
      </p:sp>
      <p:sp>
        <p:nvSpPr>
          <p:cNvPr id="16" name="AutoShape 11"/>
          <p:cNvSpPr/>
          <p:nvPr/>
        </p:nvSpPr>
        <p:spPr>
          <a:xfrm>
            <a:off x="4738900" y="4463398"/>
            <a:ext cx="3240000" cy="3600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 w="25560">
            <a:solidFill>
              <a:srgbClr val="0070C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ＭＳ Ｐゴシック" pitchFamily="2"/>
                <a:cs typeface="ＭＳ Ｐゴシック" pitchFamily="2"/>
              </a:rPr>
              <a:t>1 x 2² + 0 x 2¹ + 1 x 2⁰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472440" y="5714098"/>
            <a:ext cx="777196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altLang="ja-JP" sz="2600" dirty="0">
                <a:latin typeface="" pitchFamily="16"/>
              </a:rPr>
              <a:t>※</a:t>
            </a:r>
            <a:r>
              <a:rPr lang="ja-JP" altLang="en-US" sz="2600" dirty="0">
                <a:latin typeface="" pitchFamily="16"/>
              </a:rPr>
              <a:t>便宜上 </a:t>
            </a:r>
            <a:r>
              <a:rPr lang="en-US" altLang="ja-JP" sz="2600" dirty="0">
                <a:latin typeface="" pitchFamily="16"/>
              </a:rPr>
              <a:t>r </a:t>
            </a:r>
            <a:r>
              <a:rPr lang="ja-JP" altLang="en-US" sz="2600" dirty="0">
                <a:latin typeface="" pitchFamily="16"/>
              </a:rPr>
              <a:t>を </a:t>
            </a:r>
            <a:r>
              <a:rPr lang="en-US" altLang="ja-JP" sz="2600" dirty="0">
                <a:latin typeface="" pitchFamily="16"/>
              </a:rPr>
              <a:t>4,  w </a:t>
            </a:r>
            <a:r>
              <a:rPr lang="ja-JP" altLang="en-US" sz="2600" dirty="0">
                <a:latin typeface="" pitchFamily="16"/>
              </a:rPr>
              <a:t>を </a:t>
            </a:r>
            <a:r>
              <a:rPr lang="en-US" altLang="ja-JP" sz="2600" dirty="0">
                <a:latin typeface="" pitchFamily="16"/>
              </a:rPr>
              <a:t>2,  x </a:t>
            </a:r>
            <a:r>
              <a:rPr lang="ja-JP" altLang="en-US" sz="2600" dirty="0">
                <a:latin typeface="" pitchFamily="16"/>
              </a:rPr>
              <a:t>を </a:t>
            </a:r>
            <a:r>
              <a:rPr lang="en-US" altLang="ja-JP" sz="2600" dirty="0">
                <a:latin typeface="" pitchFamily="16"/>
              </a:rPr>
              <a:t>1 </a:t>
            </a:r>
            <a:r>
              <a:rPr lang="ja-JP" altLang="en-US" sz="2600" dirty="0">
                <a:latin typeface="" pitchFamily="16"/>
              </a:rPr>
              <a:t>と考えると簡単</a:t>
            </a:r>
          </a:p>
        </p:txBody>
      </p:sp>
      <p:sp>
        <p:nvSpPr>
          <p:cNvPr id="19" name="コンテンツ プレースホルダ 2"/>
          <p:cNvSpPr txBox="1">
            <a:spLocks/>
          </p:cNvSpPr>
          <p:nvPr/>
        </p:nvSpPr>
        <p:spPr bwMode="auto">
          <a:xfrm>
            <a:off x="205988" y="1510374"/>
            <a:ext cx="8454461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23850" indent="-323850" eaLnBrk="0" hangingPunct="0">
              <a:spcBef>
                <a:spcPts val="800"/>
              </a:spcBef>
              <a:buFont typeface="Arial" charset="0"/>
              <a:buChar char="•"/>
              <a:tabLst>
                <a:tab pos="323850" algn="l"/>
                <a:tab pos="771525" algn="l"/>
                <a:tab pos="1220788" algn="l"/>
                <a:tab pos="1670050" algn="l"/>
                <a:tab pos="2119313" algn="l"/>
                <a:tab pos="2568575" algn="l"/>
                <a:tab pos="3017838" algn="l"/>
                <a:tab pos="3467100" algn="l"/>
                <a:tab pos="3916363" algn="l"/>
                <a:tab pos="4365625" algn="l"/>
                <a:tab pos="4814888" algn="l"/>
                <a:tab pos="5264150" algn="l"/>
                <a:tab pos="5713413" algn="l"/>
                <a:tab pos="6162675" algn="l"/>
                <a:tab pos="6611938" algn="l"/>
                <a:tab pos="7061200" algn="l"/>
                <a:tab pos="7510463" algn="l"/>
                <a:tab pos="7959725" algn="l"/>
                <a:tab pos="8408988" algn="l"/>
                <a:tab pos="8858250" algn="l"/>
                <a:tab pos="9307513" algn="l"/>
              </a:tabLst>
              <a:defRPr/>
            </a:pPr>
            <a:r>
              <a:rPr lang="ja-JP" altLang="en-US" sz="2400" dirty="0"/>
              <a:t>計算機は各権限が許可されているかどうかを </a:t>
            </a:r>
            <a:r>
              <a:rPr lang="en-US" altLang="ja-JP" sz="2400" dirty="0"/>
              <a:t>2 </a:t>
            </a:r>
            <a:r>
              <a:rPr lang="ja-JP" altLang="en-US" sz="2400" dirty="0"/>
              <a:t>進数で表現している</a:t>
            </a:r>
          </a:p>
          <a:p>
            <a:pPr marL="323850" indent="-323850" defTabSz="914400" eaLnBrk="0" hangingPunct="0">
              <a:spcBef>
                <a:spcPts val="800"/>
              </a:spcBef>
              <a:buClrTx/>
              <a:buSzTx/>
              <a:buFont typeface="Arial" charset="0"/>
              <a:buChar char="•"/>
              <a:tabLst>
                <a:tab pos="323850" algn="l"/>
                <a:tab pos="771525" algn="l"/>
                <a:tab pos="1220788" algn="l"/>
                <a:tab pos="1670050" algn="l"/>
                <a:tab pos="2119313" algn="l"/>
                <a:tab pos="2568575" algn="l"/>
                <a:tab pos="3017838" algn="l"/>
                <a:tab pos="3467100" algn="l"/>
                <a:tab pos="3916363" algn="l"/>
                <a:tab pos="4365625" algn="l"/>
                <a:tab pos="4814888" algn="l"/>
                <a:tab pos="5264150" algn="l"/>
                <a:tab pos="5713413" algn="l"/>
                <a:tab pos="6162675" algn="l"/>
                <a:tab pos="6611938" algn="l"/>
                <a:tab pos="7061200" algn="l"/>
                <a:tab pos="7510463" algn="l"/>
                <a:tab pos="7959725" algn="l"/>
                <a:tab pos="8408988" algn="l"/>
                <a:tab pos="8858250" algn="l"/>
                <a:tab pos="9307513" algn="l"/>
              </a:tabLst>
              <a:defRPr/>
            </a:pPr>
            <a:endParaRPr kumimoji="1" lang="en-US" altLang="ja-JP" sz="2400" dirty="0">
              <a:solidFill>
                <a:srgbClr val="000000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marL="1123950" lvl="2" indent="-266700" defTabSz="914400" eaLnBrk="0" hangingPunct="0">
              <a:spcBef>
                <a:spcPts val="700"/>
              </a:spcBef>
              <a:buClrTx/>
              <a:buSzTx/>
              <a:buFont typeface="Arial" charset="0"/>
              <a:buChar char="•"/>
              <a:tabLst>
                <a:tab pos="323850" algn="l"/>
                <a:tab pos="771525" algn="l"/>
                <a:tab pos="1220788" algn="l"/>
                <a:tab pos="1670050" algn="l"/>
                <a:tab pos="2119313" algn="l"/>
                <a:tab pos="2568575" algn="l"/>
                <a:tab pos="3017838" algn="l"/>
                <a:tab pos="3467100" algn="l"/>
                <a:tab pos="3916363" algn="l"/>
                <a:tab pos="4365625" algn="l"/>
                <a:tab pos="4814888" algn="l"/>
                <a:tab pos="5264150" algn="l"/>
                <a:tab pos="5713413" algn="l"/>
                <a:tab pos="6162675" algn="l"/>
                <a:tab pos="6611938" algn="l"/>
                <a:tab pos="7061200" algn="l"/>
                <a:tab pos="7510463" algn="l"/>
                <a:tab pos="7959725" algn="l"/>
                <a:tab pos="8408988" algn="l"/>
                <a:tab pos="8858250" algn="l"/>
                <a:tab pos="9307513" algn="l"/>
              </a:tabLst>
              <a:defRPr/>
            </a:pPr>
            <a:endParaRPr kumimoji="1" lang="en-US" altLang="ja-JP" sz="2000" dirty="0">
              <a:solidFill>
                <a:srgbClr val="000000"/>
              </a:solidFill>
              <a:latin typeface="Calibri" pitchFamily="32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12685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目次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Bef>
                <a:spcPts val="800"/>
              </a:spcBef>
            </a:pPr>
            <a:r>
              <a:rPr lang="ja-JP" altLang="en-US" dirty="0">
                <a:solidFill>
                  <a:srgbClr val="000000"/>
                </a:solidFill>
                <a:latin typeface="ＭＳ Ｐゴシック" charset="-128"/>
              </a:rPr>
              <a:t>ファイルとディレクトリ</a:t>
            </a:r>
            <a:endParaRPr lang="en-US" altLang="ja-JP" dirty="0">
              <a:solidFill>
                <a:srgbClr val="000000"/>
              </a:solidFill>
              <a:latin typeface="ＭＳ Ｐゴシック" charset="-128"/>
            </a:endParaRPr>
          </a:p>
          <a:p>
            <a:pPr marL="457200" indent="-457200">
              <a:spcBef>
                <a:spcPts val="800"/>
              </a:spcBef>
            </a:pPr>
            <a:r>
              <a:rPr lang="ja-JP" altLang="en-US" dirty="0">
                <a:solidFill>
                  <a:srgbClr val="000000"/>
                </a:solidFill>
                <a:latin typeface="ＭＳ Ｐゴシック" charset="-128"/>
              </a:rPr>
              <a:t>パーミッション</a:t>
            </a:r>
            <a:endParaRPr lang="en-US" altLang="ja-JP" dirty="0">
              <a:solidFill>
                <a:srgbClr val="000000"/>
              </a:solidFill>
              <a:latin typeface="ＭＳ Ｐゴシック" charset="-128"/>
            </a:endParaRPr>
          </a:p>
          <a:p>
            <a:pPr marL="457200" indent="-457200">
              <a:spcBef>
                <a:spcPts val="800"/>
              </a:spcBef>
            </a:pPr>
            <a:r>
              <a:rPr lang="ja-JP" altLang="en-US" dirty="0">
                <a:solidFill>
                  <a:srgbClr val="000000"/>
                </a:solidFill>
                <a:latin typeface="ＭＳ Ｐゴシック" charset="-128"/>
              </a:rPr>
              <a:t>まとめ</a:t>
            </a:r>
            <a:endParaRPr lang="en-US" altLang="ja-JP" dirty="0">
              <a:solidFill>
                <a:srgbClr val="000000"/>
              </a:solidFill>
              <a:latin typeface="ＭＳ Ｐゴシック" charset="-128"/>
            </a:endParaRPr>
          </a:p>
          <a:p>
            <a:pPr marL="457200" indent="-457200">
              <a:spcBef>
                <a:spcPts val="800"/>
              </a:spcBef>
            </a:pPr>
            <a:r>
              <a:rPr lang="ja-JP" altLang="en-US" dirty="0">
                <a:solidFill>
                  <a:srgbClr val="000000"/>
                </a:solidFill>
                <a:latin typeface="ＭＳ Ｐゴシック" charset="-128"/>
              </a:rPr>
              <a:t>参考文献</a:t>
            </a:r>
            <a:endParaRPr lang="en-US" altLang="ja-JP" dirty="0">
              <a:solidFill>
                <a:srgbClr val="000000"/>
              </a:solidFill>
              <a:latin typeface="ＭＳ Ｐゴシック" charset="-128"/>
            </a:endParaRPr>
          </a:p>
          <a:p>
            <a:pPr marL="0" indent="0">
              <a:spcBef>
                <a:spcPts val="800"/>
              </a:spcBef>
            </a:pPr>
            <a:endParaRPr lang="en-US" altLang="ja-JP" dirty="0">
              <a:solidFill>
                <a:srgbClr val="000000"/>
              </a:solidFill>
              <a:latin typeface="ＭＳ Ｐゴシック" charset="-128"/>
            </a:endParaRPr>
          </a:p>
          <a:p>
            <a:pPr marL="457200" indent="-457200">
              <a:spcBef>
                <a:spcPts val="800"/>
              </a:spcBef>
            </a:pPr>
            <a:endParaRPr lang="en-US" altLang="ja-JP" dirty="0">
              <a:solidFill>
                <a:srgbClr val="000000"/>
              </a:solidFill>
              <a:latin typeface="ＭＳ Ｐゴシック" charset="-128"/>
            </a:endParaRP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26475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ファイルモードの変更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 txBox="1">
            <a:spLocks/>
          </p:cNvSpPr>
          <p:nvPr/>
        </p:nvSpPr>
        <p:spPr>
          <a:xfrm>
            <a:off x="-172504" y="5395081"/>
            <a:ext cx="5229226" cy="150018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23900" lvl="1" indent="-266700">
              <a:spcBef>
                <a:spcPts val="700"/>
              </a:spcBef>
              <a:tabLst>
                <a:tab pos="323850" algn="l"/>
                <a:tab pos="771525" algn="l"/>
                <a:tab pos="1220788" algn="l"/>
                <a:tab pos="1670050" algn="l"/>
                <a:tab pos="2119313" algn="l"/>
                <a:tab pos="2568575" algn="l"/>
                <a:tab pos="3017838" algn="l"/>
                <a:tab pos="3467100" algn="l"/>
                <a:tab pos="3916363" algn="l"/>
                <a:tab pos="4365625" algn="l"/>
                <a:tab pos="4814888" algn="l"/>
                <a:tab pos="5264150" algn="l"/>
                <a:tab pos="5713413" algn="l"/>
                <a:tab pos="6162675" algn="l"/>
                <a:tab pos="6611938" algn="l"/>
                <a:tab pos="7061200" algn="l"/>
                <a:tab pos="7510463" algn="l"/>
                <a:tab pos="7959725" algn="l"/>
                <a:tab pos="8408988" algn="l"/>
                <a:tab pos="8858250" algn="l"/>
                <a:tab pos="9307513" algn="l"/>
              </a:tabLst>
            </a:pPr>
            <a:r>
              <a:rPr lang="en-US" altLang="ja-JP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$ chmod 775 [ファイル名]</a:t>
            </a:r>
          </a:p>
          <a:p>
            <a:pPr marL="1123950" lvl="2" indent="-266700">
              <a:spcBef>
                <a:spcPts val="700"/>
              </a:spcBef>
              <a:tabLst>
                <a:tab pos="323850" algn="l"/>
                <a:tab pos="771525" algn="l"/>
                <a:tab pos="1220788" algn="l"/>
                <a:tab pos="1670050" algn="l"/>
                <a:tab pos="2119313" algn="l"/>
                <a:tab pos="2568575" algn="l"/>
                <a:tab pos="3017838" algn="l"/>
                <a:tab pos="3467100" algn="l"/>
                <a:tab pos="3916363" algn="l"/>
                <a:tab pos="4365625" algn="l"/>
                <a:tab pos="4814888" algn="l"/>
                <a:tab pos="5264150" algn="l"/>
                <a:tab pos="5713413" algn="l"/>
                <a:tab pos="6162675" algn="l"/>
                <a:tab pos="6611938" algn="l"/>
                <a:tab pos="7061200" algn="l"/>
                <a:tab pos="7510463" algn="l"/>
                <a:tab pos="7959725" algn="l"/>
                <a:tab pos="8408988" algn="l"/>
                <a:tab pos="8858250" algn="l"/>
                <a:tab pos="9307513" algn="l"/>
              </a:tabLst>
            </a:pPr>
            <a:r>
              <a:rPr lang="en-US" altLang="ja-JP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User および Group は全権限アリ</a:t>
            </a:r>
          </a:p>
          <a:p>
            <a:pPr marL="1123950" lvl="2" indent="-266700">
              <a:spcBef>
                <a:spcPts val="700"/>
              </a:spcBef>
              <a:tabLst>
                <a:tab pos="323850" algn="l"/>
                <a:tab pos="771525" algn="l"/>
                <a:tab pos="1220788" algn="l"/>
                <a:tab pos="1670050" algn="l"/>
                <a:tab pos="2119313" algn="l"/>
                <a:tab pos="2568575" algn="l"/>
                <a:tab pos="3017838" algn="l"/>
                <a:tab pos="3467100" algn="l"/>
                <a:tab pos="3916363" algn="l"/>
                <a:tab pos="4365625" algn="l"/>
                <a:tab pos="4814888" algn="l"/>
                <a:tab pos="5264150" algn="l"/>
                <a:tab pos="5713413" algn="l"/>
                <a:tab pos="6162675" algn="l"/>
                <a:tab pos="6611938" algn="l"/>
                <a:tab pos="7061200" algn="l"/>
                <a:tab pos="7510463" algn="l"/>
                <a:tab pos="7959725" algn="l"/>
                <a:tab pos="8408988" algn="l"/>
                <a:tab pos="8858250" algn="l"/>
                <a:tab pos="9307513" algn="l"/>
              </a:tabLst>
            </a:pPr>
            <a:r>
              <a:rPr lang="en-US" altLang="ja-JP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Other は読み込み, 実行権限アリ</a:t>
            </a:r>
          </a:p>
          <a:p>
            <a:pPr marL="1123950" lvl="2" indent="-266700">
              <a:spcBef>
                <a:spcPts val="700"/>
              </a:spcBef>
              <a:tabLst>
                <a:tab pos="323850" algn="l"/>
                <a:tab pos="771525" algn="l"/>
                <a:tab pos="1220788" algn="l"/>
                <a:tab pos="1670050" algn="l"/>
                <a:tab pos="2119313" algn="l"/>
                <a:tab pos="2568575" algn="l"/>
                <a:tab pos="3017838" algn="l"/>
                <a:tab pos="3467100" algn="l"/>
                <a:tab pos="3916363" algn="l"/>
                <a:tab pos="4365625" algn="l"/>
                <a:tab pos="4814888" algn="l"/>
                <a:tab pos="5264150" algn="l"/>
                <a:tab pos="5713413" algn="l"/>
                <a:tab pos="6162675" algn="l"/>
                <a:tab pos="6611938" algn="l"/>
                <a:tab pos="7061200" algn="l"/>
                <a:tab pos="7510463" algn="l"/>
                <a:tab pos="7959725" algn="l"/>
                <a:tab pos="8408988" algn="l"/>
                <a:tab pos="8858250" algn="l"/>
                <a:tab pos="9307513" algn="l"/>
              </a:tabLst>
            </a:pPr>
            <a:endParaRPr lang="en-US" altLang="ja-JP" dirty="0">
              <a:solidFill>
                <a:srgbClr val="000000"/>
              </a:solidFill>
              <a:latin typeface="ＭＳ Ｐゴシック" pitchFamily="50" charset="-128"/>
              <a:ea typeface="ＭＳ Ｐゴシック" pitchFamily="50" charset="-128"/>
            </a:endParaRPr>
          </a:p>
        </p:txBody>
      </p:sp>
      <p:grpSp>
        <p:nvGrpSpPr>
          <p:cNvPr id="4" name="グループ化 22"/>
          <p:cNvGrpSpPr>
            <a:grpSpLocks/>
          </p:cNvGrpSpPr>
          <p:nvPr/>
        </p:nvGrpSpPr>
        <p:grpSpPr bwMode="auto">
          <a:xfrm>
            <a:off x="579482" y="1623701"/>
            <a:ext cx="7847012" cy="2562997"/>
            <a:chOff x="563563" y="1241602"/>
            <a:chExt cx="7847012" cy="3011825"/>
          </a:xfrm>
        </p:grpSpPr>
        <p:sp>
          <p:nvSpPr>
            <p:cNvPr id="5" name="Text Box 2"/>
            <p:cNvSpPr txBox="1">
              <a:spLocks noChangeArrowheads="1"/>
            </p:cNvSpPr>
            <p:nvPr/>
          </p:nvSpPr>
          <p:spPr bwMode="auto">
            <a:xfrm>
              <a:off x="623888" y="1241602"/>
              <a:ext cx="7786687" cy="14493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buFont typeface="Franklin Gothic Medium" pitchFamily="32" charset="0"/>
                <a:buNone/>
              </a:pPr>
              <a:r>
                <a:rPr lang="en-US" altLang="ja-JP" dirty="0">
                  <a:solidFill>
                    <a:srgbClr val="000000"/>
                  </a:solidFill>
                  <a:latin typeface="Franklin Gothic Medium" pitchFamily="32" charset="0"/>
                </a:rPr>
                <a:t>    </a:t>
              </a:r>
              <a:r>
                <a:rPr lang="en-US" altLang="ja-JP" sz="8800" dirty="0">
                  <a:solidFill>
                    <a:srgbClr val="000000"/>
                  </a:solidFill>
                  <a:latin typeface="Franklin Gothic Medium" pitchFamily="32" charset="0"/>
                </a:rPr>
                <a:t>d r w x r - x r - x </a:t>
              </a:r>
            </a:p>
          </p:txBody>
        </p:sp>
        <p:sp>
          <p:nvSpPr>
            <p:cNvPr id="6" name="AutoShape 3"/>
            <p:cNvSpPr>
              <a:spLocks noChangeArrowheads="1"/>
            </p:cNvSpPr>
            <p:nvPr/>
          </p:nvSpPr>
          <p:spPr bwMode="auto">
            <a:xfrm>
              <a:off x="1785938" y="1500188"/>
              <a:ext cx="2286000" cy="1214437"/>
            </a:xfrm>
            <a:prstGeom prst="roundRect">
              <a:avLst>
                <a:gd name="adj" fmla="val 16667"/>
              </a:avLst>
            </a:prstGeom>
            <a:noFill/>
            <a:ln w="25560">
              <a:solidFill>
                <a:srgbClr val="92D05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" name="AutoShape 4"/>
            <p:cNvSpPr>
              <a:spLocks noChangeArrowheads="1"/>
            </p:cNvSpPr>
            <p:nvPr/>
          </p:nvSpPr>
          <p:spPr bwMode="auto">
            <a:xfrm>
              <a:off x="4143375" y="1500188"/>
              <a:ext cx="1928813" cy="1214437"/>
            </a:xfrm>
            <a:prstGeom prst="roundRect">
              <a:avLst>
                <a:gd name="adj" fmla="val 16667"/>
              </a:avLst>
            </a:prstGeom>
            <a:noFill/>
            <a:ln w="25560">
              <a:solidFill>
                <a:schemeClr val="accent5">
                  <a:lumMod val="2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8" name="AutoShape 5"/>
            <p:cNvSpPr>
              <a:spLocks noChangeArrowheads="1"/>
            </p:cNvSpPr>
            <p:nvPr/>
          </p:nvSpPr>
          <p:spPr bwMode="auto">
            <a:xfrm>
              <a:off x="6143625" y="1500188"/>
              <a:ext cx="1928813" cy="1214437"/>
            </a:xfrm>
            <a:prstGeom prst="roundRect">
              <a:avLst>
                <a:gd name="adj" fmla="val 16667"/>
              </a:avLst>
            </a:prstGeom>
            <a:noFill/>
            <a:ln w="25560">
              <a:solidFill>
                <a:schemeClr val="accent2">
                  <a:lumMod val="60000"/>
                  <a:lumOff val="40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9" name="AutoShape 6"/>
            <p:cNvSpPr>
              <a:spLocks noChangeArrowheads="1"/>
            </p:cNvSpPr>
            <p:nvPr/>
          </p:nvSpPr>
          <p:spPr bwMode="auto">
            <a:xfrm>
              <a:off x="857250" y="1500188"/>
              <a:ext cx="857250" cy="1214437"/>
            </a:xfrm>
            <a:prstGeom prst="roundRect">
              <a:avLst>
                <a:gd name="adj" fmla="val 30190"/>
              </a:avLst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2554288" y="3143250"/>
              <a:ext cx="611363" cy="1110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buClr>
                  <a:srgbClr val="1F497D"/>
                </a:buClr>
                <a:buFont typeface="Calibri" pitchFamily="32" charset="0"/>
                <a:buNone/>
              </a:pPr>
              <a:r>
                <a:rPr lang="en-US" altLang="ja-JP" sz="6600" dirty="0">
                  <a:solidFill>
                    <a:srgbClr val="92D050"/>
                  </a:solidFill>
                  <a:latin typeface="Calibri" pitchFamily="32" charset="0"/>
                </a:rPr>
                <a:t>7</a:t>
              </a:r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4768850" y="3143250"/>
              <a:ext cx="706438" cy="1100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buClr>
                  <a:srgbClr val="C0504D"/>
                </a:buClr>
                <a:buFont typeface="Calibri" pitchFamily="32" charset="0"/>
                <a:buNone/>
              </a:pPr>
              <a:r>
                <a:rPr lang="en-US" altLang="ja-JP" sz="6600">
                  <a:solidFill>
                    <a:srgbClr val="C0504D"/>
                  </a:solidFill>
                  <a:latin typeface="Calibri" pitchFamily="32" charset="0"/>
                </a:rPr>
                <a:t>5</a:t>
              </a:r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6769100" y="3143250"/>
              <a:ext cx="611363" cy="1110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buClr>
                  <a:srgbClr val="77933C"/>
                </a:buClr>
                <a:buFont typeface="Calibri" pitchFamily="32" charset="0"/>
                <a:buNone/>
              </a:pPr>
              <a:r>
                <a:rPr lang="en-US" altLang="ja-JP" sz="660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libri" pitchFamily="32" charset="0"/>
                </a:rPr>
                <a:t>5</a:t>
              </a:r>
            </a:p>
          </p:txBody>
        </p:sp>
        <p:sp>
          <p:nvSpPr>
            <p:cNvPr id="13" name="Text Box 14"/>
            <p:cNvSpPr txBox="1">
              <a:spLocks noChangeArrowheads="1"/>
            </p:cNvSpPr>
            <p:nvPr/>
          </p:nvSpPr>
          <p:spPr bwMode="auto">
            <a:xfrm>
              <a:off x="563563" y="2844800"/>
              <a:ext cx="1479550" cy="460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buFont typeface="Calibri" pitchFamily="32" charset="0"/>
                <a:buNone/>
              </a:pPr>
              <a:r>
                <a:rPr lang="en-US" altLang="ja-JP" sz="2400">
                  <a:solidFill>
                    <a:srgbClr val="000000"/>
                  </a:solidFill>
                  <a:latin typeface="Calibri" pitchFamily="32" charset="0"/>
                </a:rPr>
                <a:t>File type</a:t>
              </a:r>
            </a:p>
          </p:txBody>
        </p:sp>
        <p:sp>
          <p:nvSpPr>
            <p:cNvPr id="14" name="Text Box 15"/>
            <p:cNvSpPr txBox="1">
              <a:spLocks noChangeArrowheads="1"/>
            </p:cNvSpPr>
            <p:nvPr/>
          </p:nvSpPr>
          <p:spPr bwMode="auto">
            <a:xfrm>
              <a:off x="2501092" y="2844800"/>
              <a:ext cx="760441" cy="4638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buClr>
                  <a:srgbClr val="1F497D"/>
                </a:buClr>
                <a:buFont typeface="Calibri" pitchFamily="32" charset="0"/>
                <a:buNone/>
              </a:pPr>
              <a:r>
                <a:rPr lang="en-US" altLang="ja-JP" sz="2400" dirty="0">
                  <a:solidFill>
                    <a:srgbClr val="92D050"/>
                  </a:solidFill>
                  <a:latin typeface="Calibri" pitchFamily="32" charset="0"/>
                </a:rPr>
                <a:t>User</a:t>
              </a:r>
            </a:p>
          </p:txBody>
        </p:sp>
        <p:sp>
          <p:nvSpPr>
            <p:cNvPr id="15" name="Text Box 16"/>
            <p:cNvSpPr txBox="1">
              <a:spLocks noChangeArrowheads="1"/>
            </p:cNvSpPr>
            <p:nvPr/>
          </p:nvSpPr>
          <p:spPr bwMode="auto">
            <a:xfrm>
              <a:off x="4575175" y="2840038"/>
              <a:ext cx="1047750" cy="460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buClr>
                  <a:srgbClr val="C0504D"/>
                </a:buClr>
                <a:buFont typeface="Calibri" pitchFamily="32" charset="0"/>
                <a:buNone/>
              </a:pPr>
              <a:r>
                <a:rPr lang="en-US" altLang="ja-JP" sz="2400">
                  <a:solidFill>
                    <a:srgbClr val="C0504D"/>
                  </a:solidFill>
                  <a:latin typeface="Calibri" pitchFamily="32" charset="0"/>
                </a:rPr>
                <a:t>Group</a:t>
              </a:r>
            </a:p>
          </p:txBody>
        </p:sp>
        <p:sp>
          <p:nvSpPr>
            <p:cNvPr id="16" name="Text Box 17"/>
            <p:cNvSpPr txBox="1">
              <a:spLocks noChangeArrowheads="1"/>
            </p:cNvSpPr>
            <p:nvPr/>
          </p:nvSpPr>
          <p:spPr bwMode="auto">
            <a:xfrm>
              <a:off x="6651342" y="2844800"/>
              <a:ext cx="1026092" cy="4638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buClr>
                  <a:srgbClr val="77933C"/>
                </a:buClr>
                <a:buFont typeface="Calibri" pitchFamily="32" charset="0"/>
                <a:buNone/>
              </a:pPr>
              <a:r>
                <a:rPr lang="en-US" altLang="ja-JP" sz="240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libri" pitchFamily="32" charset="0"/>
                </a:rPr>
                <a:t>Others</a:t>
              </a:r>
            </a:p>
          </p:txBody>
        </p:sp>
        <p:sp>
          <p:nvSpPr>
            <p:cNvPr id="17" name="Text Box 8"/>
            <p:cNvSpPr txBox="1">
              <a:spLocks noChangeArrowheads="1"/>
            </p:cNvSpPr>
            <p:nvPr/>
          </p:nvSpPr>
          <p:spPr bwMode="auto">
            <a:xfrm>
              <a:off x="4768850" y="3143250"/>
              <a:ext cx="611363" cy="1110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buClr>
                  <a:srgbClr val="C0504D"/>
                </a:buClr>
                <a:buFont typeface="Calibri" pitchFamily="32" charset="0"/>
                <a:buNone/>
              </a:pPr>
              <a:r>
                <a:rPr lang="en-US" altLang="ja-JP" sz="6600" dirty="0">
                  <a:solidFill>
                    <a:schemeClr val="accent5">
                      <a:lumMod val="25000"/>
                    </a:schemeClr>
                  </a:solidFill>
                  <a:latin typeface="Calibri" pitchFamily="32" charset="0"/>
                </a:rPr>
                <a:t>5</a:t>
              </a:r>
            </a:p>
          </p:txBody>
        </p:sp>
        <p:sp>
          <p:nvSpPr>
            <p:cNvPr id="18" name="Text Box 16"/>
            <p:cNvSpPr txBox="1">
              <a:spLocks noChangeArrowheads="1"/>
            </p:cNvSpPr>
            <p:nvPr/>
          </p:nvSpPr>
          <p:spPr bwMode="auto">
            <a:xfrm>
              <a:off x="4617102" y="2840038"/>
              <a:ext cx="963895" cy="4638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bg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buClr>
                  <a:srgbClr val="C0504D"/>
                </a:buClr>
                <a:buFont typeface="Calibri" pitchFamily="32" charset="0"/>
                <a:buNone/>
              </a:pPr>
              <a:r>
                <a:rPr lang="en-US" altLang="ja-JP" sz="2400" dirty="0">
                  <a:solidFill>
                    <a:schemeClr val="accent5">
                      <a:lumMod val="25000"/>
                    </a:schemeClr>
                  </a:solidFill>
                  <a:latin typeface="Calibri" pitchFamily="32" charset="0"/>
                </a:rPr>
                <a:t>Group</a:t>
              </a:r>
            </a:p>
          </p:txBody>
        </p:sp>
      </p:grpSp>
      <p:sp>
        <p:nvSpPr>
          <p:cNvPr id="19" name="コンテンツ プレースホルダ 2"/>
          <p:cNvSpPr txBox="1">
            <a:spLocks/>
          </p:cNvSpPr>
          <p:nvPr/>
        </p:nvSpPr>
        <p:spPr bwMode="auto">
          <a:xfrm>
            <a:off x="4159294" y="5422994"/>
            <a:ext cx="5072063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1" defTabSz="914400" eaLnBrk="0" hangingPunct="0">
              <a:spcBef>
                <a:spcPts val="700"/>
              </a:spcBef>
              <a:buClrTx/>
              <a:buSzTx/>
              <a:tabLst>
                <a:tab pos="323850" algn="l"/>
                <a:tab pos="771525" algn="l"/>
                <a:tab pos="1220788" algn="l"/>
                <a:tab pos="1670050" algn="l"/>
                <a:tab pos="2119313" algn="l"/>
                <a:tab pos="2568575" algn="l"/>
                <a:tab pos="3017838" algn="l"/>
                <a:tab pos="3467100" algn="l"/>
                <a:tab pos="3916363" algn="l"/>
                <a:tab pos="4365625" algn="l"/>
                <a:tab pos="4814888" algn="l"/>
                <a:tab pos="5264150" algn="l"/>
                <a:tab pos="5713413" algn="l"/>
                <a:tab pos="6162675" algn="l"/>
                <a:tab pos="6611938" algn="l"/>
                <a:tab pos="7061200" algn="l"/>
                <a:tab pos="7510463" algn="l"/>
                <a:tab pos="7959725" algn="l"/>
                <a:tab pos="8408988" algn="l"/>
                <a:tab pos="8858250" algn="l"/>
                <a:tab pos="9307513" algn="l"/>
              </a:tabLst>
              <a:defRPr/>
            </a:pPr>
            <a:r>
              <a:rPr kumimoji="1" lang="en-US" altLang="ja-JP" sz="2400" dirty="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- $ </a:t>
            </a:r>
            <a:r>
              <a:rPr kumimoji="1" lang="en-US" altLang="ja-JP" sz="2400" dirty="0" err="1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chmod</a:t>
            </a:r>
            <a:r>
              <a:rPr kumimoji="1" lang="en-US" altLang="ja-JP" sz="2400" dirty="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 </a:t>
            </a:r>
            <a:r>
              <a:rPr kumimoji="1" lang="en-US" altLang="ja-JP" sz="2400" dirty="0" err="1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g+w</a:t>
            </a:r>
            <a:r>
              <a:rPr kumimoji="1" lang="en-US" altLang="ja-JP" sz="2400" dirty="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 [</a:t>
            </a:r>
            <a:r>
              <a:rPr kumimoji="1" lang="en-US" altLang="ja-JP" sz="2400" dirty="0" err="1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ファイル名</a:t>
            </a:r>
            <a:r>
              <a:rPr kumimoji="1" lang="en-US" altLang="ja-JP" sz="2400" dirty="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]</a:t>
            </a:r>
          </a:p>
          <a:p>
            <a:pPr marL="857250" lvl="2" defTabSz="914400" eaLnBrk="0" hangingPunct="0">
              <a:spcBef>
                <a:spcPts val="700"/>
              </a:spcBef>
              <a:buClrTx/>
              <a:buSzTx/>
              <a:tabLst>
                <a:tab pos="323850" algn="l"/>
                <a:tab pos="771525" algn="l"/>
                <a:tab pos="1220788" algn="l"/>
                <a:tab pos="1670050" algn="l"/>
                <a:tab pos="2119313" algn="l"/>
                <a:tab pos="2568575" algn="l"/>
                <a:tab pos="3017838" algn="l"/>
                <a:tab pos="3467100" algn="l"/>
                <a:tab pos="3916363" algn="l"/>
                <a:tab pos="4365625" algn="l"/>
                <a:tab pos="4814888" algn="l"/>
                <a:tab pos="5264150" algn="l"/>
                <a:tab pos="5713413" algn="l"/>
                <a:tab pos="6162675" algn="l"/>
                <a:tab pos="6611938" algn="l"/>
                <a:tab pos="7061200" algn="l"/>
                <a:tab pos="7510463" algn="l"/>
                <a:tab pos="7959725" algn="l"/>
                <a:tab pos="8408988" algn="l"/>
                <a:tab pos="8858250" algn="l"/>
                <a:tab pos="9307513" algn="l"/>
              </a:tabLst>
              <a:defRPr/>
            </a:pPr>
            <a:r>
              <a:rPr lang="ja-JP" altLang="en-US" sz="2000" dirty="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・  </a:t>
            </a:r>
            <a:r>
              <a:rPr kumimoji="1" lang="en-US" altLang="ja-JP" sz="2000" dirty="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“group” に “write” </a:t>
            </a:r>
            <a:r>
              <a:rPr kumimoji="1" lang="en-US" altLang="ja-JP" sz="2000" dirty="0" err="1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権限を与える</a:t>
            </a:r>
            <a:endParaRPr kumimoji="1" lang="en-US" altLang="ja-JP" sz="2000" dirty="0">
              <a:solidFill>
                <a:srgbClr val="000000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marL="1123950" lvl="2" indent="-266700" defTabSz="914400" eaLnBrk="0" hangingPunct="0">
              <a:spcBef>
                <a:spcPts val="700"/>
              </a:spcBef>
              <a:buClrTx/>
              <a:buSzTx/>
              <a:buFont typeface="Arial" charset="0"/>
              <a:buChar char="•"/>
              <a:tabLst>
                <a:tab pos="323850" algn="l"/>
                <a:tab pos="771525" algn="l"/>
                <a:tab pos="1220788" algn="l"/>
                <a:tab pos="1670050" algn="l"/>
                <a:tab pos="2119313" algn="l"/>
                <a:tab pos="2568575" algn="l"/>
                <a:tab pos="3017838" algn="l"/>
                <a:tab pos="3467100" algn="l"/>
                <a:tab pos="3916363" algn="l"/>
                <a:tab pos="4365625" algn="l"/>
                <a:tab pos="4814888" algn="l"/>
                <a:tab pos="5264150" algn="l"/>
                <a:tab pos="5713413" algn="l"/>
                <a:tab pos="6162675" algn="l"/>
                <a:tab pos="6611938" algn="l"/>
                <a:tab pos="7061200" algn="l"/>
                <a:tab pos="7510463" algn="l"/>
                <a:tab pos="7959725" algn="l"/>
                <a:tab pos="8408988" algn="l"/>
                <a:tab pos="8858250" algn="l"/>
                <a:tab pos="9307513" algn="l"/>
              </a:tabLst>
              <a:defRPr/>
            </a:pPr>
            <a:endParaRPr kumimoji="1" lang="en-US" altLang="ja-JP" sz="2000" dirty="0">
              <a:solidFill>
                <a:srgbClr val="000000"/>
              </a:solidFill>
              <a:latin typeface="Calibri" pitchFamily="32" charset="0"/>
              <a:ea typeface="+mn-ea"/>
            </a:endParaRPr>
          </a:p>
          <a:p>
            <a:pPr marL="1123950" lvl="2" indent="-266700" defTabSz="914400" eaLnBrk="0" hangingPunct="0">
              <a:spcBef>
                <a:spcPts val="700"/>
              </a:spcBef>
              <a:buClrTx/>
              <a:buSzTx/>
              <a:buFont typeface="Arial" charset="0"/>
              <a:buChar char="•"/>
              <a:tabLst>
                <a:tab pos="323850" algn="l"/>
                <a:tab pos="771525" algn="l"/>
                <a:tab pos="1220788" algn="l"/>
                <a:tab pos="1670050" algn="l"/>
                <a:tab pos="2119313" algn="l"/>
                <a:tab pos="2568575" algn="l"/>
                <a:tab pos="3017838" algn="l"/>
                <a:tab pos="3467100" algn="l"/>
                <a:tab pos="3916363" algn="l"/>
                <a:tab pos="4365625" algn="l"/>
                <a:tab pos="4814888" algn="l"/>
                <a:tab pos="5264150" algn="l"/>
                <a:tab pos="5713413" algn="l"/>
                <a:tab pos="6162675" algn="l"/>
                <a:tab pos="6611938" algn="l"/>
                <a:tab pos="7061200" algn="l"/>
                <a:tab pos="7510463" algn="l"/>
                <a:tab pos="7959725" algn="l"/>
                <a:tab pos="8408988" algn="l"/>
                <a:tab pos="8858250" algn="l"/>
                <a:tab pos="9307513" algn="l"/>
              </a:tabLst>
              <a:defRPr/>
            </a:pPr>
            <a:endParaRPr kumimoji="1" lang="en-US" altLang="ja-JP" sz="2000" dirty="0">
              <a:solidFill>
                <a:srgbClr val="000000"/>
              </a:solidFill>
              <a:latin typeface="Calibri" pitchFamily="32" charset="0"/>
              <a:ea typeface="+mn-ea"/>
            </a:endParaRPr>
          </a:p>
        </p:txBody>
      </p:sp>
      <p:sp>
        <p:nvSpPr>
          <p:cNvPr id="20" name="コンテンツ プレースホルダ 2"/>
          <p:cNvSpPr txBox="1">
            <a:spLocks/>
          </p:cNvSpPr>
          <p:nvPr/>
        </p:nvSpPr>
        <p:spPr bwMode="auto">
          <a:xfrm>
            <a:off x="218580" y="4178155"/>
            <a:ext cx="6300788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23850" indent="-323850" defTabSz="914400" eaLnBrk="0" hangingPunct="0">
              <a:spcBef>
                <a:spcPts val="800"/>
              </a:spcBef>
              <a:buClrTx/>
              <a:buSzTx/>
              <a:buFont typeface="Arial" charset="0"/>
              <a:buChar char="•"/>
              <a:tabLst>
                <a:tab pos="323850" algn="l"/>
                <a:tab pos="771525" algn="l"/>
                <a:tab pos="1220788" algn="l"/>
                <a:tab pos="1670050" algn="l"/>
                <a:tab pos="2119313" algn="l"/>
                <a:tab pos="2568575" algn="l"/>
                <a:tab pos="3017838" algn="l"/>
                <a:tab pos="3467100" algn="l"/>
                <a:tab pos="3916363" algn="l"/>
                <a:tab pos="4365625" algn="l"/>
                <a:tab pos="4814888" algn="l"/>
                <a:tab pos="5264150" algn="l"/>
                <a:tab pos="5713413" algn="l"/>
                <a:tab pos="6162675" algn="l"/>
                <a:tab pos="6611938" algn="l"/>
                <a:tab pos="7061200" algn="l"/>
                <a:tab pos="7510463" algn="l"/>
                <a:tab pos="7959725" algn="l"/>
                <a:tab pos="8408988" algn="l"/>
                <a:tab pos="8858250" algn="l"/>
                <a:tab pos="9307513" algn="l"/>
              </a:tabLst>
              <a:defRPr/>
            </a:pPr>
            <a:r>
              <a:rPr kumimoji="1" lang="en-US" altLang="ja-JP" sz="2800" dirty="0" err="1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chmod</a:t>
            </a:r>
            <a:r>
              <a:rPr kumimoji="1" lang="en-US" altLang="ja-JP" sz="2800" dirty="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 </a:t>
            </a:r>
            <a:r>
              <a:rPr kumimoji="1" lang="en-US" altLang="ja-JP" sz="2800" dirty="0" err="1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コマンドで変更できる</a:t>
            </a:r>
            <a:r>
              <a:rPr kumimoji="1" lang="x-none" altLang="ja-JP" sz="2800" dirty="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‏</a:t>
            </a:r>
            <a:endParaRPr kumimoji="1" lang="en-US" altLang="ja-JP" sz="2800" dirty="0">
              <a:solidFill>
                <a:srgbClr val="000000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defTabSz="914400" eaLnBrk="0" hangingPunct="0">
              <a:spcBef>
                <a:spcPts val="800"/>
              </a:spcBef>
              <a:buClrTx/>
              <a:buSzTx/>
              <a:tabLst>
                <a:tab pos="323850" algn="l"/>
                <a:tab pos="771525" algn="l"/>
                <a:tab pos="1220788" algn="l"/>
                <a:tab pos="1670050" algn="l"/>
                <a:tab pos="2119313" algn="l"/>
                <a:tab pos="2568575" algn="l"/>
                <a:tab pos="3017838" algn="l"/>
                <a:tab pos="3467100" algn="l"/>
                <a:tab pos="3916363" algn="l"/>
                <a:tab pos="4365625" algn="l"/>
                <a:tab pos="4814888" algn="l"/>
                <a:tab pos="5264150" algn="l"/>
                <a:tab pos="5713413" algn="l"/>
                <a:tab pos="6162675" algn="l"/>
                <a:tab pos="6611938" algn="l"/>
                <a:tab pos="7061200" algn="l"/>
                <a:tab pos="7510463" algn="l"/>
                <a:tab pos="7959725" algn="l"/>
                <a:tab pos="8408988" algn="l"/>
                <a:tab pos="8858250" algn="l"/>
                <a:tab pos="9307513" algn="l"/>
              </a:tabLst>
              <a:defRPr/>
            </a:pPr>
            <a:r>
              <a:rPr kumimoji="1" lang="en-US" altLang="ja-JP" sz="2800" dirty="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   例) “755” を “775” </a:t>
            </a:r>
            <a:r>
              <a:rPr kumimoji="1" lang="en-US" altLang="ja-JP" sz="2800" dirty="0" err="1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に変更する</a:t>
            </a:r>
            <a:endParaRPr kumimoji="1" lang="en-US" altLang="ja-JP" sz="2800" dirty="0">
              <a:solidFill>
                <a:srgbClr val="000000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marL="1123950" lvl="2" indent="-266700" defTabSz="914400" eaLnBrk="0" hangingPunct="0">
              <a:spcBef>
                <a:spcPts val="700"/>
              </a:spcBef>
              <a:buClrTx/>
              <a:buSzTx/>
              <a:buFont typeface="Arial" charset="0"/>
              <a:buChar char="•"/>
              <a:tabLst>
                <a:tab pos="323850" algn="l"/>
                <a:tab pos="771525" algn="l"/>
                <a:tab pos="1220788" algn="l"/>
                <a:tab pos="1670050" algn="l"/>
                <a:tab pos="2119313" algn="l"/>
                <a:tab pos="2568575" algn="l"/>
                <a:tab pos="3017838" algn="l"/>
                <a:tab pos="3467100" algn="l"/>
                <a:tab pos="3916363" algn="l"/>
                <a:tab pos="4365625" algn="l"/>
                <a:tab pos="4814888" algn="l"/>
                <a:tab pos="5264150" algn="l"/>
                <a:tab pos="5713413" algn="l"/>
                <a:tab pos="6162675" algn="l"/>
                <a:tab pos="6611938" algn="l"/>
                <a:tab pos="7061200" algn="l"/>
                <a:tab pos="7510463" algn="l"/>
                <a:tab pos="7959725" algn="l"/>
                <a:tab pos="8408988" algn="l"/>
                <a:tab pos="8858250" algn="l"/>
                <a:tab pos="9307513" algn="l"/>
              </a:tabLst>
              <a:defRPr/>
            </a:pPr>
            <a:endParaRPr kumimoji="1" lang="en-US" altLang="ja-JP" sz="2000" dirty="0">
              <a:solidFill>
                <a:srgbClr val="000000"/>
              </a:solidFill>
              <a:latin typeface="Calibri" pitchFamily="32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428961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パーミッションの意義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マルチユーザであるからこそ</a:t>
            </a:r>
            <a:r>
              <a:rPr lang="en-US" altLang="ja-JP" dirty="0"/>
              <a:t>...</a:t>
            </a:r>
          </a:p>
          <a:p>
            <a:pPr lvl="1"/>
            <a:r>
              <a:rPr lang="ja-JP" altLang="en-US" dirty="0"/>
              <a:t>見られたくないファイルを見られてしまう可能性</a:t>
            </a:r>
          </a:p>
          <a:p>
            <a:pPr lvl="2"/>
            <a:r>
              <a:rPr lang="ja-JP" altLang="en-US" dirty="0"/>
              <a:t>メール</a:t>
            </a:r>
            <a:r>
              <a:rPr lang="en-US" altLang="ja-JP" dirty="0"/>
              <a:t>, </a:t>
            </a:r>
            <a:r>
              <a:rPr lang="ja-JP" altLang="en-US" dirty="0"/>
              <a:t>発表前の研究成果 </a:t>
            </a:r>
            <a:r>
              <a:rPr lang="en-US" altLang="ja-JP" dirty="0"/>
              <a:t>…etc.</a:t>
            </a:r>
          </a:p>
          <a:p>
            <a:pPr lvl="1"/>
            <a:r>
              <a:rPr lang="ja-JP" altLang="en-US" dirty="0"/>
              <a:t>人に重要なファイルを消されてしまう可能性</a:t>
            </a:r>
          </a:p>
          <a:p>
            <a:pPr lvl="2"/>
            <a:r>
              <a:rPr lang="en-US" altLang="ja-JP" dirty="0"/>
              <a:t>/</a:t>
            </a:r>
            <a:r>
              <a:rPr lang="en-US" altLang="ja-JP" dirty="0" err="1"/>
              <a:t>etc</a:t>
            </a:r>
            <a:r>
              <a:rPr lang="en-US" altLang="ja-JP" dirty="0"/>
              <a:t>/shadow  …etc.</a:t>
            </a:r>
          </a:p>
          <a:p>
            <a:r>
              <a:rPr lang="ja-JP" altLang="en-US" dirty="0"/>
              <a:t>ファイル</a:t>
            </a:r>
            <a:r>
              <a:rPr lang="en-US" altLang="ja-JP" dirty="0"/>
              <a:t>, </a:t>
            </a:r>
            <a:r>
              <a:rPr lang="ja-JP" altLang="en-US" dirty="0"/>
              <a:t>ディレクトリのパーミッションを適切に設定する必要がある</a:t>
            </a:r>
          </a:p>
          <a:p>
            <a:pPr lvl="1"/>
            <a:r>
              <a:rPr lang="ja-JP" altLang="en-US" dirty="0"/>
              <a:t>例</a:t>
            </a:r>
            <a:r>
              <a:rPr lang="en-US" altLang="ja-JP" dirty="0"/>
              <a:t>)</a:t>
            </a:r>
          </a:p>
          <a:p>
            <a:pPr lvl="2"/>
            <a:r>
              <a:rPr lang="ja-JP" altLang="en-US" dirty="0"/>
              <a:t>他人には見せない</a:t>
            </a:r>
            <a:r>
              <a:rPr lang="en-US" altLang="ja-JP" dirty="0"/>
              <a:t>, </a:t>
            </a:r>
            <a:r>
              <a:rPr lang="ja-JP" altLang="en-US" dirty="0"/>
              <a:t>侵入させない</a:t>
            </a:r>
          </a:p>
          <a:p>
            <a:pPr lvl="2"/>
            <a:r>
              <a:rPr lang="ja-JP" altLang="en-US" dirty="0"/>
              <a:t>閲覧は許可するが</a:t>
            </a:r>
            <a:r>
              <a:rPr lang="en-US" altLang="ja-JP" dirty="0"/>
              <a:t>, </a:t>
            </a:r>
            <a:r>
              <a:rPr lang="ja-JP" altLang="en-US" dirty="0"/>
              <a:t>書き換えは許可しない</a:t>
            </a:r>
            <a:r>
              <a:rPr lang="en-US" altLang="ja-JP" dirty="0"/>
              <a:t>… </a:t>
            </a:r>
            <a:r>
              <a:rPr lang="ja-JP" altLang="en-US" dirty="0"/>
              <a:t>などなど</a:t>
            </a:r>
          </a:p>
          <a:p>
            <a:pPr lvl="1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245139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スーパーユーザ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唯一の例外 “スーパーユーザ”</a:t>
            </a:r>
          </a:p>
          <a:p>
            <a:pPr lvl="1"/>
            <a:r>
              <a:rPr lang="ja-JP" altLang="en-US" dirty="0"/>
              <a:t>計算機の管理者であるスーパーユーザ </a:t>
            </a:r>
            <a:r>
              <a:rPr lang="en-US" altLang="ja-JP" dirty="0"/>
              <a:t>(root) </a:t>
            </a:r>
            <a:r>
              <a:rPr lang="ja-JP" altLang="en-US" dirty="0"/>
              <a:t>はすべてのファイル</a:t>
            </a:r>
            <a:r>
              <a:rPr lang="en-US" altLang="ja-JP" dirty="0"/>
              <a:t>, </a:t>
            </a:r>
            <a:r>
              <a:rPr lang="ja-JP" altLang="en-US" dirty="0"/>
              <a:t>ディレクトリにアクセスが可能</a:t>
            </a:r>
          </a:p>
          <a:p>
            <a:pPr lvl="1"/>
            <a:r>
              <a:rPr lang="ja-JP" altLang="en-US" dirty="0"/>
              <a:t>ファイルの所有者やパーミッションの変更も自由自在</a:t>
            </a:r>
          </a:p>
          <a:p>
            <a:pPr lvl="1"/>
            <a:r>
              <a:rPr lang="en-US" altLang="ja-JP"/>
              <a:t>“root” </a:t>
            </a:r>
            <a:r>
              <a:rPr lang="ja-JP" altLang="en-US" dirty="0"/>
              <a:t>は絶大な権限が与えられる代わりに</a:t>
            </a:r>
            <a:r>
              <a:rPr lang="en-US" altLang="ja-JP" dirty="0"/>
              <a:t>, </a:t>
            </a:r>
            <a:r>
              <a:rPr lang="ja-JP" altLang="en-US" dirty="0"/>
              <a:t>その計算機に対する責任も背負う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54112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まとめ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ファイルとディレクトリ</a:t>
            </a:r>
          </a:p>
          <a:p>
            <a:pPr lvl="1"/>
            <a:r>
              <a:rPr lang="ja-JP" altLang="en-US" dirty="0"/>
              <a:t>ツリー構造で階層的に管理</a:t>
            </a:r>
          </a:p>
          <a:p>
            <a:pPr lvl="1"/>
            <a:r>
              <a:rPr lang="ja-JP" altLang="en-US" dirty="0"/>
              <a:t>相対パス・絶対パスで指定</a:t>
            </a:r>
          </a:p>
          <a:p>
            <a:r>
              <a:rPr lang="ja-JP" altLang="en-US" dirty="0"/>
              <a:t>パーミッション</a:t>
            </a:r>
          </a:p>
          <a:p>
            <a:pPr lvl="1"/>
            <a:r>
              <a:rPr lang="ja-JP" altLang="en-US" dirty="0"/>
              <a:t>ファイルやディレクトリの利用権限</a:t>
            </a:r>
          </a:p>
          <a:p>
            <a:pPr lvl="1"/>
            <a:r>
              <a:rPr lang="ja-JP" altLang="en-US" dirty="0"/>
              <a:t>利用権限の種類は </a:t>
            </a:r>
            <a:r>
              <a:rPr lang="en-US" altLang="ja-JP" dirty="0"/>
              <a:t>r, w, x </a:t>
            </a:r>
          </a:p>
          <a:p>
            <a:endParaRPr lang="en-US" altLang="ja-JP" dirty="0"/>
          </a:p>
          <a:p>
            <a:r>
              <a:rPr lang="ja-JP" altLang="en-US" dirty="0"/>
              <a:t>ファイルとディレクトリの構造を理解し</a:t>
            </a:r>
            <a:r>
              <a:rPr lang="en-US" altLang="ja-JP" dirty="0"/>
              <a:t>, </a:t>
            </a:r>
            <a:r>
              <a:rPr lang="ja-JP" altLang="en-US" dirty="0"/>
              <a:t>それぞれについて適切なパーミッションを設定しよう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85595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>
                <a:solidFill>
                  <a:srgbClr val="000000"/>
                </a:solidFill>
                <a:latin typeface="Calibri" pitchFamily="32" charset="0"/>
              </a:rPr>
              <a:t>ファイルと</a:t>
            </a:r>
            <a:br>
              <a:rPr lang="en-US" altLang="ja-JP" dirty="0">
                <a:solidFill>
                  <a:srgbClr val="000000"/>
                </a:solidFill>
                <a:latin typeface="Calibri" pitchFamily="32" charset="0"/>
              </a:rPr>
            </a:br>
            <a:r>
              <a:rPr lang="en-US" altLang="ja-JP" dirty="0" err="1">
                <a:solidFill>
                  <a:srgbClr val="000000"/>
                </a:solidFill>
                <a:latin typeface="Calibri" pitchFamily="32" charset="0"/>
              </a:rPr>
              <a:t>ディレクトリ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7301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Linux </a:t>
            </a:r>
            <a:r>
              <a:rPr kumimoji="1" lang="ja-JP" altLang="en-US" dirty="0"/>
              <a:t>におけるデータ管理</a:t>
            </a:r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すべてのデータはファイルとして管理される</a:t>
            </a:r>
          </a:p>
          <a:p>
            <a:pPr lvl="1"/>
            <a:r>
              <a:rPr lang="ja-JP" altLang="en-US" dirty="0"/>
              <a:t>ファイル</a:t>
            </a:r>
            <a:r>
              <a:rPr lang="en-US" altLang="ja-JP" dirty="0"/>
              <a:t>: </a:t>
            </a:r>
            <a:r>
              <a:rPr lang="ja-JP" altLang="en-US" dirty="0"/>
              <a:t>任意のデータを記録し名前をつけたもの</a:t>
            </a:r>
          </a:p>
          <a:p>
            <a:pPr lvl="1"/>
            <a:r>
              <a:rPr lang="ja-JP" altLang="en-US" dirty="0"/>
              <a:t>ファイルの種類</a:t>
            </a:r>
          </a:p>
          <a:p>
            <a:pPr lvl="2"/>
            <a:r>
              <a:rPr lang="ja-JP" altLang="en-US" dirty="0"/>
              <a:t>テキストファイル</a:t>
            </a:r>
            <a:r>
              <a:rPr lang="en-US" altLang="ja-JP" dirty="0"/>
              <a:t>: </a:t>
            </a:r>
            <a:r>
              <a:rPr lang="ja-JP" altLang="en-US" dirty="0"/>
              <a:t>人間が読めるファイル</a:t>
            </a:r>
          </a:p>
          <a:p>
            <a:pPr lvl="2"/>
            <a:r>
              <a:rPr lang="ja-JP" altLang="en-US" dirty="0"/>
              <a:t>バイナリファイル</a:t>
            </a:r>
            <a:r>
              <a:rPr lang="en-US" altLang="ja-JP" dirty="0"/>
              <a:t>: </a:t>
            </a:r>
            <a:r>
              <a:rPr lang="ja-JP" altLang="en-US" dirty="0"/>
              <a:t>機械が読めるファイル</a:t>
            </a:r>
          </a:p>
          <a:p>
            <a:r>
              <a:rPr lang="ja-JP" altLang="en-US" dirty="0"/>
              <a:t>ファイルはディレクトリで階層的に管理される</a:t>
            </a:r>
          </a:p>
          <a:p>
            <a:pPr lvl="1"/>
            <a:r>
              <a:rPr lang="ja-JP" altLang="en-US" dirty="0"/>
              <a:t>ディレクトリ</a:t>
            </a:r>
            <a:r>
              <a:rPr lang="en-US" altLang="ja-JP" dirty="0"/>
              <a:t>: </a:t>
            </a:r>
            <a:r>
              <a:rPr lang="ja-JP" altLang="en-US" dirty="0"/>
              <a:t>ファイルを格納するファイル</a:t>
            </a:r>
            <a:br>
              <a:rPr lang="ja-JP" altLang="en-US" dirty="0"/>
            </a:br>
            <a:r>
              <a:rPr lang="ja-JP" altLang="en-US" dirty="0"/>
              <a:t>		                </a:t>
            </a:r>
            <a:r>
              <a:rPr lang="en-US" altLang="ja-JP"/>
              <a:t>(Windows, mac </a:t>
            </a:r>
            <a:r>
              <a:rPr lang="ja-JP" altLang="en-US"/>
              <a:t>で</a:t>
            </a:r>
            <a:r>
              <a:rPr lang="ja-JP" altLang="en-US" dirty="0"/>
              <a:t>いえばフォルダ</a:t>
            </a:r>
            <a:r>
              <a:rPr lang="en-US" altLang="ja-JP" dirty="0"/>
              <a:t>)</a:t>
            </a:r>
          </a:p>
          <a:p>
            <a:pPr lvl="1"/>
            <a:r>
              <a:rPr lang="ja-JP" altLang="en-US" dirty="0"/>
              <a:t>ディレクトリの中にディレクトリを格納することも可能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03668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ディレクトリの階層構造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ja-JP" altLang="en-US" dirty="0"/>
              <a:t>ルートディレクトリ “</a:t>
            </a:r>
            <a:r>
              <a:rPr lang="en-US" altLang="ja-JP" dirty="0"/>
              <a:t>/” </a:t>
            </a:r>
            <a:r>
              <a:rPr lang="ja-JP" altLang="en-US" dirty="0"/>
              <a:t>を起点とした階層構造 </a:t>
            </a:r>
            <a:r>
              <a:rPr lang="en-US" altLang="ja-JP" dirty="0"/>
              <a:t>(</a:t>
            </a:r>
            <a:r>
              <a:rPr lang="ja-JP" altLang="en-US" dirty="0"/>
              <a:t>ツリー構造</a:t>
            </a:r>
            <a:r>
              <a:rPr lang="en-US" altLang="ja-JP" dirty="0"/>
              <a:t>)</a:t>
            </a:r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r>
              <a:rPr lang="ja-JP" altLang="en-US" dirty="0"/>
              <a:t>ツリー構造の利点</a:t>
            </a:r>
          </a:p>
          <a:p>
            <a:pPr lvl="1"/>
            <a:r>
              <a:rPr lang="ja-JP" altLang="en-US" dirty="0"/>
              <a:t>ファイルやディレクトリを意味のあるまとまりにしておくことで</a:t>
            </a:r>
            <a:r>
              <a:rPr lang="en-US" altLang="ja-JP" dirty="0"/>
              <a:t>,</a:t>
            </a:r>
            <a:r>
              <a:rPr lang="ja-JP" altLang="en-US" dirty="0"/>
              <a:t> 人間も計算機もファイルにアクセスしやすくなる</a:t>
            </a:r>
          </a:p>
          <a:p>
            <a:pPr lvl="1"/>
            <a:r>
              <a:rPr lang="ja-JP" altLang="en-US" dirty="0"/>
              <a:t>別のディレクトリ以下に同じ名前のファイルを作成できる</a:t>
            </a:r>
          </a:p>
          <a:p>
            <a:endParaRPr kumimoji="1" lang="ja-JP" altLang="en-US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6920" y="2067670"/>
            <a:ext cx="5255096" cy="2888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584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ファイルを指定する方法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ファイルの位置 </a:t>
            </a:r>
            <a:r>
              <a:rPr lang="en-US" altLang="ja-JP" dirty="0"/>
              <a:t>(</a:t>
            </a:r>
            <a:r>
              <a:rPr lang="ja-JP" altLang="en-US" dirty="0"/>
              <a:t>パス</a:t>
            </a:r>
            <a:r>
              <a:rPr lang="en-US" altLang="ja-JP" dirty="0"/>
              <a:t>; path) </a:t>
            </a:r>
            <a:r>
              <a:rPr lang="ja-JP" altLang="en-US" dirty="0"/>
              <a:t>の指定方法には </a:t>
            </a:r>
            <a:r>
              <a:rPr lang="en-US" altLang="ja-JP" dirty="0"/>
              <a:t>2 </a:t>
            </a:r>
            <a:r>
              <a:rPr lang="ja-JP" altLang="en-US" dirty="0"/>
              <a:t>通りある</a:t>
            </a:r>
          </a:p>
          <a:p>
            <a:pPr lvl="1"/>
            <a:r>
              <a:rPr lang="en-US" altLang="ja-JP" dirty="0"/>
              <a:t>“</a:t>
            </a:r>
            <a:r>
              <a:rPr lang="ja-JP" altLang="en-US" dirty="0"/>
              <a:t>相対パス”</a:t>
            </a:r>
          </a:p>
          <a:p>
            <a:pPr lvl="2"/>
            <a:r>
              <a:rPr lang="ja-JP" altLang="en-US" dirty="0"/>
              <a:t>“自分が今いる場所” を起点にして指定</a:t>
            </a:r>
          </a:p>
          <a:p>
            <a:pPr lvl="1"/>
            <a:r>
              <a:rPr lang="en-US" altLang="ja-JP" dirty="0"/>
              <a:t>“</a:t>
            </a:r>
            <a:r>
              <a:rPr lang="ja-JP" altLang="en-US" dirty="0"/>
              <a:t>絶対パス”</a:t>
            </a:r>
          </a:p>
          <a:p>
            <a:pPr lvl="2"/>
            <a:r>
              <a:rPr lang="ja-JP" altLang="en-US" dirty="0"/>
              <a:t>“ルートディレクトリ” を起点にして指定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15547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相対パスによる</a:t>
            </a:r>
            <a:br>
              <a:rPr lang="en-US" altLang="ja-JP" dirty="0"/>
            </a:br>
            <a:r>
              <a:rPr lang="ja-JP" altLang="en-US" dirty="0"/>
              <a:t>ファイルの指定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現在のディレクトリ</a:t>
            </a:r>
            <a:r>
              <a:rPr lang="en-US" altLang="ja-JP" dirty="0"/>
              <a:t>:</a:t>
            </a:r>
          </a:p>
          <a:p>
            <a:pPr lvl="1"/>
            <a:r>
              <a:rPr lang="ja-JP" altLang="en-US" dirty="0"/>
              <a:t>カレントディレクトリ</a:t>
            </a:r>
          </a:p>
          <a:p>
            <a:pPr lvl="1"/>
            <a:r>
              <a:rPr lang="ja-JP" altLang="en-US" dirty="0"/>
              <a:t>“</a:t>
            </a:r>
            <a:r>
              <a:rPr lang="en-US" altLang="ja-JP" dirty="0"/>
              <a:t>.” (</a:t>
            </a:r>
            <a:r>
              <a:rPr lang="ja-JP" altLang="en-US" dirty="0"/>
              <a:t>ドット</a:t>
            </a:r>
            <a:r>
              <a:rPr lang="en-US" altLang="ja-JP" dirty="0"/>
              <a:t>) </a:t>
            </a:r>
            <a:r>
              <a:rPr lang="ja-JP" altLang="en-US" dirty="0"/>
              <a:t>で表す</a:t>
            </a:r>
            <a:endParaRPr lang="en-US" altLang="ja-JP" dirty="0"/>
          </a:p>
          <a:p>
            <a:pPr lvl="2"/>
            <a:r>
              <a:rPr lang="ja-JP" altLang="en-US" dirty="0"/>
              <a:t>右の例では </a:t>
            </a:r>
            <a:r>
              <a:rPr lang="en-US" altLang="ja-JP" dirty="0"/>
              <a:t>“sample”</a:t>
            </a:r>
            <a:endParaRPr lang="ja-JP" altLang="en-US" dirty="0"/>
          </a:p>
          <a:p>
            <a:r>
              <a:rPr lang="ja-JP" altLang="en-US" dirty="0"/>
              <a:t>一段上のディレクトリ</a:t>
            </a:r>
            <a:r>
              <a:rPr lang="en-US" altLang="ja-JP" dirty="0"/>
              <a:t>:</a:t>
            </a:r>
          </a:p>
          <a:p>
            <a:pPr lvl="1"/>
            <a:r>
              <a:rPr lang="ja-JP" altLang="en-US" dirty="0"/>
              <a:t>親ディレクトリ</a:t>
            </a:r>
          </a:p>
          <a:p>
            <a:pPr lvl="1"/>
            <a:r>
              <a:rPr lang="ja-JP" altLang="en-US" dirty="0"/>
              <a:t>“</a:t>
            </a:r>
            <a:r>
              <a:rPr lang="en-US" altLang="ja-JP" dirty="0"/>
              <a:t>..” (</a:t>
            </a:r>
            <a:r>
              <a:rPr lang="ja-JP" altLang="en-US" dirty="0"/>
              <a:t>ドットドット</a:t>
            </a:r>
            <a:r>
              <a:rPr lang="en-US" altLang="ja-JP" dirty="0"/>
              <a:t>) </a:t>
            </a:r>
            <a:r>
              <a:rPr lang="ja-JP" altLang="en-US" dirty="0"/>
              <a:t>で表す</a:t>
            </a:r>
            <a:endParaRPr lang="en-US" altLang="ja-JP" dirty="0"/>
          </a:p>
          <a:p>
            <a:pPr lvl="2"/>
            <a:r>
              <a:rPr lang="ja-JP" altLang="en-US" dirty="0"/>
              <a:t>右の例では </a:t>
            </a:r>
            <a:r>
              <a:rPr lang="en-US" altLang="ja-JP" dirty="0"/>
              <a:t>“chikuwa2”</a:t>
            </a:r>
            <a:endParaRPr lang="ja-JP" altLang="en-US" dirty="0"/>
          </a:p>
          <a:p>
            <a:endParaRPr kumimoji="1" lang="ja-JP" altLang="en-US" dirty="0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grpSp>
        <p:nvGrpSpPr>
          <p:cNvPr id="6" name="グループ化 5"/>
          <p:cNvGrpSpPr/>
          <p:nvPr/>
        </p:nvGrpSpPr>
        <p:grpSpPr>
          <a:xfrm>
            <a:off x="5436096" y="1624236"/>
            <a:ext cx="3455987" cy="5040313"/>
            <a:chOff x="5472113" y="1629047"/>
            <a:chExt cx="3455987" cy="5040313"/>
          </a:xfrm>
        </p:grpSpPr>
        <p:grpSp>
          <p:nvGrpSpPr>
            <p:cNvPr id="7" name="グループ化 55"/>
            <p:cNvGrpSpPr>
              <a:grpSpLocks/>
            </p:cNvGrpSpPr>
            <p:nvPr/>
          </p:nvGrpSpPr>
          <p:grpSpPr bwMode="auto">
            <a:xfrm>
              <a:off x="5472113" y="1629047"/>
              <a:ext cx="3455987" cy="5040313"/>
              <a:chOff x="5472113" y="1619250"/>
              <a:chExt cx="3455987" cy="5040313"/>
            </a:xfrm>
          </p:grpSpPr>
          <p:sp>
            <p:nvSpPr>
              <p:cNvPr id="12" name="Rectangle 1"/>
              <p:cNvSpPr>
                <a:spLocks noChangeArrowheads="1"/>
              </p:cNvSpPr>
              <p:nvPr/>
            </p:nvSpPr>
            <p:spPr bwMode="auto">
              <a:xfrm>
                <a:off x="5508625" y="1619250"/>
                <a:ext cx="3419475" cy="5040313"/>
              </a:xfrm>
              <a:prstGeom prst="rect">
                <a:avLst/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grpSp>
            <p:nvGrpSpPr>
              <p:cNvPr id="13" name="Group 5"/>
              <p:cNvGrpSpPr>
                <a:grpSpLocks/>
              </p:cNvGrpSpPr>
              <p:nvPr/>
            </p:nvGrpSpPr>
            <p:grpSpPr bwMode="auto">
              <a:xfrm>
                <a:off x="5472113" y="1714500"/>
                <a:ext cx="2365375" cy="4892675"/>
                <a:chOff x="3447" y="1080"/>
                <a:chExt cx="1490" cy="3082"/>
              </a:xfrm>
            </p:grpSpPr>
            <p:sp>
              <p:nvSpPr>
                <p:cNvPr id="14" name="AutoShape 6"/>
                <p:cNvSpPr>
                  <a:spLocks noChangeArrowheads="1"/>
                </p:cNvSpPr>
                <p:nvPr/>
              </p:nvSpPr>
              <p:spPr bwMode="auto">
                <a:xfrm>
                  <a:off x="3634" y="1080"/>
                  <a:ext cx="405" cy="283"/>
                </a:xfrm>
                <a:custGeom>
                  <a:avLst/>
                  <a:gdLst>
                    <a:gd name="T0" fmla="*/ 0 w 2717443"/>
                    <a:gd name="T1" fmla="*/ 0 h 1545465"/>
                    <a:gd name="T2" fmla="*/ 0 w 2717443"/>
                    <a:gd name="T3" fmla="*/ 0 h 1545465"/>
                    <a:gd name="T4" fmla="*/ 0 w 2717443"/>
                    <a:gd name="T5" fmla="*/ 0 h 1545465"/>
                    <a:gd name="T6" fmla="*/ 0 w 2717443"/>
                    <a:gd name="T7" fmla="*/ 0 h 1545465"/>
                    <a:gd name="T8" fmla="*/ 0 w 2717443"/>
                    <a:gd name="T9" fmla="*/ 0 h 1545465"/>
                    <a:gd name="T10" fmla="*/ 0 w 2717443"/>
                    <a:gd name="T11" fmla="*/ 0 h 1545465"/>
                    <a:gd name="T12" fmla="*/ 0 w 2717443"/>
                    <a:gd name="T13" fmla="*/ 0 h 1545465"/>
                    <a:gd name="T14" fmla="*/ 0 w 2717443"/>
                    <a:gd name="T15" fmla="*/ 0 h 154546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717443"/>
                    <a:gd name="T25" fmla="*/ 0 h 1545465"/>
                    <a:gd name="T26" fmla="*/ 2717443 w 2717443"/>
                    <a:gd name="T27" fmla="*/ 1545465 h 154546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717443" h="1545465">
                      <a:moveTo>
                        <a:pt x="0" y="257578"/>
                      </a:moveTo>
                      <a:lnTo>
                        <a:pt x="193183" y="0"/>
                      </a:lnTo>
                      <a:lnTo>
                        <a:pt x="1171978" y="0"/>
                      </a:lnTo>
                      <a:lnTo>
                        <a:pt x="1339403" y="244699"/>
                      </a:lnTo>
                      <a:lnTo>
                        <a:pt x="2717443" y="244699"/>
                      </a:lnTo>
                      <a:lnTo>
                        <a:pt x="2717443" y="1545465"/>
                      </a:lnTo>
                      <a:lnTo>
                        <a:pt x="25758" y="1545465"/>
                      </a:lnTo>
                      <a:lnTo>
                        <a:pt x="0" y="257578"/>
                      </a:lnTo>
                      <a:close/>
                    </a:path>
                  </a:pathLst>
                </a:custGeom>
                <a:solidFill>
                  <a:srgbClr val="4F81BD"/>
                </a:solidFill>
                <a:ln w="25560">
                  <a:solidFill>
                    <a:srgbClr val="385D8A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5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3737" y="1323"/>
                  <a:ext cx="188" cy="2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buFont typeface="Calibri" pitchFamily="32" charset="0"/>
                    <a:buNone/>
                  </a:pPr>
                  <a:r>
                    <a:rPr lang="en-US" altLang="ja-JP">
                      <a:solidFill>
                        <a:srgbClr val="000000"/>
                      </a:solidFill>
                      <a:latin typeface="Calibri" pitchFamily="32" charset="0"/>
                    </a:rPr>
                    <a:t>/</a:t>
                  </a:r>
                </a:p>
              </p:txBody>
            </p:sp>
            <p:sp>
              <p:nvSpPr>
                <p:cNvPr id="16" name="AutoShape 8"/>
                <p:cNvSpPr>
                  <a:spLocks noChangeArrowheads="1"/>
                </p:cNvSpPr>
                <p:nvPr/>
              </p:nvSpPr>
              <p:spPr bwMode="auto">
                <a:xfrm>
                  <a:off x="3645" y="1710"/>
                  <a:ext cx="405" cy="283"/>
                </a:xfrm>
                <a:custGeom>
                  <a:avLst/>
                  <a:gdLst>
                    <a:gd name="T0" fmla="*/ 0 w 2717443"/>
                    <a:gd name="T1" fmla="*/ 0 h 1545465"/>
                    <a:gd name="T2" fmla="*/ 0 w 2717443"/>
                    <a:gd name="T3" fmla="*/ 0 h 1545465"/>
                    <a:gd name="T4" fmla="*/ 0 w 2717443"/>
                    <a:gd name="T5" fmla="*/ 0 h 1545465"/>
                    <a:gd name="T6" fmla="*/ 0 w 2717443"/>
                    <a:gd name="T7" fmla="*/ 0 h 1545465"/>
                    <a:gd name="T8" fmla="*/ 0 w 2717443"/>
                    <a:gd name="T9" fmla="*/ 0 h 1545465"/>
                    <a:gd name="T10" fmla="*/ 0 w 2717443"/>
                    <a:gd name="T11" fmla="*/ 0 h 1545465"/>
                    <a:gd name="T12" fmla="*/ 0 w 2717443"/>
                    <a:gd name="T13" fmla="*/ 0 h 1545465"/>
                    <a:gd name="T14" fmla="*/ 0 w 2717443"/>
                    <a:gd name="T15" fmla="*/ 0 h 154546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717443"/>
                    <a:gd name="T25" fmla="*/ 0 h 1545465"/>
                    <a:gd name="T26" fmla="*/ 2717443 w 2717443"/>
                    <a:gd name="T27" fmla="*/ 1545465 h 154546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717443" h="1545465">
                      <a:moveTo>
                        <a:pt x="0" y="257578"/>
                      </a:moveTo>
                      <a:lnTo>
                        <a:pt x="193183" y="0"/>
                      </a:lnTo>
                      <a:lnTo>
                        <a:pt x="1171978" y="0"/>
                      </a:lnTo>
                      <a:lnTo>
                        <a:pt x="1339403" y="244699"/>
                      </a:lnTo>
                      <a:lnTo>
                        <a:pt x="2717443" y="244699"/>
                      </a:lnTo>
                      <a:lnTo>
                        <a:pt x="2717443" y="1545465"/>
                      </a:lnTo>
                      <a:lnTo>
                        <a:pt x="25758" y="1545465"/>
                      </a:lnTo>
                      <a:lnTo>
                        <a:pt x="0" y="257578"/>
                      </a:lnTo>
                      <a:close/>
                    </a:path>
                  </a:pathLst>
                </a:custGeom>
                <a:solidFill>
                  <a:srgbClr val="4F81BD"/>
                </a:solidFill>
                <a:ln w="25560">
                  <a:solidFill>
                    <a:srgbClr val="385D8A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7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3618" y="1953"/>
                  <a:ext cx="466" cy="2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buFont typeface="Calibri" pitchFamily="32" charset="0"/>
                    <a:buNone/>
                  </a:pPr>
                  <a:r>
                    <a:rPr lang="en-US" altLang="ja-JP">
                      <a:solidFill>
                        <a:srgbClr val="000000"/>
                      </a:solidFill>
                      <a:latin typeface="Calibri" pitchFamily="32" charset="0"/>
                    </a:rPr>
                    <a:t>home</a:t>
                  </a:r>
                </a:p>
              </p:txBody>
            </p:sp>
            <p:sp>
              <p:nvSpPr>
                <p:cNvPr id="18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4359" y="1948"/>
                  <a:ext cx="335" cy="2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buFont typeface="Calibri" pitchFamily="32" charset="0"/>
                    <a:buNone/>
                  </a:pPr>
                  <a:r>
                    <a:rPr lang="en-US" altLang="ja-JP">
                      <a:solidFill>
                        <a:srgbClr val="000000"/>
                      </a:solidFill>
                      <a:latin typeface="Calibri" pitchFamily="32" charset="0"/>
                    </a:rPr>
                    <a:t>etc</a:t>
                  </a:r>
                </a:p>
              </p:txBody>
            </p:sp>
            <p:sp>
              <p:nvSpPr>
                <p:cNvPr id="19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3447" y="2577"/>
                  <a:ext cx="757" cy="2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buClr>
                      <a:srgbClr val="E46C0A"/>
                    </a:buClr>
                    <a:buFont typeface="Calibri" pitchFamily="32" charset="0"/>
                    <a:buNone/>
                  </a:pPr>
                  <a:r>
                    <a:rPr lang="en-US" altLang="ja-JP" dirty="0">
                      <a:solidFill>
                        <a:srgbClr val="E46C0A"/>
                      </a:solidFill>
                      <a:latin typeface="Calibri" pitchFamily="32" charset="0"/>
                    </a:rPr>
                    <a:t>chikuwa2</a:t>
                  </a:r>
                </a:p>
              </p:txBody>
            </p:sp>
            <p:sp>
              <p:nvSpPr>
                <p:cNvPr id="20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4183" y="2572"/>
                  <a:ext cx="755" cy="2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buFont typeface="Calibri" pitchFamily="32" charset="0"/>
                    <a:buNone/>
                  </a:pPr>
                  <a:r>
                    <a:rPr lang="en-US" altLang="ja-JP">
                      <a:solidFill>
                        <a:srgbClr val="000000"/>
                      </a:solidFill>
                      <a:latin typeface="Calibri" pitchFamily="32" charset="0"/>
                    </a:rPr>
                    <a:t>hogehoge</a:t>
                  </a:r>
                </a:p>
              </p:txBody>
            </p:sp>
            <p:sp>
              <p:nvSpPr>
                <p:cNvPr id="21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618" y="3253"/>
                  <a:ext cx="454" cy="2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buFont typeface="Calibri" pitchFamily="32" charset="0"/>
                    <a:buNone/>
                  </a:pPr>
                  <a:r>
                    <a:rPr lang="en-US" altLang="ja-JP">
                      <a:solidFill>
                        <a:srgbClr val="000000"/>
                      </a:solidFill>
                      <a:latin typeface="Calibri" pitchFamily="32" charset="0"/>
                    </a:rPr>
                    <a:t>work</a:t>
                  </a:r>
                </a:p>
              </p:txBody>
            </p:sp>
            <p:sp>
              <p:nvSpPr>
                <p:cNvPr id="22" name="AutoShape 14"/>
                <p:cNvSpPr>
                  <a:spLocks noChangeArrowheads="1"/>
                </p:cNvSpPr>
                <p:nvPr/>
              </p:nvSpPr>
              <p:spPr bwMode="auto">
                <a:xfrm>
                  <a:off x="4336" y="1712"/>
                  <a:ext cx="405" cy="284"/>
                </a:xfrm>
                <a:custGeom>
                  <a:avLst/>
                  <a:gdLst>
                    <a:gd name="T0" fmla="*/ 0 w 2717443"/>
                    <a:gd name="T1" fmla="*/ 0 h 1545465"/>
                    <a:gd name="T2" fmla="*/ 0 w 2717443"/>
                    <a:gd name="T3" fmla="*/ 0 h 1545465"/>
                    <a:gd name="T4" fmla="*/ 0 w 2717443"/>
                    <a:gd name="T5" fmla="*/ 0 h 1545465"/>
                    <a:gd name="T6" fmla="*/ 0 w 2717443"/>
                    <a:gd name="T7" fmla="*/ 0 h 1545465"/>
                    <a:gd name="T8" fmla="*/ 0 w 2717443"/>
                    <a:gd name="T9" fmla="*/ 0 h 1545465"/>
                    <a:gd name="T10" fmla="*/ 0 w 2717443"/>
                    <a:gd name="T11" fmla="*/ 0 h 1545465"/>
                    <a:gd name="T12" fmla="*/ 0 w 2717443"/>
                    <a:gd name="T13" fmla="*/ 0 h 1545465"/>
                    <a:gd name="T14" fmla="*/ 0 w 2717443"/>
                    <a:gd name="T15" fmla="*/ 0 h 154546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717443"/>
                    <a:gd name="T25" fmla="*/ 0 h 1545465"/>
                    <a:gd name="T26" fmla="*/ 2717443 w 2717443"/>
                    <a:gd name="T27" fmla="*/ 1545465 h 154546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717443" h="1545465">
                      <a:moveTo>
                        <a:pt x="0" y="257578"/>
                      </a:moveTo>
                      <a:lnTo>
                        <a:pt x="193183" y="0"/>
                      </a:lnTo>
                      <a:lnTo>
                        <a:pt x="1171978" y="0"/>
                      </a:lnTo>
                      <a:lnTo>
                        <a:pt x="1339403" y="244699"/>
                      </a:lnTo>
                      <a:lnTo>
                        <a:pt x="2717443" y="244699"/>
                      </a:lnTo>
                      <a:lnTo>
                        <a:pt x="2717443" y="1545465"/>
                      </a:lnTo>
                      <a:lnTo>
                        <a:pt x="25758" y="1545465"/>
                      </a:lnTo>
                      <a:lnTo>
                        <a:pt x="0" y="257578"/>
                      </a:lnTo>
                      <a:close/>
                    </a:path>
                  </a:pathLst>
                </a:custGeom>
                <a:solidFill>
                  <a:srgbClr val="4F81BD"/>
                </a:solidFill>
                <a:ln w="25560">
                  <a:solidFill>
                    <a:srgbClr val="385D8A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3" name="AutoShape 15"/>
                <p:cNvSpPr>
                  <a:spLocks noChangeArrowheads="1"/>
                </p:cNvSpPr>
                <p:nvPr/>
              </p:nvSpPr>
              <p:spPr bwMode="auto">
                <a:xfrm>
                  <a:off x="3643" y="2334"/>
                  <a:ext cx="405" cy="284"/>
                </a:xfrm>
                <a:custGeom>
                  <a:avLst/>
                  <a:gdLst>
                    <a:gd name="T0" fmla="*/ 0 w 2717443"/>
                    <a:gd name="T1" fmla="*/ 0 h 1545465"/>
                    <a:gd name="T2" fmla="*/ 0 w 2717443"/>
                    <a:gd name="T3" fmla="*/ 0 h 1545465"/>
                    <a:gd name="T4" fmla="*/ 0 w 2717443"/>
                    <a:gd name="T5" fmla="*/ 0 h 1545465"/>
                    <a:gd name="T6" fmla="*/ 0 w 2717443"/>
                    <a:gd name="T7" fmla="*/ 0 h 1545465"/>
                    <a:gd name="T8" fmla="*/ 0 w 2717443"/>
                    <a:gd name="T9" fmla="*/ 0 h 1545465"/>
                    <a:gd name="T10" fmla="*/ 0 w 2717443"/>
                    <a:gd name="T11" fmla="*/ 0 h 1545465"/>
                    <a:gd name="T12" fmla="*/ 0 w 2717443"/>
                    <a:gd name="T13" fmla="*/ 0 h 1545465"/>
                    <a:gd name="T14" fmla="*/ 0 w 2717443"/>
                    <a:gd name="T15" fmla="*/ 0 h 154546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717443"/>
                    <a:gd name="T25" fmla="*/ 0 h 1545465"/>
                    <a:gd name="T26" fmla="*/ 2717443 w 2717443"/>
                    <a:gd name="T27" fmla="*/ 1545465 h 154546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717443" h="1545465">
                      <a:moveTo>
                        <a:pt x="0" y="257578"/>
                      </a:moveTo>
                      <a:lnTo>
                        <a:pt x="193183" y="0"/>
                      </a:lnTo>
                      <a:lnTo>
                        <a:pt x="1171978" y="0"/>
                      </a:lnTo>
                      <a:lnTo>
                        <a:pt x="1339403" y="244699"/>
                      </a:lnTo>
                      <a:lnTo>
                        <a:pt x="2717443" y="244699"/>
                      </a:lnTo>
                      <a:lnTo>
                        <a:pt x="2717443" y="1545465"/>
                      </a:lnTo>
                      <a:lnTo>
                        <a:pt x="25758" y="1545465"/>
                      </a:lnTo>
                      <a:lnTo>
                        <a:pt x="0" y="257578"/>
                      </a:lnTo>
                      <a:close/>
                    </a:path>
                  </a:pathLst>
                </a:custGeom>
                <a:solidFill>
                  <a:srgbClr val="F79646"/>
                </a:solidFill>
                <a:ln w="25560">
                  <a:solidFill>
                    <a:srgbClr val="B66D3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4" name="AutoShape 16"/>
                <p:cNvSpPr>
                  <a:spLocks noChangeArrowheads="1"/>
                </p:cNvSpPr>
                <p:nvPr/>
              </p:nvSpPr>
              <p:spPr bwMode="auto">
                <a:xfrm>
                  <a:off x="4338" y="2346"/>
                  <a:ext cx="405" cy="283"/>
                </a:xfrm>
                <a:custGeom>
                  <a:avLst/>
                  <a:gdLst>
                    <a:gd name="T0" fmla="*/ 0 w 2717443"/>
                    <a:gd name="T1" fmla="*/ 0 h 1545465"/>
                    <a:gd name="T2" fmla="*/ 0 w 2717443"/>
                    <a:gd name="T3" fmla="*/ 0 h 1545465"/>
                    <a:gd name="T4" fmla="*/ 0 w 2717443"/>
                    <a:gd name="T5" fmla="*/ 0 h 1545465"/>
                    <a:gd name="T6" fmla="*/ 0 w 2717443"/>
                    <a:gd name="T7" fmla="*/ 0 h 1545465"/>
                    <a:gd name="T8" fmla="*/ 0 w 2717443"/>
                    <a:gd name="T9" fmla="*/ 0 h 1545465"/>
                    <a:gd name="T10" fmla="*/ 0 w 2717443"/>
                    <a:gd name="T11" fmla="*/ 0 h 1545465"/>
                    <a:gd name="T12" fmla="*/ 0 w 2717443"/>
                    <a:gd name="T13" fmla="*/ 0 h 1545465"/>
                    <a:gd name="T14" fmla="*/ 0 w 2717443"/>
                    <a:gd name="T15" fmla="*/ 0 h 154546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717443"/>
                    <a:gd name="T25" fmla="*/ 0 h 1545465"/>
                    <a:gd name="T26" fmla="*/ 2717443 w 2717443"/>
                    <a:gd name="T27" fmla="*/ 1545465 h 154546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717443" h="1545465">
                      <a:moveTo>
                        <a:pt x="0" y="257578"/>
                      </a:moveTo>
                      <a:lnTo>
                        <a:pt x="193183" y="0"/>
                      </a:lnTo>
                      <a:lnTo>
                        <a:pt x="1171978" y="0"/>
                      </a:lnTo>
                      <a:lnTo>
                        <a:pt x="1339403" y="244699"/>
                      </a:lnTo>
                      <a:lnTo>
                        <a:pt x="2717443" y="244699"/>
                      </a:lnTo>
                      <a:lnTo>
                        <a:pt x="2717443" y="1545465"/>
                      </a:lnTo>
                      <a:lnTo>
                        <a:pt x="25758" y="1545465"/>
                      </a:lnTo>
                      <a:lnTo>
                        <a:pt x="0" y="257578"/>
                      </a:lnTo>
                      <a:close/>
                    </a:path>
                  </a:pathLst>
                </a:custGeom>
                <a:solidFill>
                  <a:srgbClr val="4F81BD"/>
                </a:solidFill>
                <a:ln w="25560">
                  <a:solidFill>
                    <a:srgbClr val="385D8A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5" name="AutoShape 17"/>
                <p:cNvSpPr>
                  <a:spLocks noChangeArrowheads="1"/>
                </p:cNvSpPr>
                <p:nvPr/>
              </p:nvSpPr>
              <p:spPr bwMode="auto">
                <a:xfrm>
                  <a:off x="3653" y="3017"/>
                  <a:ext cx="405" cy="284"/>
                </a:xfrm>
                <a:custGeom>
                  <a:avLst/>
                  <a:gdLst>
                    <a:gd name="T0" fmla="*/ 0 w 2717443"/>
                    <a:gd name="T1" fmla="*/ 0 h 1545465"/>
                    <a:gd name="T2" fmla="*/ 0 w 2717443"/>
                    <a:gd name="T3" fmla="*/ 0 h 1545465"/>
                    <a:gd name="T4" fmla="*/ 0 w 2717443"/>
                    <a:gd name="T5" fmla="*/ 0 h 1545465"/>
                    <a:gd name="T6" fmla="*/ 0 w 2717443"/>
                    <a:gd name="T7" fmla="*/ 0 h 1545465"/>
                    <a:gd name="T8" fmla="*/ 0 w 2717443"/>
                    <a:gd name="T9" fmla="*/ 0 h 1545465"/>
                    <a:gd name="T10" fmla="*/ 0 w 2717443"/>
                    <a:gd name="T11" fmla="*/ 0 h 1545465"/>
                    <a:gd name="T12" fmla="*/ 0 w 2717443"/>
                    <a:gd name="T13" fmla="*/ 0 h 1545465"/>
                    <a:gd name="T14" fmla="*/ 0 w 2717443"/>
                    <a:gd name="T15" fmla="*/ 0 h 154546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717443"/>
                    <a:gd name="T25" fmla="*/ 0 h 1545465"/>
                    <a:gd name="T26" fmla="*/ 2717443 w 2717443"/>
                    <a:gd name="T27" fmla="*/ 1545465 h 154546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717443" h="1545465">
                      <a:moveTo>
                        <a:pt x="0" y="257578"/>
                      </a:moveTo>
                      <a:lnTo>
                        <a:pt x="193183" y="0"/>
                      </a:lnTo>
                      <a:lnTo>
                        <a:pt x="1171978" y="0"/>
                      </a:lnTo>
                      <a:lnTo>
                        <a:pt x="1339403" y="244699"/>
                      </a:lnTo>
                      <a:lnTo>
                        <a:pt x="2717443" y="244699"/>
                      </a:lnTo>
                      <a:lnTo>
                        <a:pt x="2717443" y="1545465"/>
                      </a:lnTo>
                      <a:lnTo>
                        <a:pt x="25758" y="1545465"/>
                      </a:lnTo>
                      <a:lnTo>
                        <a:pt x="0" y="257578"/>
                      </a:lnTo>
                      <a:close/>
                    </a:path>
                  </a:pathLst>
                </a:custGeom>
                <a:solidFill>
                  <a:srgbClr val="4F81BD"/>
                </a:solidFill>
                <a:ln w="25560">
                  <a:solidFill>
                    <a:srgbClr val="385D8A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6" name="AutoShape 18"/>
                <p:cNvSpPr>
                  <a:spLocks noChangeArrowheads="1"/>
                </p:cNvSpPr>
                <p:nvPr/>
              </p:nvSpPr>
              <p:spPr bwMode="auto">
                <a:xfrm>
                  <a:off x="4345" y="3013"/>
                  <a:ext cx="405" cy="283"/>
                </a:xfrm>
                <a:custGeom>
                  <a:avLst/>
                  <a:gdLst>
                    <a:gd name="T0" fmla="*/ 0 w 2717443"/>
                    <a:gd name="T1" fmla="*/ 0 h 1545465"/>
                    <a:gd name="T2" fmla="*/ 0 w 2717443"/>
                    <a:gd name="T3" fmla="*/ 0 h 1545465"/>
                    <a:gd name="T4" fmla="*/ 0 w 2717443"/>
                    <a:gd name="T5" fmla="*/ 0 h 1545465"/>
                    <a:gd name="T6" fmla="*/ 0 w 2717443"/>
                    <a:gd name="T7" fmla="*/ 0 h 1545465"/>
                    <a:gd name="T8" fmla="*/ 0 w 2717443"/>
                    <a:gd name="T9" fmla="*/ 0 h 1545465"/>
                    <a:gd name="T10" fmla="*/ 0 w 2717443"/>
                    <a:gd name="T11" fmla="*/ 0 h 1545465"/>
                    <a:gd name="T12" fmla="*/ 0 w 2717443"/>
                    <a:gd name="T13" fmla="*/ 0 h 1545465"/>
                    <a:gd name="T14" fmla="*/ 0 w 2717443"/>
                    <a:gd name="T15" fmla="*/ 0 h 154546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717443"/>
                    <a:gd name="T25" fmla="*/ 0 h 1545465"/>
                    <a:gd name="T26" fmla="*/ 2717443 w 2717443"/>
                    <a:gd name="T27" fmla="*/ 1545465 h 154546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717443" h="1545465">
                      <a:moveTo>
                        <a:pt x="0" y="257578"/>
                      </a:moveTo>
                      <a:lnTo>
                        <a:pt x="193183" y="0"/>
                      </a:lnTo>
                      <a:lnTo>
                        <a:pt x="1171978" y="0"/>
                      </a:lnTo>
                      <a:lnTo>
                        <a:pt x="1339403" y="244699"/>
                      </a:lnTo>
                      <a:lnTo>
                        <a:pt x="2717443" y="244699"/>
                      </a:lnTo>
                      <a:lnTo>
                        <a:pt x="2717443" y="1545465"/>
                      </a:lnTo>
                      <a:lnTo>
                        <a:pt x="25758" y="1545465"/>
                      </a:lnTo>
                      <a:lnTo>
                        <a:pt x="0" y="257578"/>
                      </a:lnTo>
                      <a:close/>
                    </a:path>
                  </a:pathLst>
                </a:custGeom>
                <a:solidFill>
                  <a:srgbClr val="9BBB59"/>
                </a:solidFill>
                <a:ln w="25560">
                  <a:solidFill>
                    <a:srgbClr val="71893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7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4271" y="3256"/>
                  <a:ext cx="581" cy="2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buClr>
                      <a:srgbClr val="77933C"/>
                    </a:buClr>
                    <a:buFont typeface="Calibri" pitchFamily="32" charset="0"/>
                    <a:buNone/>
                  </a:pPr>
                  <a:r>
                    <a:rPr lang="en-US" altLang="ja-JP">
                      <a:solidFill>
                        <a:srgbClr val="77933C"/>
                      </a:solidFill>
                      <a:latin typeface="Calibri" pitchFamily="32" charset="0"/>
                    </a:rPr>
                    <a:t>sample</a:t>
                  </a:r>
                </a:p>
              </p:txBody>
            </p:sp>
            <p:sp>
              <p:nvSpPr>
                <p:cNvPr id="28" name="Rectangle 20"/>
                <p:cNvSpPr>
                  <a:spLocks noChangeArrowheads="1"/>
                </p:cNvSpPr>
                <p:nvPr/>
              </p:nvSpPr>
              <p:spPr bwMode="auto">
                <a:xfrm>
                  <a:off x="3724" y="3663"/>
                  <a:ext cx="243" cy="324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9" name="Line 21"/>
                <p:cNvSpPr>
                  <a:spLocks noChangeShapeType="1"/>
                </p:cNvSpPr>
                <p:nvPr/>
              </p:nvSpPr>
              <p:spPr bwMode="auto">
                <a:xfrm>
                  <a:off x="3761" y="3733"/>
                  <a:ext cx="162" cy="1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0" name="Line 22"/>
                <p:cNvSpPr>
                  <a:spLocks noChangeShapeType="1"/>
                </p:cNvSpPr>
                <p:nvPr/>
              </p:nvSpPr>
              <p:spPr bwMode="auto">
                <a:xfrm>
                  <a:off x="3761" y="3819"/>
                  <a:ext cx="162" cy="1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1" name="Line 23"/>
                <p:cNvSpPr>
                  <a:spLocks noChangeShapeType="1"/>
                </p:cNvSpPr>
                <p:nvPr/>
              </p:nvSpPr>
              <p:spPr bwMode="auto">
                <a:xfrm>
                  <a:off x="3761" y="3894"/>
                  <a:ext cx="162" cy="1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2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3475" y="3931"/>
                  <a:ext cx="700" cy="2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buFont typeface="Calibri" pitchFamily="32" charset="0"/>
                    <a:buNone/>
                  </a:pPr>
                  <a:r>
                    <a:rPr lang="en-US" altLang="ja-JP">
                      <a:solidFill>
                        <a:srgbClr val="000000"/>
                      </a:solidFill>
                      <a:latin typeface="Calibri" pitchFamily="32" charset="0"/>
                    </a:rPr>
                    <a:t>hoge.txt</a:t>
                  </a:r>
                </a:p>
              </p:txBody>
            </p:sp>
            <p:sp>
              <p:nvSpPr>
                <p:cNvPr id="33" name="Rectangle 25"/>
                <p:cNvSpPr>
                  <a:spLocks noChangeArrowheads="1"/>
                </p:cNvSpPr>
                <p:nvPr/>
              </p:nvSpPr>
              <p:spPr bwMode="auto">
                <a:xfrm>
                  <a:off x="4400" y="3654"/>
                  <a:ext cx="243" cy="324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34" name="Line 26"/>
                <p:cNvSpPr>
                  <a:spLocks noChangeShapeType="1"/>
                </p:cNvSpPr>
                <p:nvPr/>
              </p:nvSpPr>
              <p:spPr bwMode="auto">
                <a:xfrm>
                  <a:off x="4437" y="3810"/>
                  <a:ext cx="162" cy="1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5" name="Line 27"/>
                <p:cNvSpPr>
                  <a:spLocks noChangeShapeType="1"/>
                </p:cNvSpPr>
                <p:nvPr/>
              </p:nvSpPr>
              <p:spPr bwMode="auto">
                <a:xfrm>
                  <a:off x="4437" y="3885"/>
                  <a:ext cx="162" cy="1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6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4164" y="3921"/>
                  <a:ext cx="699" cy="2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buFont typeface="Calibri" pitchFamily="32" charset="0"/>
                    <a:buNone/>
                  </a:pPr>
                  <a:r>
                    <a:rPr lang="en-US" altLang="ja-JP">
                      <a:solidFill>
                        <a:srgbClr val="000000"/>
                      </a:solidFill>
                      <a:latin typeface="Calibri" pitchFamily="32" charset="0"/>
                    </a:rPr>
                    <a:t>kobe.txt</a:t>
                  </a:r>
                </a:p>
              </p:txBody>
            </p:sp>
            <p:sp>
              <p:nvSpPr>
                <p:cNvPr id="37" name="Line 29"/>
                <p:cNvSpPr>
                  <a:spLocks noChangeShapeType="1"/>
                </p:cNvSpPr>
                <p:nvPr/>
              </p:nvSpPr>
              <p:spPr bwMode="auto">
                <a:xfrm>
                  <a:off x="3841" y="1531"/>
                  <a:ext cx="1" cy="134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8" name="Line 30"/>
                <p:cNvSpPr>
                  <a:spLocks noChangeShapeType="1"/>
                </p:cNvSpPr>
                <p:nvPr/>
              </p:nvSpPr>
              <p:spPr bwMode="auto">
                <a:xfrm>
                  <a:off x="3841" y="1575"/>
                  <a:ext cx="855" cy="1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9" name="Line 31"/>
                <p:cNvSpPr>
                  <a:spLocks noChangeShapeType="1"/>
                </p:cNvSpPr>
                <p:nvPr/>
              </p:nvSpPr>
              <p:spPr bwMode="auto">
                <a:xfrm flipH="1">
                  <a:off x="4504" y="1575"/>
                  <a:ext cx="25" cy="90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0" name="Line 32"/>
                <p:cNvSpPr>
                  <a:spLocks noChangeShapeType="1"/>
                </p:cNvSpPr>
                <p:nvPr/>
              </p:nvSpPr>
              <p:spPr bwMode="auto">
                <a:xfrm>
                  <a:off x="3841" y="2161"/>
                  <a:ext cx="1" cy="134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1" name="Line 33"/>
                <p:cNvSpPr>
                  <a:spLocks noChangeShapeType="1"/>
                </p:cNvSpPr>
                <p:nvPr/>
              </p:nvSpPr>
              <p:spPr bwMode="auto">
                <a:xfrm>
                  <a:off x="3841" y="2205"/>
                  <a:ext cx="855" cy="1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2" name="Line 34"/>
                <p:cNvSpPr>
                  <a:spLocks noChangeShapeType="1"/>
                </p:cNvSpPr>
                <p:nvPr/>
              </p:nvSpPr>
              <p:spPr bwMode="auto">
                <a:xfrm flipH="1">
                  <a:off x="4504" y="2205"/>
                  <a:ext cx="25" cy="90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3" name="Line 35"/>
                <p:cNvSpPr>
                  <a:spLocks noChangeShapeType="1"/>
                </p:cNvSpPr>
                <p:nvPr/>
              </p:nvSpPr>
              <p:spPr bwMode="auto">
                <a:xfrm>
                  <a:off x="3841" y="2836"/>
                  <a:ext cx="1" cy="134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4" name="Line 36"/>
                <p:cNvSpPr>
                  <a:spLocks noChangeShapeType="1"/>
                </p:cNvSpPr>
                <p:nvPr/>
              </p:nvSpPr>
              <p:spPr bwMode="auto">
                <a:xfrm>
                  <a:off x="3841" y="2880"/>
                  <a:ext cx="855" cy="1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5" name="Line 37"/>
                <p:cNvSpPr>
                  <a:spLocks noChangeShapeType="1"/>
                </p:cNvSpPr>
                <p:nvPr/>
              </p:nvSpPr>
              <p:spPr bwMode="auto">
                <a:xfrm flipH="1">
                  <a:off x="4504" y="2880"/>
                  <a:ext cx="25" cy="90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6" name="Line 38"/>
                <p:cNvSpPr>
                  <a:spLocks noChangeShapeType="1"/>
                </p:cNvSpPr>
                <p:nvPr/>
              </p:nvSpPr>
              <p:spPr bwMode="auto">
                <a:xfrm>
                  <a:off x="4441" y="3735"/>
                  <a:ext cx="162" cy="1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7" name="Line 39"/>
                <p:cNvSpPr>
                  <a:spLocks noChangeShapeType="1"/>
                </p:cNvSpPr>
                <p:nvPr/>
              </p:nvSpPr>
              <p:spPr bwMode="auto">
                <a:xfrm>
                  <a:off x="3841" y="3466"/>
                  <a:ext cx="1" cy="134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8" name="Line 40"/>
                <p:cNvSpPr>
                  <a:spLocks noChangeShapeType="1"/>
                </p:cNvSpPr>
                <p:nvPr/>
              </p:nvSpPr>
              <p:spPr bwMode="auto">
                <a:xfrm>
                  <a:off x="3841" y="3510"/>
                  <a:ext cx="855" cy="1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9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4504" y="3510"/>
                  <a:ext cx="25" cy="90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50" name="Line 42"/>
                <p:cNvSpPr>
                  <a:spLocks noChangeShapeType="1"/>
                </p:cNvSpPr>
                <p:nvPr/>
              </p:nvSpPr>
              <p:spPr bwMode="auto">
                <a:xfrm>
                  <a:off x="4741" y="1574"/>
                  <a:ext cx="180" cy="1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prstDash val="dash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51" name="Line 43"/>
                <p:cNvSpPr>
                  <a:spLocks noChangeShapeType="1"/>
                </p:cNvSpPr>
                <p:nvPr/>
              </p:nvSpPr>
              <p:spPr bwMode="auto">
                <a:xfrm>
                  <a:off x="4741" y="2204"/>
                  <a:ext cx="180" cy="1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prstDash val="dash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52" name="Line 44"/>
                <p:cNvSpPr>
                  <a:spLocks noChangeShapeType="1"/>
                </p:cNvSpPr>
                <p:nvPr/>
              </p:nvSpPr>
              <p:spPr bwMode="auto">
                <a:xfrm>
                  <a:off x="4741" y="2879"/>
                  <a:ext cx="180" cy="1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prstDash val="dash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53" name="Line 45"/>
                <p:cNvSpPr>
                  <a:spLocks noChangeShapeType="1"/>
                </p:cNvSpPr>
                <p:nvPr/>
              </p:nvSpPr>
              <p:spPr bwMode="auto">
                <a:xfrm>
                  <a:off x="4741" y="3509"/>
                  <a:ext cx="180" cy="1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prstDash val="dash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</p:grpSp>
        <p:grpSp>
          <p:nvGrpSpPr>
            <p:cNvPr id="8" name="グループ化 56"/>
            <p:cNvGrpSpPr>
              <a:grpSpLocks/>
            </p:cNvGrpSpPr>
            <p:nvPr/>
          </p:nvGrpSpPr>
          <p:grpSpPr bwMode="auto">
            <a:xfrm>
              <a:off x="7285038" y="4143375"/>
              <a:ext cx="1573394" cy="1031875"/>
              <a:chOff x="7285038" y="4143375"/>
              <a:chExt cx="1573394" cy="1031876"/>
            </a:xfrm>
          </p:grpSpPr>
          <p:pic>
            <p:nvPicPr>
              <p:cNvPr id="9" name="Picture 46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285038" y="4773613"/>
                <a:ext cx="287337" cy="4016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pic>
          <p:sp>
            <p:nvSpPr>
              <p:cNvPr id="10" name="AutoShape 47"/>
              <p:cNvSpPr>
                <a:spLocks noChangeArrowheads="1"/>
              </p:cNvSpPr>
              <p:nvPr/>
            </p:nvSpPr>
            <p:spPr bwMode="auto">
              <a:xfrm>
                <a:off x="7954963" y="4143375"/>
                <a:ext cx="857250" cy="785813"/>
              </a:xfrm>
              <a:prstGeom prst="wedgeEllipseCallout">
                <a:avLst>
                  <a:gd name="adj1" fmla="val -92944"/>
                  <a:gd name="adj2" fmla="val 42833"/>
                </a:avLst>
              </a:prstGeom>
              <a:noFill/>
              <a:ln w="25560">
                <a:solidFill>
                  <a:srgbClr val="385D8A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1" name="Text Box 48"/>
              <p:cNvSpPr txBox="1">
                <a:spLocks noChangeArrowheads="1"/>
              </p:cNvSpPr>
              <p:nvPr/>
            </p:nvSpPr>
            <p:spPr bwMode="auto">
              <a:xfrm>
                <a:off x="7919223" y="4357302"/>
                <a:ext cx="939209" cy="3407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000" tIns="46800" rIns="90000" bIns="46800">
                <a:spAutoFit/>
              </a:bodyPr>
              <a:lstStyle>
                <a:lvl1pPr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buFont typeface="Calibri" pitchFamily="32" charset="0"/>
                  <a:buNone/>
                </a:pPr>
                <a:r>
                  <a:rPr lang="en-US" altLang="ja-JP" sz="1600" dirty="0">
                    <a:solidFill>
                      <a:srgbClr val="000000"/>
                    </a:solidFill>
                    <a:latin typeface="Calibri" pitchFamily="32" charset="0"/>
                  </a:rPr>
                  <a:t>I’m here!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721053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相対パスによる</a:t>
            </a:r>
            <a:br>
              <a:rPr lang="en-US" altLang="ja-JP" dirty="0"/>
            </a:br>
            <a:r>
              <a:rPr lang="ja-JP" altLang="en-US" dirty="0"/>
              <a:t>ファイルの指定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ja-JP" altLang="en-US" dirty="0"/>
              <a:t>ファイル “</a:t>
            </a:r>
            <a:r>
              <a:rPr lang="en-US" altLang="ja-JP" dirty="0"/>
              <a:t>hoge.txt” </a:t>
            </a:r>
            <a:r>
              <a:rPr lang="ja-JP" altLang="en-US" dirty="0" err="1"/>
              <a:t>への</a:t>
            </a:r>
            <a:r>
              <a:rPr lang="ja-JP" altLang="en-US" dirty="0"/>
              <a:t>道順</a:t>
            </a:r>
            <a:endParaRPr lang="en-US" altLang="ja-JP" dirty="0"/>
          </a:p>
          <a:p>
            <a:pPr lvl="1"/>
            <a:r>
              <a:rPr lang="en-US" altLang="ja-JP" dirty="0"/>
              <a:t>“sample” → “chikuwa2” → “work” → “hoge.txt”</a:t>
            </a:r>
          </a:p>
          <a:p>
            <a:r>
              <a:rPr lang="en-US" altLang="ja-JP" dirty="0"/>
              <a:t>“hoge.txt” </a:t>
            </a:r>
            <a:r>
              <a:rPr lang="ja-JP" altLang="en-US" dirty="0"/>
              <a:t>の指定</a:t>
            </a:r>
          </a:p>
          <a:p>
            <a:pPr lvl="1"/>
            <a:r>
              <a:rPr lang="en-US" altLang="ja-JP" dirty="0"/>
              <a:t>“./../work/hoge.txt”</a:t>
            </a:r>
          </a:p>
          <a:p>
            <a:pPr lvl="1"/>
            <a:endParaRPr lang="fr-FR" altLang="ja-JP" dirty="0"/>
          </a:p>
          <a:p>
            <a:pPr lvl="1"/>
            <a:endParaRPr lang="fr-FR" altLang="ja-JP" dirty="0"/>
          </a:p>
          <a:p>
            <a:pPr lvl="1"/>
            <a:r>
              <a:rPr lang="fr-FR" altLang="ja-JP" dirty="0"/>
              <a:t>“.” = “sample”</a:t>
            </a:r>
          </a:p>
          <a:p>
            <a:pPr lvl="1"/>
            <a:r>
              <a:rPr lang="fr-FR" altLang="ja-JP" dirty="0"/>
              <a:t>“..” = “chikuwa2”</a:t>
            </a:r>
          </a:p>
          <a:p>
            <a:pPr lvl="1"/>
            <a:r>
              <a:rPr lang="ja-JP" altLang="en-US" dirty="0"/>
              <a:t>“</a:t>
            </a:r>
            <a:r>
              <a:rPr lang="en-US" altLang="ja-JP" dirty="0"/>
              <a:t>/” = </a:t>
            </a:r>
            <a:r>
              <a:rPr lang="ja-JP" altLang="en-US" dirty="0"/>
              <a:t>ディレクトリ間の切れ目</a:t>
            </a:r>
          </a:p>
          <a:p>
            <a:endParaRPr lang="en-US" altLang="ja-JP" dirty="0"/>
          </a:p>
          <a:p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endParaRPr kumimoji="1" lang="ja-JP" altLang="en-US"/>
          </a:p>
        </p:txBody>
      </p:sp>
      <p:grpSp>
        <p:nvGrpSpPr>
          <p:cNvPr id="5" name="グループ化 4"/>
          <p:cNvGrpSpPr/>
          <p:nvPr/>
        </p:nvGrpSpPr>
        <p:grpSpPr>
          <a:xfrm>
            <a:off x="5436096" y="1053673"/>
            <a:ext cx="3458437" cy="5040313"/>
            <a:chOff x="5472114" y="1629047"/>
            <a:chExt cx="3458437" cy="5040313"/>
          </a:xfrm>
        </p:grpSpPr>
        <p:grpSp>
          <p:nvGrpSpPr>
            <p:cNvPr id="6" name="グループ化 55"/>
            <p:cNvGrpSpPr>
              <a:grpSpLocks/>
            </p:cNvGrpSpPr>
            <p:nvPr/>
          </p:nvGrpSpPr>
          <p:grpSpPr bwMode="auto">
            <a:xfrm>
              <a:off x="5472114" y="1629047"/>
              <a:ext cx="3458437" cy="5040313"/>
              <a:chOff x="5472114" y="1619250"/>
              <a:chExt cx="3458437" cy="5040313"/>
            </a:xfrm>
          </p:grpSpPr>
          <p:sp>
            <p:nvSpPr>
              <p:cNvPr id="11" name="Rectangle 1"/>
              <p:cNvSpPr>
                <a:spLocks noChangeArrowheads="1"/>
              </p:cNvSpPr>
              <p:nvPr/>
            </p:nvSpPr>
            <p:spPr bwMode="auto">
              <a:xfrm>
                <a:off x="5511076" y="1619250"/>
                <a:ext cx="3419475" cy="5040313"/>
              </a:xfrm>
              <a:prstGeom prst="rect">
                <a:avLst/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grpSp>
            <p:nvGrpSpPr>
              <p:cNvPr id="12" name="Group 5"/>
              <p:cNvGrpSpPr>
                <a:grpSpLocks/>
              </p:cNvGrpSpPr>
              <p:nvPr/>
            </p:nvGrpSpPr>
            <p:grpSpPr bwMode="auto">
              <a:xfrm>
                <a:off x="5472114" y="1714500"/>
                <a:ext cx="2366963" cy="4894263"/>
                <a:chOff x="3447" y="1080"/>
                <a:chExt cx="1491" cy="3083"/>
              </a:xfrm>
            </p:grpSpPr>
            <p:sp>
              <p:nvSpPr>
                <p:cNvPr id="13" name="AutoShape 6"/>
                <p:cNvSpPr>
                  <a:spLocks noChangeArrowheads="1"/>
                </p:cNvSpPr>
                <p:nvPr/>
              </p:nvSpPr>
              <p:spPr bwMode="auto">
                <a:xfrm>
                  <a:off x="3634" y="1080"/>
                  <a:ext cx="405" cy="283"/>
                </a:xfrm>
                <a:custGeom>
                  <a:avLst/>
                  <a:gdLst>
                    <a:gd name="T0" fmla="*/ 0 w 2717443"/>
                    <a:gd name="T1" fmla="*/ 0 h 1545465"/>
                    <a:gd name="T2" fmla="*/ 0 w 2717443"/>
                    <a:gd name="T3" fmla="*/ 0 h 1545465"/>
                    <a:gd name="T4" fmla="*/ 0 w 2717443"/>
                    <a:gd name="T5" fmla="*/ 0 h 1545465"/>
                    <a:gd name="T6" fmla="*/ 0 w 2717443"/>
                    <a:gd name="T7" fmla="*/ 0 h 1545465"/>
                    <a:gd name="T8" fmla="*/ 0 w 2717443"/>
                    <a:gd name="T9" fmla="*/ 0 h 1545465"/>
                    <a:gd name="T10" fmla="*/ 0 w 2717443"/>
                    <a:gd name="T11" fmla="*/ 0 h 1545465"/>
                    <a:gd name="T12" fmla="*/ 0 w 2717443"/>
                    <a:gd name="T13" fmla="*/ 0 h 1545465"/>
                    <a:gd name="T14" fmla="*/ 0 w 2717443"/>
                    <a:gd name="T15" fmla="*/ 0 h 154546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717443"/>
                    <a:gd name="T25" fmla="*/ 0 h 1545465"/>
                    <a:gd name="T26" fmla="*/ 2717443 w 2717443"/>
                    <a:gd name="T27" fmla="*/ 1545465 h 154546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717443" h="1545465">
                      <a:moveTo>
                        <a:pt x="0" y="257578"/>
                      </a:moveTo>
                      <a:lnTo>
                        <a:pt x="193183" y="0"/>
                      </a:lnTo>
                      <a:lnTo>
                        <a:pt x="1171978" y="0"/>
                      </a:lnTo>
                      <a:lnTo>
                        <a:pt x="1339403" y="244699"/>
                      </a:lnTo>
                      <a:lnTo>
                        <a:pt x="2717443" y="244699"/>
                      </a:lnTo>
                      <a:lnTo>
                        <a:pt x="2717443" y="1545465"/>
                      </a:lnTo>
                      <a:lnTo>
                        <a:pt x="25758" y="1545465"/>
                      </a:lnTo>
                      <a:lnTo>
                        <a:pt x="0" y="257578"/>
                      </a:lnTo>
                      <a:close/>
                    </a:path>
                  </a:pathLst>
                </a:custGeom>
                <a:solidFill>
                  <a:srgbClr val="4F81BD"/>
                </a:solidFill>
                <a:ln w="25560">
                  <a:solidFill>
                    <a:srgbClr val="385D8A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3737" y="1323"/>
                  <a:ext cx="188" cy="2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buFont typeface="Calibri" pitchFamily="32" charset="0"/>
                    <a:buNone/>
                  </a:pPr>
                  <a:r>
                    <a:rPr lang="en-US" altLang="ja-JP">
                      <a:solidFill>
                        <a:srgbClr val="000000"/>
                      </a:solidFill>
                      <a:latin typeface="Calibri" pitchFamily="32" charset="0"/>
                    </a:rPr>
                    <a:t>/</a:t>
                  </a:r>
                </a:p>
              </p:txBody>
            </p:sp>
            <p:sp>
              <p:nvSpPr>
                <p:cNvPr id="15" name="AutoShape 8"/>
                <p:cNvSpPr>
                  <a:spLocks noChangeArrowheads="1"/>
                </p:cNvSpPr>
                <p:nvPr/>
              </p:nvSpPr>
              <p:spPr bwMode="auto">
                <a:xfrm>
                  <a:off x="3645" y="1710"/>
                  <a:ext cx="405" cy="283"/>
                </a:xfrm>
                <a:custGeom>
                  <a:avLst/>
                  <a:gdLst>
                    <a:gd name="T0" fmla="*/ 0 w 2717443"/>
                    <a:gd name="T1" fmla="*/ 0 h 1545465"/>
                    <a:gd name="T2" fmla="*/ 0 w 2717443"/>
                    <a:gd name="T3" fmla="*/ 0 h 1545465"/>
                    <a:gd name="T4" fmla="*/ 0 w 2717443"/>
                    <a:gd name="T5" fmla="*/ 0 h 1545465"/>
                    <a:gd name="T6" fmla="*/ 0 w 2717443"/>
                    <a:gd name="T7" fmla="*/ 0 h 1545465"/>
                    <a:gd name="T8" fmla="*/ 0 w 2717443"/>
                    <a:gd name="T9" fmla="*/ 0 h 1545465"/>
                    <a:gd name="T10" fmla="*/ 0 w 2717443"/>
                    <a:gd name="T11" fmla="*/ 0 h 1545465"/>
                    <a:gd name="T12" fmla="*/ 0 w 2717443"/>
                    <a:gd name="T13" fmla="*/ 0 h 1545465"/>
                    <a:gd name="T14" fmla="*/ 0 w 2717443"/>
                    <a:gd name="T15" fmla="*/ 0 h 154546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717443"/>
                    <a:gd name="T25" fmla="*/ 0 h 1545465"/>
                    <a:gd name="T26" fmla="*/ 2717443 w 2717443"/>
                    <a:gd name="T27" fmla="*/ 1545465 h 154546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717443" h="1545465">
                      <a:moveTo>
                        <a:pt x="0" y="257578"/>
                      </a:moveTo>
                      <a:lnTo>
                        <a:pt x="193183" y="0"/>
                      </a:lnTo>
                      <a:lnTo>
                        <a:pt x="1171978" y="0"/>
                      </a:lnTo>
                      <a:lnTo>
                        <a:pt x="1339403" y="244699"/>
                      </a:lnTo>
                      <a:lnTo>
                        <a:pt x="2717443" y="244699"/>
                      </a:lnTo>
                      <a:lnTo>
                        <a:pt x="2717443" y="1545465"/>
                      </a:lnTo>
                      <a:lnTo>
                        <a:pt x="25758" y="1545465"/>
                      </a:lnTo>
                      <a:lnTo>
                        <a:pt x="0" y="257578"/>
                      </a:lnTo>
                      <a:close/>
                    </a:path>
                  </a:pathLst>
                </a:custGeom>
                <a:solidFill>
                  <a:srgbClr val="4F81BD"/>
                </a:solidFill>
                <a:ln w="25560">
                  <a:solidFill>
                    <a:srgbClr val="385D8A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6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3618" y="1953"/>
                  <a:ext cx="466" cy="2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buFont typeface="Calibri" pitchFamily="32" charset="0"/>
                    <a:buNone/>
                  </a:pPr>
                  <a:r>
                    <a:rPr lang="en-US" altLang="ja-JP">
                      <a:solidFill>
                        <a:srgbClr val="000000"/>
                      </a:solidFill>
                      <a:latin typeface="Calibri" pitchFamily="32" charset="0"/>
                    </a:rPr>
                    <a:t>home</a:t>
                  </a:r>
                </a:p>
              </p:txBody>
            </p:sp>
            <p:sp>
              <p:nvSpPr>
                <p:cNvPr id="17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4359" y="1948"/>
                  <a:ext cx="335" cy="2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buFont typeface="Calibri" pitchFamily="32" charset="0"/>
                    <a:buNone/>
                  </a:pPr>
                  <a:r>
                    <a:rPr lang="en-US" altLang="ja-JP">
                      <a:solidFill>
                        <a:srgbClr val="000000"/>
                      </a:solidFill>
                      <a:latin typeface="Calibri" pitchFamily="32" charset="0"/>
                    </a:rPr>
                    <a:t>etc</a:t>
                  </a:r>
                </a:p>
              </p:txBody>
            </p:sp>
            <p:sp>
              <p:nvSpPr>
                <p:cNvPr id="18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3447" y="2577"/>
                  <a:ext cx="757" cy="2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buClr>
                      <a:srgbClr val="E46C0A"/>
                    </a:buClr>
                    <a:buFont typeface="Calibri" pitchFamily="32" charset="0"/>
                    <a:buNone/>
                  </a:pPr>
                  <a:r>
                    <a:rPr lang="en-US" altLang="ja-JP" dirty="0">
                      <a:solidFill>
                        <a:srgbClr val="E46C0A"/>
                      </a:solidFill>
                      <a:latin typeface="Calibri" pitchFamily="32" charset="0"/>
                    </a:rPr>
                    <a:t>chikuwa2</a:t>
                  </a:r>
                </a:p>
              </p:txBody>
            </p:sp>
            <p:sp>
              <p:nvSpPr>
                <p:cNvPr id="19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4183" y="2572"/>
                  <a:ext cx="755" cy="2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buFont typeface="Calibri" pitchFamily="32" charset="0"/>
                    <a:buNone/>
                  </a:pPr>
                  <a:r>
                    <a:rPr lang="en-US" altLang="ja-JP" dirty="0" err="1">
                      <a:solidFill>
                        <a:srgbClr val="000000"/>
                      </a:solidFill>
                      <a:latin typeface="Calibri" pitchFamily="32" charset="0"/>
                    </a:rPr>
                    <a:t>hogehoge</a:t>
                  </a:r>
                  <a:endParaRPr lang="en-US" altLang="ja-JP" dirty="0">
                    <a:solidFill>
                      <a:srgbClr val="000000"/>
                    </a:solidFill>
                    <a:latin typeface="Calibri" pitchFamily="32" charset="0"/>
                  </a:endParaRPr>
                </a:p>
              </p:txBody>
            </p:sp>
            <p:sp>
              <p:nvSpPr>
                <p:cNvPr id="20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618" y="3253"/>
                  <a:ext cx="454" cy="2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buFont typeface="Calibri" pitchFamily="32" charset="0"/>
                    <a:buNone/>
                  </a:pPr>
                  <a:r>
                    <a:rPr lang="en-US" altLang="ja-JP" dirty="0">
                      <a:solidFill>
                        <a:srgbClr val="000000"/>
                      </a:solidFill>
                      <a:latin typeface="Calibri" pitchFamily="32" charset="0"/>
                    </a:rPr>
                    <a:t>work</a:t>
                  </a:r>
                </a:p>
              </p:txBody>
            </p:sp>
            <p:sp>
              <p:nvSpPr>
                <p:cNvPr id="21" name="AutoShape 14"/>
                <p:cNvSpPr>
                  <a:spLocks noChangeArrowheads="1"/>
                </p:cNvSpPr>
                <p:nvPr/>
              </p:nvSpPr>
              <p:spPr bwMode="auto">
                <a:xfrm>
                  <a:off x="4336" y="1712"/>
                  <a:ext cx="405" cy="284"/>
                </a:xfrm>
                <a:custGeom>
                  <a:avLst/>
                  <a:gdLst>
                    <a:gd name="T0" fmla="*/ 0 w 2717443"/>
                    <a:gd name="T1" fmla="*/ 0 h 1545465"/>
                    <a:gd name="T2" fmla="*/ 0 w 2717443"/>
                    <a:gd name="T3" fmla="*/ 0 h 1545465"/>
                    <a:gd name="T4" fmla="*/ 0 w 2717443"/>
                    <a:gd name="T5" fmla="*/ 0 h 1545465"/>
                    <a:gd name="T6" fmla="*/ 0 w 2717443"/>
                    <a:gd name="T7" fmla="*/ 0 h 1545465"/>
                    <a:gd name="T8" fmla="*/ 0 w 2717443"/>
                    <a:gd name="T9" fmla="*/ 0 h 1545465"/>
                    <a:gd name="T10" fmla="*/ 0 w 2717443"/>
                    <a:gd name="T11" fmla="*/ 0 h 1545465"/>
                    <a:gd name="T12" fmla="*/ 0 w 2717443"/>
                    <a:gd name="T13" fmla="*/ 0 h 1545465"/>
                    <a:gd name="T14" fmla="*/ 0 w 2717443"/>
                    <a:gd name="T15" fmla="*/ 0 h 154546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717443"/>
                    <a:gd name="T25" fmla="*/ 0 h 1545465"/>
                    <a:gd name="T26" fmla="*/ 2717443 w 2717443"/>
                    <a:gd name="T27" fmla="*/ 1545465 h 154546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717443" h="1545465">
                      <a:moveTo>
                        <a:pt x="0" y="257578"/>
                      </a:moveTo>
                      <a:lnTo>
                        <a:pt x="193183" y="0"/>
                      </a:lnTo>
                      <a:lnTo>
                        <a:pt x="1171978" y="0"/>
                      </a:lnTo>
                      <a:lnTo>
                        <a:pt x="1339403" y="244699"/>
                      </a:lnTo>
                      <a:lnTo>
                        <a:pt x="2717443" y="244699"/>
                      </a:lnTo>
                      <a:lnTo>
                        <a:pt x="2717443" y="1545465"/>
                      </a:lnTo>
                      <a:lnTo>
                        <a:pt x="25758" y="1545465"/>
                      </a:lnTo>
                      <a:lnTo>
                        <a:pt x="0" y="257578"/>
                      </a:lnTo>
                      <a:close/>
                    </a:path>
                  </a:pathLst>
                </a:custGeom>
                <a:solidFill>
                  <a:srgbClr val="4F81BD"/>
                </a:solidFill>
                <a:ln w="25560">
                  <a:solidFill>
                    <a:srgbClr val="385D8A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2" name="AutoShape 15"/>
                <p:cNvSpPr>
                  <a:spLocks noChangeArrowheads="1"/>
                </p:cNvSpPr>
                <p:nvPr/>
              </p:nvSpPr>
              <p:spPr bwMode="auto">
                <a:xfrm>
                  <a:off x="3643" y="2334"/>
                  <a:ext cx="405" cy="284"/>
                </a:xfrm>
                <a:custGeom>
                  <a:avLst/>
                  <a:gdLst>
                    <a:gd name="T0" fmla="*/ 0 w 2717443"/>
                    <a:gd name="T1" fmla="*/ 0 h 1545465"/>
                    <a:gd name="T2" fmla="*/ 0 w 2717443"/>
                    <a:gd name="T3" fmla="*/ 0 h 1545465"/>
                    <a:gd name="T4" fmla="*/ 0 w 2717443"/>
                    <a:gd name="T5" fmla="*/ 0 h 1545465"/>
                    <a:gd name="T6" fmla="*/ 0 w 2717443"/>
                    <a:gd name="T7" fmla="*/ 0 h 1545465"/>
                    <a:gd name="T8" fmla="*/ 0 w 2717443"/>
                    <a:gd name="T9" fmla="*/ 0 h 1545465"/>
                    <a:gd name="T10" fmla="*/ 0 w 2717443"/>
                    <a:gd name="T11" fmla="*/ 0 h 1545465"/>
                    <a:gd name="T12" fmla="*/ 0 w 2717443"/>
                    <a:gd name="T13" fmla="*/ 0 h 1545465"/>
                    <a:gd name="T14" fmla="*/ 0 w 2717443"/>
                    <a:gd name="T15" fmla="*/ 0 h 154546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717443"/>
                    <a:gd name="T25" fmla="*/ 0 h 1545465"/>
                    <a:gd name="T26" fmla="*/ 2717443 w 2717443"/>
                    <a:gd name="T27" fmla="*/ 1545465 h 154546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717443" h="1545465">
                      <a:moveTo>
                        <a:pt x="0" y="257578"/>
                      </a:moveTo>
                      <a:lnTo>
                        <a:pt x="193183" y="0"/>
                      </a:lnTo>
                      <a:lnTo>
                        <a:pt x="1171978" y="0"/>
                      </a:lnTo>
                      <a:lnTo>
                        <a:pt x="1339403" y="244699"/>
                      </a:lnTo>
                      <a:lnTo>
                        <a:pt x="2717443" y="244699"/>
                      </a:lnTo>
                      <a:lnTo>
                        <a:pt x="2717443" y="1545465"/>
                      </a:lnTo>
                      <a:lnTo>
                        <a:pt x="25758" y="1545465"/>
                      </a:lnTo>
                      <a:lnTo>
                        <a:pt x="0" y="257578"/>
                      </a:lnTo>
                      <a:close/>
                    </a:path>
                  </a:pathLst>
                </a:custGeom>
                <a:solidFill>
                  <a:srgbClr val="F79646"/>
                </a:solidFill>
                <a:ln w="25560">
                  <a:solidFill>
                    <a:srgbClr val="B66D3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3" name="AutoShape 16"/>
                <p:cNvSpPr>
                  <a:spLocks noChangeArrowheads="1"/>
                </p:cNvSpPr>
                <p:nvPr/>
              </p:nvSpPr>
              <p:spPr bwMode="auto">
                <a:xfrm>
                  <a:off x="4338" y="2346"/>
                  <a:ext cx="405" cy="283"/>
                </a:xfrm>
                <a:custGeom>
                  <a:avLst/>
                  <a:gdLst>
                    <a:gd name="T0" fmla="*/ 0 w 2717443"/>
                    <a:gd name="T1" fmla="*/ 0 h 1545465"/>
                    <a:gd name="T2" fmla="*/ 0 w 2717443"/>
                    <a:gd name="T3" fmla="*/ 0 h 1545465"/>
                    <a:gd name="T4" fmla="*/ 0 w 2717443"/>
                    <a:gd name="T5" fmla="*/ 0 h 1545465"/>
                    <a:gd name="T6" fmla="*/ 0 w 2717443"/>
                    <a:gd name="T7" fmla="*/ 0 h 1545465"/>
                    <a:gd name="T8" fmla="*/ 0 w 2717443"/>
                    <a:gd name="T9" fmla="*/ 0 h 1545465"/>
                    <a:gd name="T10" fmla="*/ 0 w 2717443"/>
                    <a:gd name="T11" fmla="*/ 0 h 1545465"/>
                    <a:gd name="T12" fmla="*/ 0 w 2717443"/>
                    <a:gd name="T13" fmla="*/ 0 h 1545465"/>
                    <a:gd name="T14" fmla="*/ 0 w 2717443"/>
                    <a:gd name="T15" fmla="*/ 0 h 154546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717443"/>
                    <a:gd name="T25" fmla="*/ 0 h 1545465"/>
                    <a:gd name="T26" fmla="*/ 2717443 w 2717443"/>
                    <a:gd name="T27" fmla="*/ 1545465 h 154546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717443" h="1545465">
                      <a:moveTo>
                        <a:pt x="0" y="257578"/>
                      </a:moveTo>
                      <a:lnTo>
                        <a:pt x="193183" y="0"/>
                      </a:lnTo>
                      <a:lnTo>
                        <a:pt x="1171978" y="0"/>
                      </a:lnTo>
                      <a:lnTo>
                        <a:pt x="1339403" y="244699"/>
                      </a:lnTo>
                      <a:lnTo>
                        <a:pt x="2717443" y="244699"/>
                      </a:lnTo>
                      <a:lnTo>
                        <a:pt x="2717443" y="1545465"/>
                      </a:lnTo>
                      <a:lnTo>
                        <a:pt x="25758" y="1545465"/>
                      </a:lnTo>
                      <a:lnTo>
                        <a:pt x="0" y="257578"/>
                      </a:lnTo>
                      <a:close/>
                    </a:path>
                  </a:pathLst>
                </a:custGeom>
                <a:solidFill>
                  <a:srgbClr val="4F81BD"/>
                </a:solidFill>
                <a:ln w="25560">
                  <a:solidFill>
                    <a:srgbClr val="385D8A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4" name="AutoShape 17"/>
                <p:cNvSpPr>
                  <a:spLocks noChangeArrowheads="1"/>
                </p:cNvSpPr>
                <p:nvPr/>
              </p:nvSpPr>
              <p:spPr bwMode="auto">
                <a:xfrm>
                  <a:off x="3653" y="3017"/>
                  <a:ext cx="405" cy="284"/>
                </a:xfrm>
                <a:custGeom>
                  <a:avLst/>
                  <a:gdLst>
                    <a:gd name="T0" fmla="*/ 0 w 2717443"/>
                    <a:gd name="T1" fmla="*/ 0 h 1545465"/>
                    <a:gd name="T2" fmla="*/ 0 w 2717443"/>
                    <a:gd name="T3" fmla="*/ 0 h 1545465"/>
                    <a:gd name="T4" fmla="*/ 0 w 2717443"/>
                    <a:gd name="T5" fmla="*/ 0 h 1545465"/>
                    <a:gd name="T6" fmla="*/ 0 w 2717443"/>
                    <a:gd name="T7" fmla="*/ 0 h 1545465"/>
                    <a:gd name="T8" fmla="*/ 0 w 2717443"/>
                    <a:gd name="T9" fmla="*/ 0 h 1545465"/>
                    <a:gd name="T10" fmla="*/ 0 w 2717443"/>
                    <a:gd name="T11" fmla="*/ 0 h 1545465"/>
                    <a:gd name="T12" fmla="*/ 0 w 2717443"/>
                    <a:gd name="T13" fmla="*/ 0 h 1545465"/>
                    <a:gd name="T14" fmla="*/ 0 w 2717443"/>
                    <a:gd name="T15" fmla="*/ 0 h 154546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717443"/>
                    <a:gd name="T25" fmla="*/ 0 h 1545465"/>
                    <a:gd name="T26" fmla="*/ 2717443 w 2717443"/>
                    <a:gd name="T27" fmla="*/ 1545465 h 154546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717443" h="1545465">
                      <a:moveTo>
                        <a:pt x="0" y="257578"/>
                      </a:moveTo>
                      <a:lnTo>
                        <a:pt x="193183" y="0"/>
                      </a:lnTo>
                      <a:lnTo>
                        <a:pt x="1171978" y="0"/>
                      </a:lnTo>
                      <a:lnTo>
                        <a:pt x="1339403" y="244699"/>
                      </a:lnTo>
                      <a:lnTo>
                        <a:pt x="2717443" y="244699"/>
                      </a:lnTo>
                      <a:lnTo>
                        <a:pt x="2717443" y="1545465"/>
                      </a:lnTo>
                      <a:lnTo>
                        <a:pt x="25758" y="1545465"/>
                      </a:lnTo>
                      <a:lnTo>
                        <a:pt x="0" y="257578"/>
                      </a:lnTo>
                      <a:close/>
                    </a:path>
                  </a:pathLst>
                </a:custGeom>
                <a:solidFill>
                  <a:srgbClr val="4F81BD"/>
                </a:solidFill>
                <a:ln w="25560">
                  <a:solidFill>
                    <a:srgbClr val="385D8A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5" name="AutoShape 18"/>
                <p:cNvSpPr>
                  <a:spLocks noChangeArrowheads="1"/>
                </p:cNvSpPr>
                <p:nvPr/>
              </p:nvSpPr>
              <p:spPr bwMode="auto">
                <a:xfrm>
                  <a:off x="4345" y="3013"/>
                  <a:ext cx="405" cy="283"/>
                </a:xfrm>
                <a:custGeom>
                  <a:avLst/>
                  <a:gdLst>
                    <a:gd name="T0" fmla="*/ 0 w 2717443"/>
                    <a:gd name="T1" fmla="*/ 0 h 1545465"/>
                    <a:gd name="T2" fmla="*/ 0 w 2717443"/>
                    <a:gd name="T3" fmla="*/ 0 h 1545465"/>
                    <a:gd name="T4" fmla="*/ 0 w 2717443"/>
                    <a:gd name="T5" fmla="*/ 0 h 1545465"/>
                    <a:gd name="T6" fmla="*/ 0 w 2717443"/>
                    <a:gd name="T7" fmla="*/ 0 h 1545465"/>
                    <a:gd name="T8" fmla="*/ 0 w 2717443"/>
                    <a:gd name="T9" fmla="*/ 0 h 1545465"/>
                    <a:gd name="T10" fmla="*/ 0 w 2717443"/>
                    <a:gd name="T11" fmla="*/ 0 h 1545465"/>
                    <a:gd name="T12" fmla="*/ 0 w 2717443"/>
                    <a:gd name="T13" fmla="*/ 0 h 1545465"/>
                    <a:gd name="T14" fmla="*/ 0 w 2717443"/>
                    <a:gd name="T15" fmla="*/ 0 h 154546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717443"/>
                    <a:gd name="T25" fmla="*/ 0 h 1545465"/>
                    <a:gd name="T26" fmla="*/ 2717443 w 2717443"/>
                    <a:gd name="T27" fmla="*/ 1545465 h 154546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717443" h="1545465">
                      <a:moveTo>
                        <a:pt x="0" y="257578"/>
                      </a:moveTo>
                      <a:lnTo>
                        <a:pt x="193183" y="0"/>
                      </a:lnTo>
                      <a:lnTo>
                        <a:pt x="1171978" y="0"/>
                      </a:lnTo>
                      <a:lnTo>
                        <a:pt x="1339403" y="244699"/>
                      </a:lnTo>
                      <a:lnTo>
                        <a:pt x="2717443" y="244699"/>
                      </a:lnTo>
                      <a:lnTo>
                        <a:pt x="2717443" y="1545465"/>
                      </a:lnTo>
                      <a:lnTo>
                        <a:pt x="25758" y="1545465"/>
                      </a:lnTo>
                      <a:lnTo>
                        <a:pt x="0" y="257578"/>
                      </a:lnTo>
                      <a:close/>
                    </a:path>
                  </a:pathLst>
                </a:custGeom>
                <a:solidFill>
                  <a:srgbClr val="9BBB59"/>
                </a:solidFill>
                <a:ln w="25560">
                  <a:solidFill>
                    <a:srgbClr val="71893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6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4271" y="3256"/>
                  <a:ext cx="581" cy="2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buClr>
                      <a:srgbClr val="77933C"/>
                    </a:buClr>
                    <a:buFont typeface="Calibri" pitchFamily="32" charset="0"/>
                    <a:buNone/>
                  </a:pPr>
                  <a:r>
                    <a:rPr lang="en-US" altLang="ja-JP">
                      <a:solidFill>
                        <a:srgbClr val="77933C"/>
                      </a:solidFill>
                      <a:latin typeface="Calibri" pitchFamily="32" charset="0"/>
                    </a:rPr>
                    <a:t>sample</a:t>
                  </a:r>
                </a:p>
              </p:txBody>
            </p:sp>
            <p:sp>
              <p:nvSpPr>
                <p:cNvPr id="27" name="Rectangle 20"/>
                <p:cNvSpPr>
                  <a:spLocks noChangeArrowheads="1"/>
                </p:cNvSpPr>
                <p:nvPr/>
              </p:nvSpPr>
              <p:spPr bwMode="auto">
                <a:xfrm>
                  <a:off x="3724" y="3663"/>
                  <a:ext cx="243" cy="324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8" name="Line 21"/>
                <p:cNvSpPr>
                  <a:spLocks noChangeShapeType="1"/>
                </p:cNvSpPr>
                <p:nvPr/>
              </p:nvSpPr>
              <p:spPr bwMode="auto">
                <a:xfrm>
                  <a:off x="3761" y="3733"/>
                  <a:ext cx="162" cy="1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9" name="Line 22"/>
                <p:cNvSpPr>
                  <a:spLocks noChangeShapeType="1"/>
                </p:cNvSpPr>
                <p:nvPr/>
              </p:nvSpPr>
              <p:spPr bwMode="auto">
                <a:xfrm>
                  <a:off x="3761" y="3819"/>
                  <a:ext cx="162" cy="1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0" name="Line 23"/>
                <p:cNvSpPr>
                  <a:spLocks noChangeShapeType="1"/>
                </p:cNvSpPr>
                <p:nvPr/>
              </p:nvSpPr>
              <p:spPr bwMode="auto">
                <a:xfrm>
                  <a:off x="3761" y="3894"/>
                  <a:ext cx="162" cy="1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1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3475" y="3931"/>
                  <a:ext cx="700" cy="2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buFont typeface="Calibri" pitchFamily="32" charset="0"/>
                    <a:buNone/>
                  </a:pPr>
                  <a:r>
                    <a:rPr lang="en-US" altLang="ja-JP">
                      <a:solidFill>
                        <a:srgbClr val="000000"/>
                      </a:solidFill>
                      <a:latin typeface="Calibri" pitchFamily="32" charset="0"/>
                    </a:rPr>
                    <a:t>hoge.txt</a:t>
                  </a:r>
                </a:p>
              </p:txBody>
            </p:sp>
            <p:sp>
              <p:nvSpPr>
                <p:cNvPr id="32" name="Rectangle 25"/>
                <p:cNvSpPr>
                  <a:spLocks noChangeArrowheads="1"/>
                </p:cNvSpPr>
                <p:nvPr/>
              </p:nvSpPr>
              <p:spPr bwMode="auto">
                <a:xfrm>
                  <a:off x="4400" y="3654"/>
                  <a:ext cx="243" cy="324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33" name="Line 26"/>
                <p:cNvSpPr>
                  <a:spLocks noChangeShapeType="1"/>
                </p:cNvSpPr>
                <p:nvPr/>
              </p:nvSpPr>
              <p:spPr bwMode="auto">
                <a:xfrm>
                  <a:off x="4437" y="3810"/>
                  <a:ext cx="162" cy="1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4" name="Line 27"/>
                <p:cNvSpPr>
                  <a:spLocks noChangeShapeType="1"/>
                </p:cNvSpPr>
                <p:nvPr/>
              </p:nvSpPr>
              <p:spPr bwMode="auto">
                <a:xfrm>
                  <a:off x="4437" y="3885"/>
                  <a:ext cx="162" cy="1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5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4164" y="3921"/>
                  <a:ext cx="699" cy="2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buFont typeface="Calibri" pitchFamily="32" charset="0"/>
                    <a:buNone/>
                  </a:pPr>
                  <a:r>
                    <a:rPr lang="en-US" altLang="ja-JP">
                      <a:solidFill>
                        <a:srgbClr val="000000"/>
                      </a:solidFill>
                      <a:latin typeface="Calibri" pitchFamily="32" charset="0"/>
                    </a:rPr>
                    <a:t>kobe.txt</a:t>
                  </a:r>
                </a:p>
              </p:txBody>
            </p:sp>
            <p:sp>
              <p:nvSpPr>
                <p:cNvPr id="36" name="Line 29"/>
                <p:cNvSpPr>
                  <a:spLocks noChangeShapeType="1"/>
                </p:cNvSpPr>
                <p:nvPr/>
              </p:nvSpPr>
              <p:spPr bwMode="auto">
                <a:xfrm>
                  <a:off x="3841" y="1531"/>
                  <a:ext cx="1" cy="134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7" name="Line 30"/>
                <p:cNvSpPr>
                  <a:spLocks noChangeShapeType="1"/>
                </p:cNvSpPr>
                <p:nvPr/>
              </p:nvSpPr>
              <p:spPr bwMode="auto">
                <a:xfrm>
                  <a:off x="3841" y="1575"/>
                  <a:ext cx="855" cy="1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8" name="Line 31"/>
                <p:cNvSpPr>
                  <a:spLocks noChangeShapeType="1"/>
                </p:cNvSpPr>
                <p:nvPr/>
              </p:nvSpPr>
              <p:spPr bwMode="auto">
                <a:xfrm flipH="1">
                  <a:off x="4504" y="1575"/>
                  <a:ext cx="25" cy="90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9" name="Line 32"/>
                <p:cNvSpPr>
                  <a:spLocks noChangeShapeType="1"/>
                </p:cNvSpPr>
                <p:nvPr/>
              </p:nvSpPr>
              <p:spPr bwMode="auto">
                <a:xfrm>
                  <a:off x="3841" y="2161"/>
                  <a:ext cx="1" cy="134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0" name="Line 33"/>
                <p:cNvSpPr>
                  <a:spLocks noChangeShapeType="1"/>
                </p:cNvSpPr>
                <p:nvPr/>
              </p:nvSpPr>
              <p:spPr bwMode="auto">
                <a:xfrm>
                  <a:off x="3841" y="2205"/>
                  <a:ext cx="855" cy="1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1" name="Line 34"/>
                <p:cNvSpPr>
                  <a:spLocks noChangeShapeType="1"/>
                </p:cNvSpPr>
                <p:nvPr/>
              </p:nvSpPr>
              <p:spPr bwMode="auto">
                <a:xfrm flipH="1">
                  <a:off x="4504" y="2205"/>
                  <a:ext cx="25" cy="90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2" name="Line 35"/>
                <p:cNvSpPr>
                  <a:spLocks noChangeShapeType="1"/>
                </p:cNvSpPr>
                <p:nvPr/>
              </p:nvSpPr>
              <p:spPr bwMode="auto">
                <a:xfrm>
                  <a:off x="3841" y="2836"/>
                  <a:ext cx="1" cy="134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3" name="Line 36"/>
                <p:cNvSpPr>
                  <a:spLocks noChangeShapeType="1"/>
                </p:cNvSpPr>
                <p:nvPr/>
              </p:nvSpPr>
              <p:spPr bwMode="auto">
                <a:xfrm>
                  <a:off x="3841" y="2880"/>
                  <a:ext cx="855" cy="1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4" name="Line 37"/>
                <p:cNvSpPr>
                  <a:spLocks noChangeShapeType="1"/>
                </p:cNvSpPr>
                <p:nvPr/>
              </p:nvSpPr>
              <p:spPr bwMode="auto">
                <a:xfrm flipH="1">
                  <a:off x="4504" y="2880"/>
                  <a:ext cx="25" cy="90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5" name="Line 38"/>
                <p:cNvSpPr>
                  <a:spLocks noChangeShapeType="1"/>
                </p:cNvSpPr>
                <p:nvPr/>
              </p:nvSpPr>
              <p:spPr bwMode="auto">
                <a:xfrm>
                  <a:off x="4441" y="3735"/>
                  <a:ext cx="162" cy="1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6" name="Line 39"/>
                <p:cNvSpPr>
                  <a:spLocks noChangeShapeType="1"/>
                </p:cNvSpPr>
                <p:nvPr/>
              </p:nvSpPr>
              <p:spPr bwMode="auto">
                <a:xfrm>
                  <a:off x="3841" y="3466"/>
                  <a:ext cx="1" cy="134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7" name="Line 40"/>
                <p:cNvSpPr>
                  <a:spLocks noChangeShapeType="1"/>
                </p:cNvSpPr>
                <p:nvPr/>
              </p:nvSpPr>
              <p:spPr bwMode="auto">
                <a:xfrm>
                  <a:off x="3841" y="3510"/>
                  <a:ext cx="855" cy="1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8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4504" y="3510"/>
                  <a:ext cx="25" cy="90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9" name="Line 42"/>
                <p:cNvSpPr>
                  <a:spLocks noChangeShapeType="1"/>
                </p:cNvSpPr>
                <p:nvPr/>
              </p:nvSpPr>
              <p:spPr bwMode="auto">
                <a:xfrm>
                  <a:off x="4741" y="1574"/>
                  <a:ext cx="180" cy="1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prstDash val="dash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50" name="Line 43"/>
                <p:cNvSpPr>
                  <a:spLocks noChangeShapeType="1"/>
                </p:cNvSpPr>
                <p:nvPr/>
              </p:nvSpPr>
              <p:spPr bwMode="auto">
                <a:xfrm>
                  <a:off x="4741" y="2204"/>
                  <a:ext cx="180" cy="1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prstDash val="dash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51" name="Line 44"/>
                <p:cNvSpPr>
                  <a:spLocks noChangeShapeType="1"/>
                </p:cNvSpPr>
                <p:nvPr/>
              </p:nvSpPr>
              <p:spPr bwMode="auto">
                <a:xfrm>
                  <a:off x="4741" y="2879"/>
                  <a:ext cx="180" cy="1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prstDash val="dash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52" name="Line 45"/>
                <p:cNvSpPr>
                  <a:spLocks noChangeShapeType="1"/>
                </p:cNvSpPr>
                <p:nvPr/>
              </p:nvSpPr>
              <p:spPr bwMode="auto">
                <a:xfrm>
                  <a:off x="4741" y="3509"/>
                  <a:ext cx="180" cy="1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prstDash val="dash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</p:grpSp>
        <p:grpSp>
          <p:nvGrpSpPr>
            <p:cNvPr id="7" name="グループ化 56"/>
            <p:cNvGrpSpPr>
              <a:grpSpLocks/>
            </p:cNvGrpSpPr>
            <p:nvPr/>
          </p:nvGrpSpPr>
          <p:grpSpPr bwMode="auto">
            <a:xfrm>
              <a:off x="7285038" y="4143375"/>
              <a:ext cx="1573394" cy="1031875"/>
              <a:chOff x="7285038" y="4143375"/>
              <a:chExt cx="1573394" cy="1031876"/>
            </a:xfrm>
          </p:grpSpPr>
          <p:pic>
            <p:nvPicPr>
              <p:cNvPr id="8" name="Picture 46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285038" y="4773613"/>
                <a:ext cx="287337" cy="4016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pic>
          <p:sp>
            <p:nvSpPr>
              <p:cNvPr id="9" name="AutoShape 47"/>
              <p:cNvSpPr>
                <a:spLocks noChangeArrowheads="1"/>
              </p:cNvSpPr>
              <p:nvPr/>
            </p:nvSpPr>
            <p:spPr bwMode="auto">
              <a:xfrm>
                <a:off x="7954963" y="4143375"/>
                <a:ext cx="857250" cy="785813"/>
              </a:xfrm>
              <a:prstGeom prst="wedgeEllipseCallout">
                <a:avLst>
                  <a:gd name="adj1" fmla="val -92944"/>
                  <a:gd name="adj2" fmla="val 42833"/>
                </a:avLst>
              </a:prstGeom>
              <a:noFill/>
              <a:ln w="25560">
                <a:solidFill>
                  <a:srgbClr val="385D8A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0" name="Text Box 48"/>
              <p:cNvSpPr txBox="1">
                <a:spLocks noChangeArrowheads="1"/>
              </p:cNvSpPr>
              <p:nvPr/>
            </p:nvSpPr>
            <p:spPr bwMode="auto">
              <a:xfrm>
                <a:off x="7919223" y="4357302"/>
                <a:ext cx="939209" cy="3407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000" tIns="46800" rIns="90000" bIns="46800">
                <a:spAutoFit/>
              </a:bodyPr>
              <a:lstStyle>
                <a:lvl1pPr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buFont typeface="Calibri" pitchFamily="32" charset="0"/>
                  <a:buNone/>
                </a:pPr>
                <a:r>
                  <a:rPr lang="en-US" altLang="ja-JP" sz="1600" dirty="0">
                    <a:solidFill>
                      <a:srgbClr val="000000"/>
                    </a:solidFill>
                    <a:latin typeface="Calibri" pitchFamily="32" charset="0"/>
                  </a:rPr>
                  <a:t>I’m here!</a:t>
                </a:r>
              </a:p>
            </p:txBody>
          </p:sp>
        </p:grpSp>
      </p:grpSp>
      <p:sp>
        <p:nvSpPr>
          <p:cNvPr id="53" name="円/楕円 52"/>
          <p:cNvSpPr/>
          <p:nvPr/>
        </p:nvSpPr>
        <p:spPr>
          <a:xfrm>
            <a:off x="5413078" y="4920615"/>
            <a:ext cx="1357312" cy="128587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73458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絶対パスによる</a:t>
            </a:r>
            <a:br>
              <a:rPr lang="en-US" altLang="ja-JP" dirty="0"/>
            </a:br>
            <a:r>
              <a:rPr lang="ja-JP" altLang="en-US" dirty="0"/>
              <a:t>ファイルの指定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ja-JP" altLang="en-US" dirty="0"/>
              <a:t>ファイル“</a:t>
            </a:r>
            <a:r>
              <a:rPr lang="en-US" altLang="ja-JP" dirty="0"/>
              <a:t>hoge.txt” </a:t>
            </a:r>
            <a:r>
              <a:rPr lang="ja-JP" altLang="en-US" dirty="0" err="1"/>
              <a:t>への</a:t>
            </a:r>
            <a:r>
              <a:rPr lang="ja-JP" altLang="en-US" dirty="0"/>
              <a:t>道順</a:t>
            </a:r>
            <a:endParaRPr lang="en-US" altLang="ja-JP" dirty="0"/>
          </a:p>
          <a:p>
            <a:pPr lvl="1"/>
            <a:r>
              <a:rPr lang="en-US" altLang="ja-JP" dirty="0"/>
              <a:t>“/” → “home” → “chikuwa2” → “work” → “hoge.txt”</a:t>
            </a:r>
            <a:r>
              <a:rPr lang="ja-JP" altLang="en-US" dirty="0"/>
              <a:t> </a:t>
            </a:r>
          </a:p>
          <a:p>
            <a:r>
              <a:rPr lang="en-US" altLang="ja-JP" dirty="0"/>
              <a:t>“hoge.txt” </a:t>
            </a:r>
            <a:r>
              <a:rPr lang="ja-JP" altLang="en-US" dirty="0"/>
              <a:t>の指定</a:t>
            </a:r>
          </a:p>
          <a:p>
            <a:pPr lvl="1"/>
            <a:r>
              <a:rPr lang="en-US" altLang="ja-JP" sz="1800" dirty="0"/>
              <a:t>/home/chikuwa2/work/hoge.txt</a:t>
            </a:r>
          </a:p>
          <a:p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kumimoji="1" lang="ja-JP" altLang="en-US"/>
          </a:p>
        </p:txBody>
      </p:sp>
      <p:grpSp>
        <p:nvGrpSpPr>
          <p:cNvPr id="5" name="グループ化 4"/>
          <p:cNvGrpSpPr/>
          <p:nvPr/>
        </p:nvGrpSpPr>
        <p:grpSpPr>
          <a:xfrm>
            <a:off x="5436096" y="1053673"/>
            <a:ext cx="3458437" cy="5040313"/>
            <a:chOff x="5472114" y="1629047"/>
            <a:chExt cx="3458437" cy="5040313"/>
          </a:xfrm>
        </p:grpSpPr>
        <p:grpSp>
          <p:nvGrpSpPr>
            <p:cNvPr id="6" name="グループ化 55"/>
            <p:cNvGrpSpPr>
              <a:grpSpLocks/>
            </p:cNvGrpSpPr>
            <p:nvPr/>
          </p:nvGrpSpPr>
          <p:grpSpPr bwMode="auto">
            <a:xfrm>
              <a:off x="5472114" y="1629047"/>
              <a:ext cx="3458437" cy="5040313"/>
              <a:chOff x="5472114" y="1619250"/>
              <a:chExt cx="3458437" cy="5040313"/>
            </a:xfrm>
          </p:grpSpPr>
          <p:sp>
            <p:nvSpPr>
              <p:cNvPr id="11" name="Rectangle 1"/>
              <p:cNvSpPr>
                <a:spLocks noChangeArrowheads="1"/>
              </p:cNvSpPr>
              <p:nvPr/>
            </p:nvSpPr>
            <p:spPr bwMode="auto">
              <a:xfrm>
                <a:off x="5511076" y="1619250"/>
                <a:ext cx="3419475" cy="5040313"/>
              </a:xfrm>
              <a:prstGeom prst="rect">
                <a:avLst/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grpSp>
            <p:nvGrpSpPr>
              <p:cNvPr id="12" name="Group 5"/>
              <p:cNvGrpSpPr>
                <a:grpSpLocks/>
              </p:cNvGrpSpPr>
              <p:nvPr/>
            </p:nvGrpSpPr>
            <p:grpSpPr bwMode="auto">
              <a:xfrm>
                <a:off x="5472114" y="1714500"/>
                <a:ext cx="2366963" cy="4894263"/>
                <a:chOff x="3447" y="1080"/>
                <a:chExt cx="1491" cy="3083"/>
              </a:xfrm>
            </p:grpSpPr>
            <p:sp>
              <p:nvSpPr>
                <p:cNvPr id="13" name="AutoShape 6"/>
                <p:cNvSpPr>
                  <a:spLocks noChangeArrowheads="1"/>
                </p:cNvSpPr>
                <p:nvPr/>
              </p:nvSpPr>
              <p:spPr bwMode="auto">
                <a:xfrm>
                  <a:off x="3634" y="1080"/>
                  <a:ext cx="405" cy="283"/>
                </a:xfrm>
                <a:custGeom>
                  <a:avLst/>
                  <a:gdLst>
                    <a:gd name="T0" fmla="*/ 0 w 2717443"/>
                    <a:gd name="T1" fmla="*/ 0 h 1545465"/>
                    <a:gd name="T2" fmla="*/ 0 w 2717443"/>
                    <a:gd name="T3" fmla="*/ 0 h 1545465"/>
                    <a:gd name="T4" fmla="*/ 0 w 2717443"/>
                    <a:gd name="T5" fmla="*/ 0 h 1545465"/>
                    <a:gd name="T6" fmla="*/ 0 w 2717443"/>
                    <a:gd name="T7" fmla="*/ 0 h 1545465"/>
                    <a:gd name="T8" fmla="*/ 0 w 2717443"/>
                    <a:gd name="T9" fmla="*/ 0 h 1545465"/>
                    <a:gd name="T10" fmla="*/ 0 w 2717443"/>
                    <a:gd name="T11" fmla="*/ 0 h 1545465"/>
                    <a:gd name="T12" fmla="*/ 0 w 2717443"/>
                    <a:gd name="T13" fmla="*/ 0 h 1545465"/>
                    <a:gd name="T14" fmla="*/ 0 w 2717443"/>
                    <a:gd name="T15" fmla="*/ 0 h 154546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717443"/>
                    <a:gd name="T25" fmla="*/ 0 h 1545465"/>
                    <a:gd name="T26" fmla="*/ 2717443 w 2717443"/>
                    <a:gd name="T27" fmla="*/ 1545465 h 154546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717443" h="1545465">
                      <a:moveTo>
                        <a:pt x="0" y="257578"/>
                      </a:moveTo>
                      <a:lnTo>
                        <a:pt x="193183" y="0"/>
                      </a:lnTo>
                      <a:lnTo>
                        <a:pt x="1171978" y="0"/>
                      </a:lnTo>
                      <a:lnTo>
                        <a:pt x="1339403" y="244699"/>
                      </a:lnTo>
                      <a:lnTo>
                        <a:pt x="2717443" y="244699"/>
                      </a:lnTo>
                      <a:lnTo>
                        <a:pt x="2717443" y="1545465"/>
                      </a:lnTo>
                      <a:lnTo>
                        <a:pt x="25758" y="1545465"/>
                      </a:lnTo>
                      <a:lnTo>
                        <a:pt x="0" y="257578"/>
                      </a:lnTo>
                      <a:close/>
                    </a:path>
                  </a:pathLst>
                </a:custGeom>
                <a:solidFill>
                  <a:srgbClr val="4F81BD"/>
                </a:solidFill>
                <a:ln w="25560">
                  <a:solidFill>
                    <a:srgbClr val="385D8A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3737" y="1323"/>
                  <a:ext cx="188" cy="2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buFont typeface="Calibri" pitchFamily="32" charset="0"/>
                    <a:buNone/>
                  </a:pPr>
                  <a:r>
                    <a:rPr lang="en-US" altLang="ja-JP">
                      <a:solidFill>
                        <a:srgbClr val="000000"/>
                      </a:solidFill>
                      <a:latin typeface="Calibri" pitchFamily="32" charset="0"/>
                    </a:rPr>
                    <a:t>/</a:t>
                  </a:r>
                </a:p>
              </p:txBody>
            </p:sp>
            <p:sp>
              <p:nvSpPr>
                <p:cNvPr id="15" name="AutoShape 8"/>
                <p:cNvSpPr>
                  <a:spLocks noChangeArrowheads="1"/>
                </p:cNvSpPr>
                <p:nvPr/>
              </p:nvSpPr>
              <p:spPr bwMode="auto">
                <a:xfrm>
                  <a:off x="3645" y="1710"/>
                  <a:ext cx="405" cy="283"/>
                </a:xfrm>
                <a:custGeom>
                  <a:avLst/>
                  <a:gdLst>
                    <a:gd name="T0" fmla="*/ 0 w 2717443"/>
                    <a:gd name="T1" fmla="*/ 0 h 1545465"/>
                    <a:gd name="T2" fmla="*/ 0 w 2717443"/>
                    <a:gd name="T3" fmla="*/ 0 h 1545465"/>
                    <a:gd name="T4" fmla="*/ 0 w 2717443"/>
                    <a:gd name="T5" fmla="*/ 0 h 1545465"/>
                    <a:gd name="T6" fmla="*/ 0 w 2717443"/>
                    <a:gd name="T7" fmla="*/ 0 h 1545465"/>
                    <a:gd name="T8" fmla="*/ 0 w 2717443"/>
                    <a:gd name="T9" fmla="*/ 0 h 1545465"/>
                    <a:gd name="T10" fmla="*/ 0 w 2717443"/>
                    <a:gd name="T11" fmla="*/ 0 h 1545465"/>
                    <a:gd name="T12" fmla="*/ 0 w 2717443"/>
                    <a:gd name="T13" fmla="*/ 0 h 1545465"/>
                    <a:gd name="T14" fmla="*/ 0 w 2717443"/>
                    <a:gd name="T15" fmla="*/ 0 h 154546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717443"/>
                    <a:gd name="T25" fmla="*/ 0 h 1545465"/>
                    <a:gd name="T26" fmla="*/ 2717443 w 2717443"/>
                    <a:gd name="T27" fmla="*/ 1545465 h 154546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717443" h="1545465">
                      <a:moveTo>
                        <a:pt x="0" y="257578"/>
                      </a:moveTo>
                      <a:lnTo>
                        <a:pt x="193183" y="0"/>
                      </a:lnTo>
                      <a:lnTo>
                        <a:pt x="1171978" y="0"/>
                      </a:lnTo>
                      <a:lnTo>
                        <a:pt x="1339403" y="244699"/>
                      </a:lnTo>
                      <a:lnTo>
                        <a:pt x="2717443" y="244699"/>
                      </a:lnTo>
                      <a:lnTo>
                        <a:pt x="2717443" y="1545465"/>
                      </a:lnTo>
                      <a:lnTo>
                        <a:pt x="25758" y="1545465"/>
                      </a:lnTo>
                      <a:lnTo>
                        <a:pt x="0" y="257578"/>
                      </a:lnTo>
                      <a:close/>
                    </a:path>
                  </a:pathLst>
                </a:custGeom>
                <a:solidFill>
                  <a:srgbClr val="4F81BD"/>
                </a:solidFill>
                <a:ln w="25560">
                  <a:solidFill>
                    <a:srgbClr val="385D8A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6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3618" y="1953"/>
                  <a:ext cx="466" cy="2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buFont typeface="Calibri" pitchFamily="32" charset="0"/>
                    <a:buNone/>
                  </a:pPr>
                  <a:r>
                    <a:rPr lang="en-US" altLang="ja-JP">
                      <a:solidFill>
                        <a:srgbClr val="000000"/>
                      </a:solidFill>
                      <a:latin typeface="Calibri" pitchFamily="32" charset="0"/>
                    </a:rPr>
                    <a:t>home</a:t>
                  </a:r>
                </a:p>
              </p:txBody>
            </p:sp>
            <p:sp>
              <p:nvSpPr>
                <p:cNvPr id="17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4359" y="1948"/>
                  <a:ext cx="335" cy="2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buFont typeface="Calibri" pitchFamily="32" charset="0"/>
                    <a:buNone/>
                  </a:pPr>
                  <a:r>
                    <a:rPr lang="en-US" altLang="ja-JP">
                      <a:solidFill>
                        <a:srgbClr val="000000"/>
                      </a:solidFill>
                      <a:latin typeface="Calibri" pitchFamily="32" charset="0"/>
                    </a:rPr>
                    <a:t>etc</a:t>
                  </a:r>
                </a:p>
              </p:txBody>
            </p:sp>
            <p:sp>
              <p:nvSpPr>
                <p:cNvPr id="18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3447" y="2577"/>
                  <a:ext cx="757" cy="2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buClr>
                      <a:srgbClr val="E46C0A"/>
                    </a:buClr>
                    <a:buFont typeface="Calibri" pitchFamily="32" charset="0"/>
                    <a:buNone/>
                  </a:pPr>
                  <a:r>
                    <a:rPr lang="en-US" altLang="ja-JP" dirty="0">
                      <a:solidFill>
                        <a:srgbClr val="E46C0A"/>
                      </a:solidFill>
                      <a:latin typeface="Calibri" pitchFamily="32" charset="0"/>
                    </a:rPr>
                    <a:t>chikuwa2</a:t>
                  </a:r>
                </a:p>
              </p:txBody>
            </p:sp>
            <p:sp>
              <p:nvSpPr>
                <p:cNvPr id="19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4183" y="2572"/>
                  <a:ext cx="755" cy="2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buFont typeface="Calibri" pitchFamily="32" charset="0"/>
                    <a:buNone/>
                  </a:pPr>
                  <a:r>
                    <a:rPr lang="en-US" altLang="ja-JP">
                      <a:solidFill>
                        <a:srgbClr val="000000"/>
                      </a:solidFill>
                      <a:latin typeface="Calibri" pitchFamily="32" charset="0"/>
                    </a:rPr>
                    <a:t>hogehoge</a:t>
                  </a:r>
                </a:p>
              </p:txBody>
            </p:sp>
            <p:sp>
              <p:nvSpPr>
                <p:cNvPr id="20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618" y="3253"/>
                  <a:ext cx="454" cy="2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buFont typeface="Calibri" pitchFamily="32" charset="0"/>
                    <a:buNone/>
                  </a:pPr>
                  <a:r>
                    <a:rPr lang="en-US" altLang="ja-JP" dirty="0">
                      <a:solidFill>
                        <a:srgbClr val="000000"/>
                      </a:solidFill>
                      <a:latin typeface="Calibri" pitchFamily="32" charset="0"/>
                    </a:rPr>
                    <a:t>work</a:t>
                  </a:r>
                </a:p>
              </p:txBody>
            </p:sp>
            <p:sp>
              <p:nvSpPr>
                <p:cNvPr id="21" name="AutoShape 14"/>
                <p:cNvSpPr>
                  <a:spLocks noChangeArrowheads="1"/>
                </p:cNvSpPr>
                <p:nvPr/>
              </p:nvSpPr>
              <p:spPr bwMode="auto">
                <a:xfrm>
                  <a:off x="4336" y="1712"/>
                  <a:ext cx="405" cy="284"/>
                </a:xfrm>
                <a:custGeom>
                  <a:avLst/>
                  <a:gdLst>
                    <a:gd name="T0" fmla="*/ 0 w 2717443"/>
                    <a:gd name="T1" fmla="*/ 0 h 1545465"/>
                    <a:gd name="T2" fmla="*/ 0 w 2717443"/>
                    <a:gd name="T3" fmla="*/ 0 h 1545465"/>
                    <a:gd name="T4" fmla="*/ 0 w 2717443"/>
                    <a:gd name="T5" fmla="*/ 0 h 1545465"/>
                    <a:gd name="T6" fmla="*/ 0 w 2717443"/>
                    <a:gd name="T7" fmla="*/ 0 h 1545465"/>
                    <a:gd name="T8" fmla="*/ 0 w 2717443"/>
                    <a:gd name="T9" fmla="*/ 0 h 1545465"/>
                    <a:gd name="T10" fmla="*/ 0 w 2717443"/>
                    <a:gd name="T11" fmla="*/ 0 h 1545465"/>
                    <a:gd name="T12" fmla="*/ 0 w 2717443"/>
                    <a:gd name="T13" fmla="*/ 0 h 1545465"/>
                    <a:gd name="T14" fmla="*/ 0 w 2717443"/>
                    <a:gd name="T15" fmla="*/ 0 h 154546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717443"/>
                    <a:gd name="T25" fmla="*/ 0 h 1545465"/>
                    <a:gd name="T26" fmla="*/ 2717443 w 2717443"/>
                    <a:gd name="T27" fmla="*/ 1545465 h 154546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717443" h="1545465">
                      <a:moveTo>
                        <a:pt x="0" y="257578"/>
                      </a:moveTo>
                      <a:lnTo>
                        <a:pt x="193183" y="0"/>
                      </a:lnTo>
                      <a:lnTo>
                        <a:pt x="1171978" y="0"/>
                      </a:lnTo>
                      <a:lnTo>
                        <a:pt x="1339403" y="244699"/>
                      </a:lnTo>
                      <a:lnTo>
                        <a:pt x="2717443" y="244699"/>
                      </a:lnTo>
                      <a:lnTo>
                        <a:pt x="2717443" y="1545465"/>
                      </a:lnTo>
                      <a:lnTo>
                        <a:pt x="25758" y="1545465"/>
                      </a:lnTo>
                      <a:lnTo>
                        <a:pt x="0" y="257578"/>
                      </a:lnTo>
                      <a:close/>
                    </a:path>
                  </a:pathLst>
                </a:custGeom>
                <a:solidFill>
                  <a:srgbClr val="4F81BD"/>
                </a:solidFill>
                <a:ln w="25560">
                  <a:solidFill>
                    <a:srgbClr val="385D8A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2" name="AutoShape 15"/>
                <p:cNvSpPr>
                  <a:spLocks noChangeArrowheads="1"/>
                </p:cNvSpPr>
                <p:nvPr/>
              </p:nvSpPr>
              <p:spPr bwMode="auto">
                <a:xfrm>
                  <a:off x="3643" y="2334"/>
                  <a:ext cx="405" cy="284"/>
                </a:xfrm>
                <a:custGeom>
                  <a:avLst/>
                  <a:gdLst>
                    <a:gd name="T0" fmla="*/ 0 w 2717443"/>
                    <a:gd name="T1" fmla="*/ 0 h 1545465"/>
                    <a:gd name="T2" fmla="*/ 0 w 2717443"/>
                    <a:gd name="T3" fmla="*/ 0 h 1545465"/>
                    <a:gd name="T4" fmla="*/ 0 w 2717443"/>
                    <a:gd name="T5" fmla="*/ 0 h 1545465"/>
                    <a:gd name="T6" fmla="*/ 0 w 2717443"/>
                    <a:gd name="T7" fmla="*/ 0 h 1545465"/>
                    <a:gd name="T8" fmla="*/ 0 w 2717443"/>
                    <a:gd name="T9" fmla="*/ 0 h 1545465"/>
                    <a:gd name="T10" fmla="*/ 0 w 2717443"/>
                    <a:gd name="T11" fmla="*/ 0 h 1545465"/>
                    <a:gd name="T12" fmla="*/ 0 w 2717443"/>
                    <a:gd name="T13" fmla="*/ 0 h 1545465"/>
                    <a:gd name="T14" fmla="*/ 0 w 2717443"/>
                    <a:gd name="T15" fmla="*/ 0 h 154546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717443"/>
                    <a:gd name="T25" fmla="*/ 0 h 1545465"/>
                    <a:gd name="T26" fmla="*/ 2717443 w 2717443"/>
                    <a:gd name="T27" fmla="*/ 1545465 h 154546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717443" h="1545465">
                      <a:moveTo>
                        <a:pt x="0" y="257578"/>
                      </a:moveTo>
                      <a:lnTo>
                        <a:pt x="193183" y="0"/>
                      </a:lnTo>
                      <a:lnTo>
                        <a:pt x="1171978" y="0"/>
                      </a:lnTo>
                      <a:lnTo>
                        <a:pt x="1339403" y="244699"/>
                      </a:lnTo>
                      <a:lnTo>
                        <a:pt x="2717443" y="244699"/>
                      </a:lnTo>
                      <a:lnTo>
                        <a:pt x="2717443" y="1545465"/>
                      </a:lnTo>
                      <a:lnTo>
                        <a:pt x="25758" y="1545465"/>
                      </a:lnTo>
                      <a:lnTo>
                        <a:pt x="0" y="257578"/>
                      </a:lnTo>
                      <a:close/>
                    </a:path>
                  </a:pathLst>
                </a:custGeom>
                <a:solidFill>
                  <a:srgbClr val="F79646"/>
                </a:solidFill>
                <a:ln w="25560">
                  <a:solidFill>
                    <a:srgbClr val="B66D3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3" name="AutoShape 16"/>
                <p:cNvSpPr>
                  <a:spLocks noChangeArrowheads="1"/>
                </p:cNvSpPr>
                <p:nvPr/>
              </p:nvSpPr>
              <p:spPr bwMode="auto">
                <a:xfrm>
                  <a:off x="4338" y="2346"/>
                  <a:ext cx="405" cy="283"/>
                </a:xfrm>
                <a:custGeom>
                  <a:avLst/>
                  <a:gdLst>
                    <a:gd name="T0" fmla="*/ 0 w 2717443"/>
                    <a:gd name="T1" fmla="*/ 0 h 1545465"/>
                    <a:gd name="T2" fmla="*/ 0 w 2717443"/>
                    <a:gd name="T3" fmla="*/ 0 h 1545465"/>
                    <a:gd name="T4" fmla="*/ 0 w 2717443"/>
                    <a:gd name="T5" fmla="*/ 0 h 1545465"/>
                    <a:gd name="T6" fmla="*/ 0 w 2717443"/>
                    <a:gd name="T7" fmla="*/ 0 h 1545465"/>
                    <a:gd name="T8" fmla="*/ 0 w 2717443"/>
                    <a:gd name="T9" fmla="*/ 0 h 1545465"/>
                    <a:gd name="T10" fmla="*/ 0 w 2717443"/>
                    <a:gd name="T11" fmla="*/ 0 h 1545465"/>
                    <a:gd name="T12" fmla="*/ 0 w 2717443"/>
                    <a:gd name="T13" fmla="*/ 0 h 1545465"/>
                    <a:gd name="T14" fmla="*/ 0 w 2717443"/>
                    <a:gd name="T15" fmla="*/ 0 h 154546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717443"/>
                    <a:gd name="T25" fmla="*/ 0 h 1545465"/>
                    <a:gd name="T26" fmla="*/ 2717443 w 2717443"/>
                    <a:gd name="T27" fmla="*/ 1545465 h 154546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717443" h="1545465">
                      <a:moveTo>
                        <a:pt x="0" y="257578"/>
                      </a:moveTo>
                      <a:lnTo>
                        <a:pt x="193183" y="0"/>
                      </a:lnTo>
                      <a:lnTo>
                        <a:pt x="1171978" y="0"/>
                      </a:lnTo>
                      <a:lnTo>
                        <a:pt x="1339403" y="244699"/>
                      </a:lnTo>
                      <a:lnTo>
                        <a:pt x="2717443" y="244699"/>
                      </a:lnTo>
                      <a:lnTo>
                        <a:pt x="2717443" y="1545465"/>
                      </a:lnTo>
                      <a:lnTo>
                        <a:pt x="25758" y="1545465"/>
                      </a:lnTo>
                      <a:lnTo>
                        <a:pt x="0" y="257578"/>
                      </a:lnTo>
                      <a:close/>
                    </a:path>
                  </a:pathLst>
                </a:custGeom>
                <a:solidFill>
                  <a:srgbClr val="4F81BD"/>
                </a:solidFill>
                <a:ln w="25560">
                  <a:solidFill>
                    <a:srgbClr val="385D8A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4" name="AutoShape 17"/>
                <p:cNvSpPr>
                  <a:spLocks noChangeArrowheads="1"/>
                </p:cNvSpPr>
                <p:nvPr/>
              </p:nvSpPr>
              <p:spPr bwMode="auto">
                <a:xfrm>
                  <a:off x="3653" y="3017"/>
                  <a:ext cx="405" cy="284"/>
                </a:xfrm>
                <a:custGeom>
                  <a:avLst/>
                  <a:gdLst>
                    <a:gd name="T0" fmla="*/ 0 w 2717443"/>
                    <a:gd name="T1" fmla="*/ 0 h 1545465"/>
                    <a:gd name="T2" fmla="*/ 0 w 2717443"/>
                    <a:gd name="T3" fmla="*/ 0 h 1545465"/>
                    <a:gd name="T4" fmla="*/ 0 w 2717443"/>
                    <a:gd name="T5" fmla="*/ 0 h 1545465"/>
                    <a:gd name="T6" fmla="*/ 0 w 2717443"/>
                    <a:gd name="T7" fmla="*/ 0 h 1545465"/>
                    <a:gd name="T8" fmla="*/ 0 w 2717443"/>
                    <a:gd name="T9" fmla="*/ 0 h 1545465"/>
                    <a:gd name="T10" fmla="*/ 0 w 2717443"/>
                    <a:gd name="T11" fmla="*/ 0 h 1545465"/>
                    <a:gd name="T12" fmla="*/ 0 w 2717443"/>
                    <a:gd name="T13" fmla="*/ 0 h 1545465"/>
                    <a:gd name="T14" fmla="*/ 0 w 2717443"/>
                    <a:gd name="T15" fmla="*/ 0 h 154546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717443"/>
                    <a:gd name="T25" fmla="*/ 0 h 1545465"/>
                    <a:gd name="T26" fmla="*/ 2717443 w 2717443"/>
                    <a:gd name="T27" fmla="*/ 1545465 h 154546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717443" h="1545465">
                      <a:moveTo>
                        <a:pt x="0" y="257578"/>
                      </a:moveTo>
                      <a:lnTo>
                        <a:pt x="193183" y="0"/>
                      </a:lnTo>
                      <a:lnTo>
                        <a:pt x="1171978" y="0"/>
                      </a:lnTo>
                      <a:lnTo>
                        <a:pt x="1339403" y="244699"/>
                      </a:lnTo>
                      <a:lnTo>
                        <a:pt x="2717443" y="244699"/>
                      </a:lnTo>
                      <a:lnTo>
                        <a:pt x="2717443" y="1545465"/>
                      </a:lnTo>
                      <a:lnTo>
                        <a:pt x="25758" y="1545465"/>
                      </a:lnTo>
                      <a:lnTo>
                        <a:pt x="0" y="257578"/>
                      </a:lnTo>
                      <a:close/>
                    </a:path>
                  </a:pathLst>
                </a:custGeom>
                <a:solidFill>
                  <a:srgbClr val="4F81BD"/>
                </a:solidFill>
                <a:ln w="25560">
                  <a:solidFill>
                    <a:srgbClr val="385D8A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5" name="AutoShape 18"/>
                <p:cNvSpPr>
                  <a:spLocks noChangeArrowheads="1"/>
                </p:cNvSpPr>
                <p:nvPr/>
              </p:nvSpPr>
              <p:spPr bwMode="auto">
                <a:xfrm>
                  <a:off x="4345" y="3013"/>
                  <a:ext cx="405" cy="283"/>
                </a:xfrm>
                <a:custGeom>
                  <a:avLst/>
                  <a:gdLst>
                    <a:gd name="T0" fmla="*/ 0 w 2717443"/>
                    <a:gd name="T1" fmla="*/ 0 h 1545465"/>
                    <a:gd name="T2" fmla="*/ 0 w 2717443"/>
                    <a:gd name="T3" fmla="*/ 0 h 1545465"/>
                    <a:gd name="T4" fmla="*/ 0 w 2717443"/>
                    <a:gd name="T5" fmla="*/ 0 h 1545465"/>
                    <a:gd name="T6" fmla="*/ 0 w 2717443"/>
                    <a:gd name="T7" fmla="*/ 0 h 1545465"/>
                    <a:gd name="T8" fmla="*/ 0 w 2717443"/>
                    <a:gd name="T9" fmla="*/ 0 h 1545465"/>
                    <a:gd name="T10" fmla="*/ 0 w 2717443"/>
                    <a:gd name="T11" fmla="*/ 0 h 1545465"/>
                    <a:gd name="T12" fmla="*/ 0 w 2717443"/>
                    <a:gd name="T13" fmla="*/ 0 h 1545465"/>
                    <a:gd name="T14" fmla="*/ 0 w 2717443"/>
                    <a:gd name="T15" fmla="*/ 0 h 154546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717443"/>
                    <a:gd name="T25" fmla="*/ 0 h 1545465"/>
                    <a:gd name="T26" fmla="*/ 2717443 w 2717443"/>
                    <a:gd name="T27" fmla="*/ 1545465 h 154546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717443" h="1545465">
                      <a:moveTo>
                        <a:pt x="0" y="257578"/>
                      </a:moveTo>
                      <a:lnTo>
                        <a:pt x="193183" y="0"/>
                      </a:lnTo>
                      <a:lnTo>
                        <a:pt x="1171978" y="0"/>
                      </a:lnTo>
                      <a:lnTo>
                        <a:pt x="1339403" y="244699"/>
                      </a:lnTo>
                      <a:lnTo>
                        <a:pt x="2717443" y="244699"/>
                      </a:lnTo>
                      <a:lnTo>
                        <a:pt x="2717443" y="1545465"/>
                      </a:lnTo>
                      <a:lnTo>
                        <a:pt x="25758" y="1545465"/>
                      </a:lnTo>
                      <a:lnTo>
                        <a:pt x="0" y="257578"/>
                      </a:lnTo>
                      <a:close/>
                    </a:path>
                  </a:pathLst>
                </a:custGeom>
                <a:solidFill>
                  <a:srgbClr val="9BBB59"/>
                </a:solidFill>
                <a:ln w="25560">
                  <a:solidFill>
                    <a:srgbClr val="71893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6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4271" y="3256"/>
                  <a:ext cx="581" cy="2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buClr>
                      <a:srgbClr val="77933C"/>
                    </a:buClr>
                    <a:buFont typeface="Calibri" pitchFamily="32" charset="0"/>
                    <a:buNone/>
                  </a:pPr>
                  <a:r>
                    <a:rPr lang="en-US" altLang="ja-JP">
                      <a:solidFill>
                        <a:srgbClr val="77933C"/>
                      </a:solidFill>
                      <a:latin typeface="Calibri" pitchFamily="32" charset="0"/>
                    </a:rPr>
                    <a:t>sample</a:t>
                  </a:r>
                </a:p>
              </p:txBody>
            </p:sp>
            <p:sp>
              <p:nvSpPr>
                <p:cNvPr id="27" name="Rectangle 20"/>
                <p:cNvSpPr>
                  <a:spLocks noChangeArrowheads="1"/>
                </p:cNvSpPr>
                <p:nvPr/>
              </p:nvSpPr>
              <p:spPr bwMode="auto">
                <a:xfrm>
                  <a:off x="3724" y="3663"/>
                  <a:ext cx="243" cy="324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8" name="Line 21"/>
                <p:cNvSpPr>
                  <a:spLocks noChangeShapeType="1"/>
                </p:cNvSpPr>
                <p:nvPr/>
              </p:nvSpPr>
              <p:spPr bwMode="auto">
                <a:xfrm>
                  <a:off x="3761" y="3733"/>
                  <a:ext cx="162" cy="1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9" name="Line 22"/>
                <p:cNvSpPr>
                  <a:spLocks noChangeShapeType="1"/>
                </p:cNvSpPr>
                <p:nvPr/>
              </p:nvSpPr>
              <p:spPr bwMode="auto">
                <a:xfrm>
                  <a:off x="3761" y="3819"/>
                  <a:ext cx="162" cy="1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0" name="Line 23"/>
                <p:cNvSpPr>
                  <a:spLocks noChangeShapeType="1"/>
                </p:cNvSpPr>
                <p:nvPr/>
              </p:nvSpPr>
              <p:spPr bwMode="auto">
                <a:xfrm>
                  <a:off x="3761" y="3894"/>
                  <a:ext cx="162" cy="1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1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3475" y="3931"/>
                  <a:ext cx="700" cy="2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buFont typeface="Calibri" pitchFamily="32" charset="0"/>
                    <a:buNone/>
                  </a:pPr>
                  <a:r>
                    <a:rPr lang="en-US" altLang="ja-JP">
                      <a:solidFill>
                        <a:srgbClr val="000000"/>
                      </a:solidFill>
                      <a:latin typeface="Calibri" pitchFamily="32" charset="0"/>
                    </a:rPr>
                    <a:t>hoge.txt</a:t>
                  </a:r>
                </a:p>
              </p:txBody>
            </p:sp>
            <p:sp>
              <p:nvSpPr>
                <p:cNvPr id="32" name="Rectangle 25"/>
                <p:cNvSpPr>
                  <a:spLocks noChangeArrowheads="1"/>
                </p:cNvSpPr>
                <p:nvPr/>
              </p:nvSpPr>
              <p:spPr bwMode="auto">
                <a:xfrm>
                  <a:off x="4400" y="3654"/>
                  <a:ext cx="243" cy="324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33" name="Line 26"/>
                <p:cNvSpPr>
                  <a:spLocks noChangeShapeType="1"/>
                </p:cNvSpPr>
                <p:nvPr/>
              </p:nvSpPr>
              <p:spPr bwMode="auto">
                <a:xfrm>
                  <a:off x="4437" y="3810"/>
                  <a:ext cx="162" cy="1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4" name="Line 27"/>
                <p:cNvSpPr>
                  <a:spLocks noChangeShapeType="1"/>
                </p:cNvSpPr>
                <p:nvPr/>
              </p:nvSpPr>
              <p:spPr bwMode="auto">
                <a:xfrm>
                  <a:off x="4437" y="3885"/>
                  <a:ext cx="162" cy="1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5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4164" y="3921"/>
                  <a:ext cx="699" cy="2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buFont typeface="Calibri" pitchFamily="32" charset="0"/>
                    <a:buNone/>
                  </a:pPr>
                  <a:r>
                    <a:rPr lang="en-US" altLang="ja-JP">
                      <a:solidFill>
                        <a:srgbClr val="000000"/>
                      </a:solidFill>
                      <a:latin typeface="Calibri" pitchFamily="32" charset="0"/>
                    </a:rPr>
                    <a:t>kobe.txt</a:t>
                  </a:r>
                </a:p>
              </p:txBody>
            </p:sp>
            <p:sp>
              <p:nvSpPr>
                <p:cNvPr id="36" name="Line 29"/>
                <p:cNvSpPr>
                  <a:spLocks noChangeShapeType="1"/>
                </p:cNvSpPr>
                <p:nvPr/>
              </p:nvSpPr>
              <p:spPr bwMode="auto">
                <a:xfrm>
                  <a:off x="3841" y="1531"/>
                  <a:ext cx="1" cy="134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7" name="Line 30"/>
                <p:cNvSpPr>
                  <a:spLocks noChangeShapeType="1"/>
                </p:cNvSpPr>
                <p:nvPr/>
              </p:nvSpPr>
              <p:spPr bwMode="auto">
                <a:xfrm>
                  <a:off x="3841" y="1575"/>
                  <a:ext cx="855" cy="1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8" name="Line 31"/>
                <p:cNvSpPr>
                  <a:spLocks noChangeShapeType="1"/>
                </p:cNvSpPr>
                <p:nvPr/>
              </p:nvSpPr>
              <p:spPr bwMode="auto">
                <a:xfrm flipH="1">
                  <a:off x="4504" y="1575"/>
                  <a:ext cx="25" cy="90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9" name="Line 32"/>
                <p:cNvSpPr>
                  <a:spLocks noChangeShapeType="1"/>
                </p:cNvSpPr>
                <p:nvPr/>
              </p:nvSpPr>
              <p:spPr bwMode="auto">
                <a:xfrm>
                  <a:off x="3841" y="2161"/>
                  <a:ext cx="1" cy="134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0" name="Line 33"/>
                <p:cNvSpPr>
                  <a:spLocks noChangeShapeType="1"/>
                </p:cNvSpPr>
                <p:nvPr/>
              </p:nvSpPr>
              <p:spPr bwMode="auto">
                <a:xfrm>
                  <a:off x="3841" y="2205"/>
                  <a:ext cx="855" cy="1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1" name="Line 34"/>
                <p:cNvSpPr>
                  <a:spLocks noChangeShapeType="1"/>
                </p:cNvSpPr>
                <p:nvPr/>
              </p:nvSpPr>
              <p:spPr bwMode="auto">
                <a:xfrm flipH="1">
                  <a:off x="4504" y="2205"/>
                  <a:ext cx="25" cy="90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2" name="Line 35"/>
                <p:cNvSpPr>
                  <a:spLocks noChangeShapeType="1"/>
                </p:cNvSpPr>
                <p:nvPr/>
              </p:nvSpPr>
              <p:spPr bwMode="auto">
                <a:xfrm>
                  <a:off x="3841" y="2836"/>
                  <a:ext cx="1" cy="134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3" name="Line 36"/>
                <p:cNvSpPr>
                  <a:spLocks noChangeShapeType="1"/>
                </p:cNvSpPr>
                <p:nvPr/>
              </p:nvSpPr>
              <p:spPr bwMode="auto">
                <a:xfrm>
                  <a:off x="3841" y="2880"/>
                  <a:ext cx="855" cy="1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4" name="Line 37"/>
                <p:cNvSpPr>
                  <a:spLocks noChangeShapeType="1"/>
                </p:cNvSpPr>
                <p:nvPr/>
              </p:nvSpPr>
              <p:spPr bwMode="auto">
                <a:xfrm flipH="1">
                  <a:off x="4504" y="2880"/>
                  <a:ext cx="25" cy="90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5" name="Line 38"/>
                <p:cNvSpPr>
                  <a:spLocks noChangeShapeType="1"/>
                </p:cNvSpPr>
                <p:nvPr/>
              </p:nvSpPr>
              <p:spPr bwMode="auto">
                <a:xfrm>
                  <a:off x="4441" y="3735"/>
                  <a:ext cx="162" cy="1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6" name="Line 39"/>
                <p:cNvSpPr>
                  <a:spLocks noChangeShapeType="1"/>
                </p:cNvSpPr>
                <p:nvPr/>
              </p:nvSpPr>
              <p:spPr bwMode="auto">
                <a:xfrm>
                  <a:off x="3841" y="3466"/>
                  <a:ext cx="1" cy="134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7" name="Line 40"/>
                <p:cNvSpPr>
                  <a:spLocks noChangeShapeType="1"/>
                </p:cNvSpPr>
                <p:nvPr/>
              </p:nvSpPr>
              <p:spPr bwMode="auto">
                <a:xfrm>
                  <a:off x="3841" y="3510"/>
                  <a:ext cx="855" cy="1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8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4504" y="3510"/>
                  <a:ext cx="25" cy="90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9" name="Line 42"/>
                <p:cNvSpPr>
                  <a:spLocks noChangeShapeType="1"/>
                </p:cNvSpPr>
                <p:nvPr/>
              </p:nvSpPr>
              <p:spPr bwMode="auto">
                <a:xfrm>
                  <a:off x="4741" y="1574"/>
                  <a:ext cx="180" cy="1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prstDash val="dash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50" name="Line 43"/>
                <p:cNvSpPr>
                  <a:spLocks noChangeShapeType="1"/>
                </p:cNvSpPr>
                <p:nvPr/>
              </p:nvSpPr>
              <p:spPr bwMode="auto">
                <a:xfrm>
                  <a:off x="4741" y="2204"/>
                  <a:ext cx="180" cy="1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prstDash val="dash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51" name="Line 44"/>
                <p:cNvSpPr>
                  <a:spLocks noChangeShapeType="1"/>
                </p:cNvSpPr>
                <p:nvPr/>
              </p:nvSpPr>
              <p:spPr bwMode="auto">
                <a:xfrm>
                  <a:off x="4741" y="2879"/>
                  <a:ext cx="180" cy="1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prstDash val="dash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52" name="Line 45"/>
                <p:cNvSpPr>
                  <a:spLocks noChangeShapeType="1"/>
                </p:cNvSpPr>
                <p:nvPr/>
              </p:nvSpPr>
              <p:spPr bwMode="auto">
                <a:xfrm>
                  <a:off x="4741" y="3509"/>
                  <a:ext cx="180" cy="1"/>
                </a:xfrm>
                <a:prstGeom prst="line">
                  <a:avLst/>
                </a:prstGeom>
                <a:noFill/>
                <a:ln w="9360">
                  <a:solidFill>
                    <a:srgbClr val="4A7EBB"/>
                  </a:solidFill>
                  <a:prstDash val="dash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</p:grpSp>
        <p:grpSp>
          <p:nvGrpSpPr>
            <p:cNvPr id="7" name="グループ化 56"/>
            <p:cNvGrpSpPr>
              <a:grpSpLocks/>
            </p:cNvGrpSpPr>
            <p:nvPr/>
          </p:nvGrpSpPr>
          <p:grpSpPr bwMode="auto">
            <a:xfrm>
              <a:off x="7285038" y="4143375"/>
              <a:ext cx="1573394" cy="1031875"/>
              <a:chOff x="7285038" y="4143375"/>
              <a:chExt cx="1573394" cy="1031876"/>
            </a:xfrm>
          </p:grpSpPr>
          <p:pic>
            <p:nvPicPr>
              <p:cNvPr id="8" name="Picture 46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285038" y="4773613"/>
                <a:ext cx="287337" cy="4016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pic>
          <p:sp>
            <p:nvSpPr>
              <p:cNvPr id="9" name="AutoShape 47"/>
              <p:cNvSpPr>
                <a:spLocks noChangeArrowheads="1"/>
              </p:cNvSpPr>
              <p:nvPr/>
            </p:nvSpPr>
            <p:spPr bwMode="auto">
              <a:xfrm>
                <a:off x="7954963" y="4143375"/>
                <a:ext cx="857250" cy="785813"/>
              </a:xfrm>
              <a:prstGeom prst="wedgeEllipseCallout">
                <a:avLst>
                  <a:gd name="adj1" fmla="val -92944"/>
                  <a:gd name="adj2" fmla="val 42833"/>
                </a:avLst>
              </a:prstGeom>
              <a:noFill/>
              <a:ln w="25560">
                <a:solidFill>
                  <a:srgbClr val="385D8A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0" name="Text Box 48"/>
              <p:cNvSpPr txBox="1">
                <a:spLocks noChangeArrowheads="1"/>
              </p:cNvSpPr>
              <p:nvPr/>
            </p:nvSpPr>
            <p:spPr bwMode="auto">
              <a:xfrm>
                <a:off x="7919223" y="4357302"/>
                <a:ext cx="939209" cy="3407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000" tIns="46800" rIns="90000" bIns="46800">
                <a:spAutoFit/>
              </a:bodyPr>
              <a:lstStyle>
                <a:lvl1pPr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buFont typeface="Calibri" pitchFamily="32" charset="0"/>
                  <a:buNone/>
                </a:pPr>
                <a:r>
                  <a:rPr lang="en-US" altLang="ja-JP" sz="1600" dirty="0">
                    <a:solidFill>
                      <a:srgbClr val="000000"/>
                    </a:solidFill>
                    <a:latin typeface="Calibri" pitchFamily="32" charset="0"/>
                  </a:rPr>
                  <a:t>I’m here!</a:t>
                </a:r>
              </a:p>
            </p:txBody>
          </p:sp>
        </p:grpSp>
      </p:grpSp>
      <p:sp>
        <p:nvSpPr>
          <p:cNvPr id="53" name="円/楕円 52"/>
          <p:cNvSpPr/>
          <p:nvPr/>
        </p:nvSpPr>
        <p:spPr>
          <a:xfrm>
            <a:off x="5413078" y="4920615"/>
            <a:ext cx="1357312" cy="128587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9253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</TotalTime>
  <Words>1122</Words>
  <Application>Microsoft Office PowerPoint</Application>
  <PresentationFormat>画面に合わせる (4:3)</PresentationFormat>
  <Paragraphs>233</Paragraphs>
  <Slides>23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23</vt:i4>
      </vt:variant>
    </vt:vector>
  </HeadingPairs>
  <TitlesOfParts>
    <vt:vector size="32" baseType="lpstr">
      <vt:lpstr>ＭＳ Ｐゴシック</vt:lpstr>
      <vt:lpstr>游ゴシック</vt:lpstr>
      <vt:lpstr>游ゴシック Light</vt:lpstr>
      <vt:lpstr>Arial</vt:lpstr>
      <vt:lpstr>Calibri</vt:lpstr>
      <vt:lpstr>Calibri Light</vt:lpstr>
      <vt:lpstr>Franklin Gothic Medium</vt:lpstr>
      <vt:lpstr>Times New Roman</vt:lpstr>
      <vt:lpstr>Office テーマ</vt:lpstr>
      <vt:lpstr>ファイルと ディレクトリ,  パーミッション</vt:lpstr>
      <vt:lpstr>目次</vt:lpstr>
      <vt:lpstr>ファイルと ディレクトリ</vt:lpstr>
      <vt:lpstr>Linux におけるデータ管理</vt:lpstr>
      <vt:lpstr>ディレクトリの階層構造</vt:lpstr>
      <vt:lpstr>ファイルを指定する方法</vt:lpstr>
      <vt:lpstr>相対パスによる ファイルの指定</vt:lpstr>
      <vt:lpstr>相対パスによる ファイルの指定</vt:lpstr>
      <vt:lpstr>絶対パスによる ファイルの指定</vt:lpstr>
      <vt:lpstr>絶対パスによる ファイルの指定</vt:lpstr>
      <vt:lpstr>ディレクトリに関する コマンド</vt:lpstr>
      <vt:lpstr>コマンドを調べるには</vt:lpstr>
      <vt:lpstr>パーミッション</vt:lpstr>
      <vt:lpstr>パーミッションとは</vt:lpstr>
      <vt:lpstr>パーミッションの設定</vt:lpstr>
      <vt:lpstr>ファイルの所有グループ</vt:lpstr>
      <vt:lpstr>ファイルモード</vt:lpstr>
      <vt:lpstr>ファイルモード</vt:lpstr>
      <vt:lpstr>ファイルモード</vt:lpstr>
      <vt:lpstr>ファイルモードの変更</vt:lpstr>
      <vt:lpstr>パーミッションの意義</vt:lpstr>
      <vt:lpstr>スーパーユーザ</vt:lpstr>
      <vt:lpstr>まとめ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 &amp; directory</dc:title>
  <dc:creator>yot</dc:creator>
  <cp:lastModifiedBy>Takahashi Yoshiyuki</cp:lastModifiedBy>
  <cp:revision>29</cp:revision>
  <dcterms:created xsi:type="dcterms:W3CDTF">2017-10-10T03:38:35Z</dcterms:created>
  <dcterms:modified xsi:type="dcterms:W3CDTF">2023-06-16T02:04:15Z</dcterms:modified>
</cp:coreProperties>
</file>