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3" r:id="rId4"/>
    <p:sldId id="272" r:id="rId5"/>
    <p:sldId id="259" r:id="rId6"/>
    <p:sldId id="275" r:id="rId7"/>
    <p:sldId id="267" r:id="rId8"/>
    <p:sldId id="268" r:id="rId9"/>
    <p:sldId id="274" r:id="rId10"/>
    <p:sldId id="269" r:id="rId11"/>
    <p:sldId id="270" r:id="rId12"/>
    <p:sldId id="271" r:id="rId13"/>
    <p:sldId id="265" r:id="rId14"/>
    <p:sldId id="264" r:id="rId1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132D80-841F-2B41-9CB2-D5B54A4B7C10}" v="3" dt="2024-06-20T04:36:51.7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453" autoAdjust="0"/>
    <p:restoredTop sz="94660"/>
  </p:normalViewPr>
  <p:slideViewPr>
    <p:cSldViewPr snapToGrid="0">
      <p:cViewPr varScale="1">
        <p:scale>
          <a:sx n="147" d="100"/>
          <a:sy n="147" d="100"/>
        </p:scale>
        <p:origin x="208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8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roki Kashimura" userId="92a130ebff5327cc" providerId="LiveId" clId="{68132D80-841F-2B41-9CB2-D5B54A4B7C10}"/>
    <pc:docChg chg="undo custSel addSld delSld modSld">
      <pc:chgData name="Hiroki Kashimura" userId="92a130ebff5327cc" providerId="LiveId" clId="{68132D80-841F-2B41-9CB2-D5B54A4B7C10}" dt="2024-06-20T04:43:52.460" v="559" actId="20577"/>
      <pc:docMkLst>
        <pc:docMk/>
      </pc:docMkLst>
      <pc:sldChg chg="modSp mod">
        <pc:chgData name="Hiroki Kashimura" userId="92a130ebff5327cc" providerId="LiveId" clId="{68132D80-841F-2B41-9CB2-D5B54A4B7C10}" dt="2024-06-20T04:41:08.683" v="520" actId="20577"/>
        <pc:sldMkLst>
          <pc:docMk/>
          <pc:sldMk cId="2810874585" sldId="257"/>
        </pc:sldMkLst>
        <pc:spChg chg="mod">
          <ac:chgData name="Hiroki Kashimura" userId="92a130ebff5327cc" providerId="LiveId" clId="{68132D80-841F-2B41-9CB2-D5B54A4B7C10}" dt="2024-06-20T04:41:08.683" v="520" actId="20577"/>
          <ac:spMkLst>
            <pc:docMk/>
            <pc:sldMk cId="2810874585" sldId="257"/>
            <ac:spMk id="3" creationId="{00000000-0000-0000-0000-000000000000}"/>
          </ac:spMkLst>
        </pc:spChg>
      </pc:sldChg>
      <pc:sldChg chg="modSp mod">
        <pc:chgData name="Hiroki Kashimura" userId="92a130ebff5327cc" providerId="LiveId" clId="{68132D80-841F-2B41-9CB2-D5B54A4B7C10}" dt="2024-06-20T04:35:02.491" v="391" actId="115"/>
        <pc:sldMkLst>
          <pc:docMk/>
          <pc:sldMk cId="1725341827" sldId="259"/>
        </pc:sldMkLst>
        <pc:spChg chg="mod">
          <ac:chgData name="Hiroki Kashimura" userId="92a130ebff5327cc" providerId="LiveId" clId="{68132D80-841F-2B41-9CB2-D5B54A4B7C10}" dt="2024-06-20T04:35:02.491" v="391" actId="115"/>
          <ac:spMkLst>
            <pc:docMk/>
            <pc:sldMk cId="1725341827" sldId="259"/>
            <ac:spMk id="4" creationId="{00000000-0000-0000-0000-000000000000}"/>
          </ac:spMkLst>
        </pc:spChg>
        <pc:spChg chg="mod">
          <ac:chgData name="Hiroki Kashimura" userId="92a130ebff5327cc" providerId="LiveId" clId="{68132D80-841F-2B41-9CB2-D5B54A4B7C10}" dt="2024-06-20T04:34:11.015" v="382" actId="1076"/>
          <ac:spMkLst>
            <pc:docMk/>
            <pc:sldMk cId="1725341827" sldId="259"/>
            <ac:spMk id="14" creationId="{00000000-0000-0000-0000-000000000000}"/>
          </ac:spMkLst>
        </pc:spChg>
        <pc:cxnChg chg="mod">
          <ac:chgData name="Hiroki Kashimura" userId="92a130ebff5327cc" providerId="LiveId" clId="{68132D80-841F-2B41-9CB2-D5B54A4B7C10}" dt="2024-06-20T04:34:11.015" v="382" actId="1076"/>
          <ac:cxnSpMkLst>
            <pc:docMk/>
            <pc:sldMk cId="1725341827" sldId="259"/>
            <ac:cxnSpMk id="13" creationId="{00000000-0000-0000-0000-000000000000}"/>
          </ac:cxnSpMkLst>
        </pc:cxnChg>
      </pc:sldChg>
      <pc:sldChg chg="modSp mod">
        <pc:chgData name="Hiroki Kashimura" userId="92a130ebff5327cc" providerId="LiveId" clId="{68132D80-841F-2B41-9CB2-D5B54A4B7C10}" dt="2024-06-20T04:40:06.673" v="509" actId="14100"/>
        <pc:sldMkLst>
          <pc:docMk/>
          <pc:sldMk cId="2967416875" sldId="264"/>
        </pc:sldMkLst>
        <pc:spChg chg="mod">
          <ac:chgData name="Hiroki Kashimura" userId="92a130ebff5327cc" providerId="LiveId" clId="{68132D80-841F-2B41-9CB2-D5B54A4B7C10}" dt="2024-06-20T04:40:06.673" v="509" actId="14100"/>
          <ac:spMkLst>
            <pc:docMk/>
            <pc:sldMk cId="2967416875" sldId="264"/>
            <ac:spMk id="3" creationId="{00000000-0000-0000-0000-000000000000}"/>
          </ac:spMkLst>
        </pc:spChg>
      </pc:sldChg>
      <pc:sldChg chg="del">
        <pc:chgData name="Hiroki Kashimura" userId="92a130ebff5327cc" providerId="LiveId" clId="{68132D80-841F-2B41-9CB2-D5B54A4B7C10}" dt="2024-06-20T04:36:57.200" v="507" actId="2696"/>
        <pc:sldMkLst>
          <pc:docMk/>
          <pc:sldMk cId="1737785250" sldId="266"/>
        </pc:sldMkLst>
      </pc:sldChg>
      <pc:sldChg chg="modSp mod">
        <pc:chgData name="Hiroki Kashimura" userId="92a130ebff5327cc" providerId="LiveId" clId="{68132D80-841F-2B41-9CB2-D5B54A4B7C10}" dt="2024-06-20T04:41:44.910" v="522" actId="14100"/>
        <pc:sldMkLst>
          <pc:docMk/>
          <pc:sldMk cId="914015472" sldId="267"/>
        </pc:sldMkLst>
        <pc:spChg chg="mod">
          <ac:chgData name="Hiroki Kashimura" userId="92a130ebff5327cc" providerId="LiveId" clId="{68132D80-841F-2B41-9CB2-D5B54A4B7C10}" dt="2024-06-20T04:41:44.910" v="522" actId="14100"/>
          <ac:spMkLst>
            <pc:docMk/>
            <pc:sldMk cId="914015472" sldId="267"/>
            <ac:spMk id="3" creationId="{00000000-0000-0000-0000-000000000000}"/>
          </ac:spMkLst>
        </pc:spChg>
      </pc:sldChg>
      <pc:sldChg chg="delSp modSp mod">
        <pc:chgData name="Hiroki Kashimura" userId="92a130ebff5327cc" providerId="LiveId" clId="{68132D80-841F-2B41-9CB2-D5B54A4B7C10}" dt="2024-06-20T04:43:29.365" v="557" actId="14100"/>
        <pc:sldMkLst>
          <pc:docMk/>
          <pc:sldMk cId="2453531721" sldId="269"/>
        </pc:sldMkLst>
        <pc:spChg chg="mod">
          <ac:chgData name="Hiroki Kashimura" userId="92a130ebff5327cc" providerId="LiveId" clId="{68132D80-841F-2B41-9CB2-D5B54A4B7C10}" dt="2024-06-20T04:43:29.365" v="557" actId="14100"/>
          <ac:spMkLst>
            <pc:docMk/>
            <pc:sldMk cId="2453531721" sldId="269"/>
            <ac:spMk id="3" creationId="{00000000-0000-0000-0000-000000000000}"/>
          </ac:spMkLst>
        </pc:spChg>
        <pc:spChg chg="del">
          <ac:chgData name="Hiroki Kashimura" userId="92a130ebff5327cc" providerId="LiveId" clId="{68132D80-841F-2B41-9CB2-D5B54A4B7C10}" dt="2024-06-20T04:38:36.738" v="508" actId="478"/>
          <ac:spMkLst>
            <pc:docMk/>
            <pc:sldMk cId="2453531721" sldId="269"/>
            <ac:spMk id="5" creationId="{00000000-0000-0000-0000-000000000000}"/>
          </ac:spMkLst>
        </pc:spChg>
      </pc:sldChg>
      <pc:sldChg chg="modSp mod">
        <pc:chgData name="Hiroki Kashimura" userId="92a130ebff5327cc" providerId="LiveId" clId="{68132D80-841F-2B41-9CB2-D5B54A4B7C10}" dt="2024-06-20T04:43:42.241" v="558" actId="20577"/>
        <pc:sldMkLst>
          <pc:docMk/>
          <pc:sldMk cId="2755132077" sldId="270"/>
        </pc:sldMkLst>
        <pc:spChg chg="mod">
          <ac:chgData name="Hiroki Kashimura" userId="92a130ebff5327cc" providerId="LiveId" clId="{68132D80-841F-2B41-9CB2-D5B54A4B7C10}" dt="2024-06-20T04:43:42.241" v="558" actId="20577"/>
          <ac:spMkLst>
            <pc:docMk/>
            <pc:sldMk cId="2755132077" sldId="270"/>
            <ac:spMk id="3" creationId="{00000000-0000-0000-0000-000000000000}"/>
          </ac:spMkLst>
        </pc:spChg>
      </pc:sldChg>
      <pc:sldChg chg="modSp mod">
        <pc:chgData name="Hiroki Kashimura" userId="92a130ebff5327cc" providerId="LiveId" clId="{68132D80-841F-2B41-9CB2-D5B54A4B7C10}" dt="2024-06-20T04:43:52.460" v="559" actId="20577"/>
        <pc:sldMkLst>
          <pc:docMk/>
          <pc:sldMk cId="274540840" sldId="271"/>
        </pc:sldMkLst>
        <pc:spChg chg="mod">
          <ac:chgData name="Hiroki Kashimura" userId="92a130ebff5327cc" providerId="LiveId" clId="{68132D80-841F-2B41-9CB2-D5B54A4B7C10}" dt="2024-06-20T04:43:52.460" v="559" actId="20577"/>
          <ac:spMkLst>
            <pc:docMk/>
            <pc:sldMk cId="274540840" sldId="271"/>
            <ac:spMk id="3" creationId="{00000000-0000-0000-0000-000000000000}"/>
          </ac:spMkLst>
        </pc:spChg>
      </pc:sldChg>
      <pc:sldChg chg="modSp mod">
        <pc:chgData name="Hiroki Kashimura" userId="92a130ebff5327cc" providerId="LiveId" clId="{68132D80-841F-2B41-9CB2-D5B54A4B7C10}" dt="2024-06-20T04:27:16.165" v="19" actId="20577"/>
        <pc:sldMkLst>
          <pc:docMk/>
          <pc:sldMk cId="2631071095" sldId="273"/>
        </pc:sldMkLst>
        <pc:spChg chg="mod">
          <ac:chgData name="Hiroki Kashimura" userId="92a130ebff5327cc" providerId="LiveId" clId="{68132D80-841F-2B41-9CB2-D5B54A4B7C10}" dt="2024-06-20T04:27:16.165" v="19" actId="20577"/>
          <ac:spMkLst>
            <pc:docMk/>
            <pc:sldMk cId="2631071095" sldId="273"/>
            <ac:spMk id="3" creationId="{00000000-0000-0000-0000-000000000000}"/>
          </ac:spMkLst>
        </pc:spChg>
      </pc:sldChg>
      <pc:sldChg chg="modSp mod">
        <pc:chgData name="Hiroki Kashimura" userId="92a130ebff5327cc" providerId="LiveId" clId="{68132D80-841F-2B41-9CB2-D5B54A4B7C10}" dt="2024-06-20T04:42:34.953" v="530" actId="20577"/>
        <pc:sldMkLst>
          <pc:docMk/>
          <pc:sldMk cId="4210249452" sldId="274"/>
        </pc:sldMkLst>
        <pc:spChg chg="mod">
          <ac:chgData name="Hiroki Kashimura" userId="92a130ebff5327cc" providerId="LiveId" clId="{68132D80-841F-2B41-9CB2-D5B54A4B7C10}" dt="2024-06-20T04:42:34.953" v="530" actId="20577"/>
          <ac:spMkLst>
            <pc:docMk/>
            <pc:sldMk cId="4210249452" sldId="274"/>
            <ac:spMk id="3" creationId="{00000000-0000-0000-0000-000000000000}"/>
          </ac:spMkLst>
        </pc:spChg>
      </pc:sldChg>
      <pc:sldChg chg="addSp delSp modSp add mod">
        <pc:chgData name="Hiroki Kashimura" userId="92a130ebff5327cc" providerId="LiveId" clId="{68132D80-841F-2B41-9CB2-D5B54A4B7C10}" dt="2024-06-20T04:36:54.456" v="506" actId="1076"/>
        <pc:sldMkLst>
          <pc:docMk/>
          <pc:sldMk cId="671730882" sldId="275"/>
        </pc:sldMkLst>
        <pc:spChg chg="mod">
          <ac:chgData name="Hiroki Kashimura" userId="92a130ebff5327cc" providerId="LiveId" clId="{68132D80-841F-2B41-9CB2-D5B54A4B7C10}" dt="2024-06-20T04:36:04.131" v="416" actId="20577"/>
          <ac:spMkLst>
            <pc:docMk/>
            <pc:sldMk cId="671730882" sldId="275"/>
            <ac:spMk id="2" creationId="{00000000-0000-0000-0000-000000000000}"/>
          </ac:spMkLst>
        </pc:spChg>
        <pc:spChg chg="mod">
          <ac:chgData name="Hiroki Kashimura" userId="92a130ebff5327cc" providerId="LiveId" clId="{68132D80-841F-2B41-9CB2-D5B54A4B7C10}" dt="2024-06-20T04:36:44.910" v="504" actId="20577"/>
          <ac:spMkLst>
            <pc:docMk/>
            <pc:sldMk cId="671730882" sldId="275"/>
            <ac:spMk id="4" creationId="{00000000-0000-0000-0000-000000000000}"/>
          </ac:spMkLst>
        </pc:spChg>
        <pc:spChg chg="add mod">
          <ac:chgData name="Hiroki Kashimura" userId="92a130ebff5327cc" providerId="LiveId" clId="{68132D80-841F-2B41-9CB2-D5B54A4B7C10}" dt="2024-06-20T04:36:54.456" v="506" actId="1076"/>
          <ac:spMkLst>
            <pc:docMk/>
            <pc:sldMk cId="671730882" sldId="275"/>
            <ac:spMk id="5" creationId="{EA1DF1D5-79C3-EE96-EBDF-855A75C38040}"/>
          </ac:spMkLst>
        </pc:spChg>
        <pc:spChg chg="mod">
          <ac:chgData name="Hiroki Kashimura" userId="92a130ebff5327cc" providerId="LiveId" clId="{68132D80-841F-2B41-9CB2-D5B54A4B7C10}" dt="2024-06-20T04:36:29.103" v="474" actId="20577"/>
          <ac:spMkLst>
            <pc:docMk/>
            <pc:sldMk cId="671730882" sldId="275"/>
            <ac:spMk id="14" creationId="{00000000-0000-0000-0000-000000000000}"/>
          </ac:spMkLst>
        </pc:spChg>
        <pc:spChg chg="del">
          <ac:chgData name="Hiroki Kashimura" userId="92a130ebff5327cc" providerId="LiveId" clId="{68132D80-841F-2B41-9CB2-D5B54A4B7C10}" dt="2024-06-20T04:36:10.030" v="417" actId="478"/>
          <ac:spMkLst>
            <pc:docMk/>
            <pc:sldMk cId="671730882" sldId="275"/>
            <ac:spMk id="16" creationId="{00000000-0000-0000-0000-000000000000}"/>
          </ac:spMkLst>
        </pc:spChg>
        <pc:cxnChg chg="add mod">
          <ac:chgData name="Hiroki Kashimura" userId="92a130ebff5327cc" providerId="LiveId" clId="{68132D80-841F-2B41-9CB2-D5B54A4B7C10}" dt="2024-06-20T04:36:54.456" v="506" actId="1076"/>
          <ac:cxnSpMkLst>
            <pc:docMk/>
            <pc:sldMk cId="671730882" sldId="275"/>
            <ac:cxnSpMk id="3" creationId="{F6055091-5E82-E502-E422-579E3D7ED8FF}"/>
          </ac:cxnSpMkLst>
        </pc:cxnChg>
        <pc:cxnChg chg="mod">
          <ac:chgData name="Hiroki Kashimura" userId="92a130ebff5327cc" providerId="LiveId" clId="{68132D80-841F-2B41-9CB2-D5B54A4B7C10}" dt="2024-06-20T04:36:29.103" v="474" actId="20577"/>
          <ac:cxnSpMkLst>
            <pc:docMk/>
            <pc:sldMk cId="671730882" sldId="275"/>
            <ac:cxnSpMk id="13" creationId="{00000000-0000-0000-0000-000000000000}"/>
          </ac:cxnSpMkLst>
        </pc:cxnChg>
        <pc:cxnChg chg="del mod">
          <ac:chgData name="Hiroki Kashimura" userId="92a130ebff5327cc" providerId="LiveId" clId="{68132D80-841F-2B41-9CB2-D5B54A4B7C10}" dt="2024-06-20T04:36:10.030" v="417" actId="478"/>
          <ac:cxnSpMkLst>
            <pc:docMk/>
            <pc:sldMk cId="671730882" sldId="275"/>
            <ac:cxnSpMk id="15" creationId="{00000000-0000-0000-0000-00000000000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5252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8422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9819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8980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926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323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978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0046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3121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3212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C23EB-01D1-4076-A32B-454956B737E0}" type="datetimeFigureOut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355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C23EB-01D1-4076-A32B-454956B737E0}" type="datetimeFigureOut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85CD9-0CDD-4ADC-91EB-AEC08DD37C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544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nuplot.info/faq/faq.html#x1-70001.2" TargetMode="External"/><Relationship Id="rId2" Type="http://schemas.openxmlformats.org/officeDocument/2006/relationships/hyperlink" Target="https://www.gnu.org/gnu/pronunciation.ja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nuplot.info/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nuplot.info/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/>
              <a:t>最低限グラフィックス</a:t>
            </a:r>
            <a:br>
              <a:rPr lang="en-US" altLang="ja-JP" dirty="0"/>
            </a:br>
            <a:r>
              <a:rPr lang="en-US" altLang="ja-JP" dirty="0" err="1"/>
              <a:t>gnuplot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5357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ファイルに保存されたデータの描画 </a:t>
            </a:r>
            <a:r>
              <a:rPr lang="en-US" altLang="ja-JP" dirty="0"/>
              <a:t>1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49" y="1825625"/>
            <a:ext cx="4343945" cy="4351338"/>
          </a:xfrm>
        </p:spPr>
        <p:txBody>
          <a:bodyPr/>
          <a:lstStyle/>
          <a:p>
            <a:r>
              <a:rPr kumimoji="1" lang="en-US" altLang="ja-JP" dirty="0" err="1"/>
              <a:t>gnuplot</a:t>
            </a:r>
            <a:r>
              <a:rPr kumimoji="1" lang="en-US" altLang="ja-JP" dirty="0"/>
              <a:t> </a:t>
            </a:r>
            <a:r>
              <a:rPr kumimoji="1" lang="ja-JP" altLang="en-US" dirty="0"/>
              <a:t>では</a:t>
            </a:r>
            <a:r>
              <a:rPr kumimoji="1" lang="en-US" altLang="ja-JP" dirty="0"/>
              <a:t>, </a:t>
            </a:r>
            <a:r>
              <a:rPr kumimoji="1" lang="ja-JP" altLang="en-US"/>
              <a:t>ファイルに</a:t>
            </a:r>
            <a:br>
              <a:rPr kumimoji="1" lang="en-US" altLang="ja-JP" dirty="0"/>
            </a:br>
            <a:r>
              <a:rPr kumimoji="1" lang="ja-JP" altLang="en-US"/>
              <a:t>収められた</a:t>
            </a:r>
            <a:r>
              <a:rPr kumimoji="1" lang="ja-JP" altLang="en-US" dirty="0"/>
              <a:t>データを描画</a:t>
            </a:r>
            <a:r>
              <a:rPr kumimoji="1" lang="ja-JP" altLang="en-US"/>
              <a:t>できる</a:t>
            </a:r>
            <a:r>
              <a:rPr kumimoji="1" lang="en-US" altLang="ja-JP" dirty="0"/>
              <a:t>.</a:t>
            </a:r>
          </a:p>
          <a:p>
            <a:endParaRPr kumimoji="1" lang="en-US" altLang="ja-JP" dirty="0"/>
          </a:p>
          <a:p>
            <a:r>
              <a:rPr lang="ja-JP" altLang="en-US" dirty="0"/>
              <a:t>例えば</a:t>
            </a:r>
            <a:r>
              <a:rPr lang="en-US" altLang="ja-JP" dirty="0"/>
              <a:t>, “</a:t>
            </a:r>
            <a:r>
              <a:rPr lang="en-US" altLang="ja-JP" dirty="0" err="1"/>
              <a:t>data.txt</a:t>
            </a:r>
            <a:r>
              <a:rPr lang="en-US" altLang="ja-JP" dirty="0"/>
              <a:t>”</a:t>
            </a:r>
            <a:r>
              <a:rPr lang="ja-JP" altLang="en-US"/>
              <a:t>というファイルに右</a:t>
            </a:r>
            <a:r>
              <a:rPr lang="ja-JP" altLang="en-US" dirty="0"/>
              <a:t>のように</a:t>
            </a:r>
            <a:r>
              <a:rPr lang="ja-JP" altLang="en-US"/>
              <a:t>データが収められて</a:t>
            </a:r>
            <a:r>
              <a:rPr lang="ja-JP" altLang="en-US" dirty="0"/>
              <a:t>いるとする</a:t>
            </a:r>
            <a:r>
              <a:rPr lang="en-US" altLang="ja-JP" dirty="0"/>
              <a:t>.</a:t>
            </a:r>
          </a:p>
          <a:p>
            <a:endParaRPr lang="en-US" altLang="ja-JP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264727" y="2822719"/>
            <a:ext cx="2963141" cy="31085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0.0     288.1</a:t>
            </a:r>
          </a:p>
          <a:p>
            <a:r>
              <a:rPr lang="en-US" altLang="ja-JP" sz="2800" dirty="0"/>
              <a:t>2.0     275.2</a:t>
            </a:r>
          </a:p>
          <a:p>
            <a:r>
              <a:rPr lang="en-US" altLang="ja-JP" sz="2800" dirty="0"/>
              <a:t>4.0     262.2</a:t>
            </a:r>
          </a:p>
          <a:p>
            <a:r>
              <a:rPr lang="en-US" altLang="ja-JP" sz="2800" dirty="0"/>
              <a:t>6.0     249.1</a:t>
            </a:r>
          </a:p>
          <a:p>
            <a:r>
              <a:rPr lang="en-US" altLang="ja-JP" sz="2800" dirty="0"/>
              <a:t>8.0     236.1</a:t>
            </a:r>
          </a:p>
          <a:p>
            <a:r>
              <a:rPr lang="en-US" altLang="ja-JP" sz="2800" dirty="0"/>
              <a:t>10.0   223.3</a:t>
            </a:r>
          </a:p>
          <a:p>
            <a:r>
              <a:rPr lang="en-US" altLang="ja-JP" sz="2800" dirty="0"/>
              <a:t>…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038773" y="1519923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/>
              <a:t>空白</a:t>
            </a:r>
            <a:endParaRPr kumimoji="1" lang="en-US" altLang="ja-JP" dirty="0"/>
          </a:p>
          <a:p>
            <a:pPr algn="ctr"/>
            <a:r>
              <a:rPr lang="ja-JP" altLang="en-US" dirty="0"/>
              <a:t>（何個でも良い）</a:t>
            </a:r>
            <a:endParaRPr kumimoji="1" lang="ja-JP" altLang="en-US" dirty="0"/>
          </a:p>
        </p:txBody>
      </p:sp>
      <p:sp>
        <p:nvSpPr>
          <p:cNvPr id="7" name="下矢印 6"/>
          <p:cNvSpPr/>
          <p:nvPr/>
        </p:nvSpPr>
        <p:spPr>
          <a:xfrm>
            <a:off x="5874327" y="2301190"/>
            <a:ext cx="360218" cy="42487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35317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ファイルに保存されたデータの描画 </a:t>
            </a:r>
            <a:r>
              <a:rPr lang="en-US" altLang="ja-JP" dirty="0"/>
              <a:t>2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ファイル </a:t>
            </a:r>
            <a:r>
              <a:rPr kumimoji="1" lang="en-US" altLang="ja-JP" dirty="0"/>
              <a:t>“data.txt” </a:t>
            </a:r>
            <a:r>
              <a:rPr kumimoji="1" lang="ja-JP" altLang="en-US" dirty="0"/>
              <a:t>に収められた</a:t>
            </a:r>
            <a:r>
              <a:rPr kumimoji="1" lang="ja-JP" altLang="en-US"/>
              <a:t>データは</a:t>
            </a:r>
            <a:br>
              <a:rPr kumimoji="1" lang="en-US" altLang="ja-JP" dirty="0"/>
            </a:br>
            <a:r>
              <a:rPr kumimoji="1" lang="ja-JP" altLang="en-US"/>
              <a:t>下</a:t>
            </a:r>
            <a:r>
              <a:rPr kumimoji="1" lang="ja-JP" altLang="en-US" dirty="0"/>
              <a:t>のようにして描画</a:t>
            </a:r>
            <a:r>
              <a:rPr lang="ja-JP" altLang="en-US" dirty="0"/>
              <a:t>できる</a:t>
            </a:r>
            <a:r>
              <a:rPr lang="en-US" altLang="ja-JP" dirty="0"/>
              <a:t>.</a:t>
            </a:r>
            <a:endParaRPr kumimoji="1"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   このとき</a:t>
            </a:r>
            <a:r>
              <a:rPr lang="en-US" altLang="ja-JP" dirty="0"/>
              <a:t>, </a:t>
            </a:r>
            <a:r>
              <a:rPr lang="ja-JP" altLang="en-US" dirty="0"/>
              <a:t>データは点（シンボル）で描かれる</a:t>
            </a:r>
            <a:r>
              <a:rPr lang="en-US" altLang="ja-JP" dirty="0"/>
              <a:t>.</a:t>
            </a:r>
            <a:endParaRPr kumimoji="1" lang="en-US" altLang="ja-JP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80868" y="2946891"/>
            <a:ext cx="8320041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  </a:t>
            </a:r>
            <a:r>
              <a:rPr lang="en-US" altLang="ja-JP" sz="2800" dirty="0" err="1"/>
              <a:t>gnuplot</a:t>
            </a:r>
            <a:r>
              <a:rPr lang="en-US" altLang="ja-JP" sz="2800" dirty="0"/>
              <a:t>&gt; plot “data.txt”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0836" y="4500372"/>
            <a:ext cx="3102483" cy="2357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1320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ファイルに保存されたデータの描画 </a:t>
            </a:r>
            <a:r>
              <a:rPr lang="en-US" altLang="ja-JP" dirty="0"/>
              <a:t>3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さらに</a:t>
            </a:r>
            <a:r>
              <a:rPr lang="en-US" altLang="ja-JP" dirty="0"/>
              <a:t>, </a:t>
            </a:r>
            <a:r>
              <a:rPr lang="ja-JP" altLang="en-US" dirty="0"/>
              <a:t>描画オプションを付ける</a:t>
            </a:r>
            <a:r>
              <a:rPr lang="ja-JP" altLang="en-US"/>
              <a:t>ことで</a:t>
            </a:r>
            <a:br>
              <a:rPr lang="en-US" altLang="ja-JP" dirty="0"/>
            </a:br>
            <a:r>
              <a:rPr lang="ja-JP" altLang="en-US"/>
              <a:t>線</a:t>
            </a:r>
            <a:r>
              <a:rPr lang="ja-JP" altLang="en-US" dirty="0"/>
              <a:t>の種類や太さなどを変えることができる</a:t>
            </a:r>
            <a:r>
              <a:rPr lang="en-US" altLang="ja-JP" dirty="0"/>
              <a:t>.</a:t>
            </a:r>
          </a:p>
          <a:p>
            <a:r>
              <a:rPr lang="ja-JP" altLang="en-US" dirty="0"/>
              <a:t>例えば</a:t>
            </a:r>
            <a:r>
              <a:rPr lang="en-US" altLang="ja-JP" dirty="0"/>
              <a:t>, </a:t>
            </a:r>
          </a:p>
          <a:p>
            <a:endParaRPr kumimoji="1"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  とすると折れ線グラフになる</a:t>
            </a:r>
            <a:r>
              <a:rPr lang="en-US" altLang="ja-JP" dirty="0"/>
              <a:t>.</a:t>
            </a:r>
          </a:p>
          <a:p>
            <a:r>
              <a:rPr lang="ja-JP" altLang="en-US" dirty="0"/>
              <a:t>ここで</a:t>
            </a:r>
            <a:r>
              <a:rPr lang="en-US" altLang="ja-JP" dirty="0"/>
              <a:t>, “w l” </a:t>
            </a:r>
            <a:r>
              <a:rPr lang="ja-JP" altLang="en-US" dirty="0"/>
              <a:t>は </a:t>
            </a:r>
            <a:r>
              <a:rPr lang="en-US" altLang="ja-JP" dirty="0"/>
              <a:t>“with lines” </a:t>
            </a:r>
            <a:r>
              <a:rPr lang="ja-JP" altLang="en-US" dirty="0"/>
              <a:t>の略</a:t>
            </a:r>
            <a:r>
              <a:rPr lang="en-US" altLang="ja-JP" dirty="0"/>
              <a:t>.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80868" y="3325579"/>
            <a:ext cx="8320041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  </a:t>
            </a:r>
            <a:r>
              <a:rPr lang="en-US" altLang="ja-JP" sz="2800" dirty="0" err="1"/>
              <a:t>gnuplot</a:t>
            </a:r>
            <a:r>
              <a:rPr lang="en-US" altLang="ja-JP" sz="2800" dirty="0"/>
              <a:t>&gt; plot “data.txt”</a:t>
            </a:r>
            <a:r>
              <a:rPr lang="ja-JP" altLang="en-US" sz="2800" dirty="0"/>
              <a:t> </a:t>
            </a:r>
            <a:r>
              <a:rPr lang="en-US" altLang="ja-JP" sz="2800" dirty="0"/>
              <a:t>w l</a:t>
            </a: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1517" y="4500372"/>
            <a:ext cx="3102483" cy="2357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408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/>
              <a:t>gnuplot</a:t>
            </a:r>
            <a:r>
              <a:rPr kumimoji="1" lang="en-US" altLang="ja-JP" dirty="0"/>
              <a:t> </a:t>
            </a:r>
            <a:r>
              <a:rPr kumimoji="1" lang="ja-JP" altLang="en-US" dirty="0"/>
              <a:t>で作成したグラフの例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49" y="4504287"/>
            <a:ext cx="2748915" cy="2120265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336" y="1668710"/>
            <a:ext cx="2748915" cy="2120265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08283" y="1668709"/>
            <a:ext cx="2748915" cy="2120265"/>
          </a:xfrm>
          <a:prstGeom prst="rect">
            <a:avLst/>
          </a:prstGeom>
        </p:spPr>
      </p:pic>
      <p:sp>
        <p:nvSpPr>
          <p:cNvPr id="3" name="テキスト ボックス 2"/>
          <p:cNvSpPr txBox="1"/>
          <p:nvPr/>
        </p:nvSpPr>
        <p:spPr>
          <a:xfrm>
            <a:off x="1192844" y="3906929"/>
            <a:ext cx="1952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x </a:t>
            </a:r>
            <a:r>
              <a:rPr lang="ja-JP" altLang="en-US" dirty="0"/>
              <a:t>の関数のグラフ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646563" y="3906929"/>
            <a:ext cx="21675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x, y </a:t>
            </a:r>
            <a:r>
              <a:rPr lang="ja-JP" altLang="en-US" dirty="0"/>
              <a:t>の関数のグラフ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 flipV="1">
            <a:off x="1903157" y="3649846"/>
            <a:ext cx="532151" cy="90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 rot="5400000" flipV="1">
            <a:off x="517159" y="2703370"/>
            <a:ext cx="532151" cy="90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483841" y="6088040"/>
            <a:ext cx="41088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ファイルに保存されたデータのグラフ</a:t>
            </a:r>
            <a:endParaRPr lang="en-US" altLang="ja-JP" dirty="0"/>
          </a:p>
          <a:p>
            <a:r>
              <a:rPr lang="ja-JP" altLang="en-US" dirty="0"/>
              <a:t>（観測データのグラフ）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367000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実習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49" y="1825625"/>
            <a:ext cx="8167007" cy="4351338"/>
          </a:xfrm>
        </p:spPr>
        <p:txBody>
          <a:bodyPr/>
          <a:lstStyle/>
          <a:p>
            <a:r>
              <a:rPr kumimoji="1" lang="ja-JP" altLang="en-US" dirty="0"/>
              <a:t>実習資料に基づいて </a:t>
            </a:r>
            <a:r>
              <a:rPr kumimoji="1" lang="en-US" altLang="ja-JP" dirty="0" err="1"/>
              <a:t>gnuplot</a:t>
            </a:r>
            <a:r>
              <a:rPr kumimoji="1" lang="en-US" altLang="ja-JP" dirty="0"/>
              <a:t> </a:t>
            </a:r>
            <a:r>
              <a:rPr kumimoji="1" lang="ja-JP" altLang="en-US" dirty="0"/>
              <a:t>を使ってみましょう</a:t>
            </a:r>
            <a:r>
              <a:rPr kumimoji="1" lang="en-US" altLang="ja-JP" dirty="0"/>
              <a:t>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67416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はじめに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825625"/>
            <a:ext cx="7696744" cy="4351338"/>
          </a:xfrm>
        </p:spPr>
        <p:txBody>
          <a:bodyPr>
            <a:normAutofit/>
          </a:bodyPr>
          <a:lstStyle/>
          <a:p>
            <a:r>
              <a:rPr lang="ja-JP" altLang="en-US" dirty="0"/>
              <a:t>今後履修することになる実験や実習では</a:t>
            </a:r>
            <a:r>
              <a:rPr lang="en-US" altLang="ja-JP" dirty="0"/>
              <a:t>, </a:t>
            </a:r>
            <a:br>
              <a:rPr lang="en-US" altLang="ja-JP" dirty="0"/>
            </a:br>
            <a:r>
              <a:rPr lang="ja-JP" altLang="en-US"/>
              <a:t>自分</a:t>
            </a:r>
            <a:r>
              <a:rPr lang="ja-JP" altLang="en-US" dirty="0"/>
              <a:t>で測った</a:t>
            </a:r>
            <a:r>
              <a:rPr lang="en-US" altLang="ja-JP" dirty="0"/>
              <a:t>/</a:t>
            </a:r>
            <a:r>
              <a:rPr lang="ja-JP" altLang="en-US" dirty="0"/>
              <a:t>観測した</a:t>
            </a:r>
            <a:r>
              <a:rPr lang="en-US" altLang="ja-JP" dirty="0"/>
              <a:t>, </a:t>
            </a:r>
            <a:r>
              <a:rPr lang="ja-JP" altLang="en-US"/>
              <a:t>あるいは計算した</a:t>
            </a:r>
            <a:br>
              <a:rPr lang="en-US" altLang="ja-JP" dirty="0"/>
            </a:br>
            <a:r>
              <a:rPr lang="ja-JP" altLang="en-US"/>
              <a:t>たくさん</a:t>
            </a:r>
            <a:r>
              <a:rPr lang="ja-JP" altLang="en-US" dirty="0"/>
              <a:t>のデータのグラフを描く機会が増えるだろう</a:t>
            </a:r>
            <a:r>
              <a:rPr lang="en-US" altLang="ja-JP" dirty="0"/>
              <a:t>.</a:t>
            </a:r>
          </a:p>
          <a:p>
            <a:r>
              <a:rPr kumimoji="1" lang="ja-JP" altLang="en-US" dirty="0"/>
              <a:t>もちろん</a:t>
            </a:r>
            <a:r>
              <a:rPr kumimoji="1" lang="en-US" altLang="ja-JP" dirty="0"/>
              <a:t>, </a:t>
            </a:r>
            <a:r>
              <a:rPr kumimoji="1" lang="ja-JP" altLang="en-US" dirty="0"/>
              <a:t>卒業研究発表・卒業論文</a:t>
            </a:r>
            <a:r>
              <a:rPr kumimoji="1" lang="ja-JP" altLang="en-US"/>
              <a:t>には</a:t>
            </a:r>
            <a:br>
              <a:rPr kumimoji="1" lang="en-US" altLang="ja-JP" dirty="0"/>
            </a:br>
            <a:r>
              <a:rPr kumimoji="1" lang="ja-JP" altLang="en-US"/>
              <a:t>たくさんのグラフを</a:t>
            </a:r>
            <a:r>
              <a:rPr kumimoji="1" lang="ja-JP" altLang="en-US" dirty="0"/>
              <a:t>載せることになる</a:t>
            </a:r>
            <a:r>
              <a:rPr kumimoji="1" lang="en-US" altLang="ja-JP" dirty="0"/>
              <a:t>.</a:t>
            </a:r>
          </a:p>
          <a:p>
            <a:r>
              <a:rPr kumimoji="1" lang="ja-JP" altLang="en-US" dirty="0"/>
              <a:t>今回は</a:t>
            </a:r>
            <a:r>
              <a:rPr kumimoji="1" lang="en-US" altLang="ja-JP" dirty="0"/>
              <a:t>, Unix/Linux </a:t>
            </a:r>
            <a:r>
              <a:rPr kumimoji="1" lang="ja-JP" altLang="en-US" dirty="0"/>
              <a:t>で広く</a:t>
            </a:r>
            <a:r>
              <a:rPr kumimoji="1" lang="ja-JP" altLang="en-US"/>
              <a:t>使われている</a:t>
            </a:r>
            <a:br>
              <a:rPr kumimoji="1" lang="en-US" altLang="ja-JP" dirty="0"/>
            </a:br>
            <a:r>
              <a:rPr kumimoji="1" lang="ja-JP" altLang="en-US"/>
              <a:t>グラフ</a:t>
            </a:r>
            <a:r>
              <a:rPr kumimoji="1" lang="ja-JP" altLang="en-US" dirty="0"/>
              <a:t>作成ソフトウェアである </a:t>
            </a:r>
            <a:r>
              <a:rPr kumimoji="1" lang="en-US" altLang="ja-JP" dirty="0" err="1"/>
              <a:t>gnuplot</a:t>
            </a:r>
            <a:r>
              <a:rPr kumimoji="1" lang="en-US" altLang="ja-JP" dirty="0"/>
              <a:t> </a:t>
            </a:r>
            <a:r>
              <a:rPr kumimoji="1" lang="ja-JP" altLang="en-US"/>
              <a:t>を</a:t>
            </a:r>
            <a:br>
              <a:rPr kumimoji="1" lang="en-US" altLang="ja-JP" dirty="0"/>
            </a:br>
            <a:r>
              <a:rPr kumimoji="1" lang="ja-JP" altLang="en-US"/>
              <a:t>使う</a:t>
            </a:r>
            <a:r>
              <a:rPr kumimoji="1" lang="ja-JP" altLang="en-US" dirty="0"/>
              <a:t>ことにする</a:t>
            </a:r>
            <a:r>
              <a:rPr kumimoji="1" lang="en-US" altLang="ja-JP" dirty="0"/>
              <a:t>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10874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/>
              <a:t>gnuplot</a:t>
            </a:r>
            <a:r>
              <a:rPr kumimoji="1" lang="en-US" altLang="ja-JP" dirty="0"/>
              <a:t> </a:t>
            </a:r>
            <a:r>
              <a:rPr kumimoji="1" lang="ja-JP" altLang="en-US" dirty="0"/>
              <a:t>とは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/>
              <a:t>Unix/Linux, Windows, </a:t>
            </a:r>
            <a:r>
              <a:rPr lang="en-US" altLang="ja-JP" dirty="0"/>
              <a:t>m</a:t>
            </a:r>
            <a:r>
              <a:rPr kumimoji="1" lang="en-US" altLang="ja-JP" dirty="0"/>
              <a:t>acOS </a:t>
            </a:r>
            <a:r>
              <a:rPr kumimoji="1" lang="ja-JP" altLang="en-US" dirty="0"/>
              <a:t>等</a:t>
            </a:r>
            <a:r>
              <a:rPr kumimoji="1" lang="ja-JP" altLang="en-US"/>
              <a:t>で使える</a:t>
            </a:r>
            <a:r>
              <a:rPr kumimoji="1" lang="en-US" altLang="ja-JP" dirty="0"/>
              <a:t>,</a:t>
            </a:r>
            <a:r>
              <a:rPr lang="ja-JP" altLang="en-US"/>
              <a:t> </a:t>
            </a:r>
            <a:br>
              <a:rPr lang="en-US" altLang="ja-JP" dirty="0"/>
            </a:br>
            <a:r>
              <a:rPr lang="ja-JP" altLang="en-US"/>
              <a:t>コマンドライン</a:t>
            </a:r>
            <a:r>
              <a:rPr lang="ja-JP" altLang="en-US" dirty="0"/>
              <a:t>で実行する作図ソフトウェア</a:t>
            </a:r>
            <a:r>
              <a:rPr lang="en-US" altLang="ja-JP" dirty="0"/>
              <a:t>.</a:t>
            </a:r>
          </a:p>
          <a:p>
            <a:r>
              <a:rPr kumimoji="1" lang="en-US" altLang="ja-JP" dirty="0"/>
              <a:t>2 </a:t>
            </a:r>
            <a:r>
              <a:rPr kumimoji="1" lang="ja-JP" altLang="en-US" dirty="0"/>
              <a:t>次元の図だけでなく</a:t>
            </a:r>
            <a:r>
              <a:rPr kumimoji="1" lang="en-US" altLang="ja-JP" dirty="0"/>
              <a:t>, 3 </a:t>
            </a:r>
            <a:r>
              <a:rPr kumimoji="1" lang="ja-JP" altLang="en-US" dirty="0"/>
              <a:t>次元の図</a:t>
            </a:r>
            <a:r>
              <a:rPr lang="ja-JP" altLang="en-US" dirty="0"/>
              <a:t>を描くことも可能</a:t>
            </a:r>
            <a:r>
              <a:rPr lang="en-US" altLang="ja-JP" dirty="0"/>
              <a:t>.</a:t>
            </a:r>
            <a:endParaRPr kumimoji="1" lang="en-US" altLang="ja-JP" dirty="0"/>
          </a:p>
          <a:p>
            <a:r>
              <a:rPr kumimoji="1" lang="ja-JP" altLang="en-US" dirty="0"/>
              <a:t>対話的に</a:t>
            </a:r>
            <a:r>
              <a:rPr lang="ja-JP" altLang="en-US" dirty="0"/>
              <a:t>図を</a:t>
            </a:r>
            <a:r>
              <a:rPr kumimoji="1" lang="ja-JP" altLang="en-US" dirty="0"/>
              <a:t>描くことも</a:t>
            </a:r>
            <a:r>
              <a:rPr kumimoji="1" lang="en-US" altLang="ja-JP" dirty="0"/>
              <a:t>, </a:t>
            </a:r>
            <a:r>
              <a:rPr lang="ja-JP" altLang="en-US" dirty="0"/>
              <a:t>非対話的に利用することも可能</a:t>
            </a:r>
            <a:r>
              <a:rPr lang="en-US" altLang="ja-JP" dirty="0"/>
              <a:t>.</a:t>
            </a:r>
            <a:endParaRPr kumimoji="1" lang="en-US" altLang="ja-JP" dirty="0"/>
          </a:p>
          <a:p>
            <a:r>
              <a:rPr kumimoji="1" lang="ja-JP" altLang="en-US" dirty="0"/>
              <a:t>フリーソフトウェア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31071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“</a:t>
            </a:r>
            <a:r>
              <a:rPr lang="en-US" altLang="ja-JP" dirty="0" err="1"/>
              <a:t>gnuplot</a:t>
            </a:r>
            <a:r>
              <a:rPr lang="en-US" altLang="ja-JP" dirty="0"/>
              <a:t>” </a:t>
            </a:r>
            <a:r>
              <a:rPr lang="ja-JP" altLang="en-US" dirty="0"/>
              <a:t>の発音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 dirty="0"/>
              <a:t>人によって様々（少なくとも日本人は）</a:t>
            </a:r>
            <a:r>
              <a:rPr lang="en-US" altLang="ja-JP" dirty="0"/>
              <a:t>.</a:t>
            </a:r>
          </a:p>
          <a:p>
            <a:pPr lvl="1"/>
            <a:r>
              <a:rPr lang="ja-JP" altLang="en-US" dirty="0"/>
              <a:t>「グヌープロット」「ニュープロット」「ジーエヌユープロット」</a:t>
            </a:r>
            <a:endParaRPr lang="en-US" altLang="ja-JP" dirty="0"/>
          </a:p>
          <a:p>
            <a:pPr lvl="2"/>
            <a:r>
              <a:rPr lang="ja-JP" altLang="en-US" dirty="0"/>
              <a:t>外国人の発音は「ニュープロット」</a:t>
            </a:r>
            <a:r>
              <a:rPr lang="en-US" altLang="ja-JP" dirty="0"/>
              <a:t>?</a:t>
            </a:r>
          </a:p>
          <a:p>
            <a:r>
              <a:rPr lang="ja-JP" altLang="en-US" dirty="0"/>
              <a:t>補足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“GNU” </a:t>
            </a:r>
            <a:r>
              <a:rPr lang="ja-JP" altLang="en-US" dirty="0"/>
              <a:t>は </a:t>
            </a:r>
            <a:r>
              <a:rPr lang="en-US" altLang="ja-JP" dirty="0"/>
              <a:t>“GNU’s Not Unix!” </a:t>
            </a:r>
            <a:r>
              <a:rPr lang="ja-JP" altLang="en-US" dirty="0"/>
              <a:t>の頭字語</a:t>
            </a:r>
            <a:r>
              <a:rPr lang="en-US" altLang="ja-JP" dirty="0"/>
              <a:t>.</a:t>
            </a:r>
          </a:p>
          <a:p>
            <a:pPr lvl="2"/>
            <a:r>
              <a:rPr kumimoji="1" lang="en-US" altLang="ja-JP" dirty="0"/>
              <a:t>“GNU” </a:t>
            </a:r>
            <a:r>
              <a:rPr kumimoji="1" lang="ja-JP" altLang="en-US" dirty="0"/>
              <a:t>の発音は </a:t>
            </a:r>
            <a:r>
              <a:rPr lang="en-US" altLang="ja-JP" dirty="0"/>
              <a:t>[ˈgnuː]</a:t>
            </a:r>
            <a:r>
              <a:rPr lang="ja-JP" altLang="en-US" dirty="0"/>
              <a:t> （グヌー（？））</a:t>
            </a:r>
            <a:endParaRPr lang="en-US" altLang="ja-JP" dirty="0"/>
          </a:p>
          <a:p>
            <a:pPr lvl="3"/>
            <a:r>
              <a:rPr lang="en-US" altLang="ja-JP" dirty="0">
                <a:hlinkClick r:id="rId2"/>
              </a:rPr>
              <a:t>https://www.gnu.org/gnu/pronunciation.ja.html</a:t>
            </a:r>
            <a:endParaRPr lang="en-US" altLang="ja-JP" dirty="0"/>
          </a:p>
          <a:p>
            <a:pPr lvl="1"/>
            <a:r>
              <a:rPr kumimoji="1" lang="ja-JP" altLang="en-US" dirty="0"/>
              <a:t>しかし</a:t>
            </a:r>
            <a:r>
              <a:rPr kumimoji="1" lang="en-US" altLang="ja-JP" dirty="0"/>
              <a:t>,  “</a:t>
            </a:r>
            <a:r>
              <a:rPr lang="en-US" altLang="ja-JP" dirty="0" err="1"/>
              <a:t>gnuplot</a:t>
            </a:r>
            <a:r>
              <a:rPr lang="en-US" altLang="ja-JP" dirty="0"/>
              <a:t> is not related to the GNU project or the FSF in any but the most peripheral sense.” (</a:t>
            </a:r>
            <a:r>
              <a:rPr lang="en-US" altLang="ja-JP" dirty="0">
                <a:hlinkClick r:id="rId3"/>
              </a:rPr>
              <a:t>http://www.gnuplot.info/faq/faq.html#x1-70001.2</a:t>
            </a:r>
            <a:r>
              <a:rPr lang="en-US" altLang="ja-JP" dirty="0"/>
              <a:t>) </a:t>
            </a:r>
            <a:r>
              <a:rPr lang="ja-JP" altLang="en-US" dirty="0"/>
              <a:t>であり</a:t>
            </a:r>
            <a:r>
              <a:rPr lang="en-US" altLang="ja-JP" dirty="0"/>
              <a:t>, “GNU” </a:t>
            </a:r>
            <a:r>
              <a:rPr lang="ja-JP" altLang="en-US" dirty="0"/>
              <a:t>の発音にこだわる理由はない</a:t>
            </a:r>
            <a:r>
              <a:rPr lang="en-US" altLang="ja-JP" dirty="0"/>
              <a:t>.</a:t>
            </a:r>
            <a:r>
              <a:rPr kumimoji="1" lang="en-US" altLang="ja-JP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52196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起動方法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59263" y="1526913"/>
            <a:ext cx="8320041" cy="46474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800" dirty="0" err="1"/>
              <a:t>xxx@DESKTOP</a:t>
            </a:r>
            <a:r>
              <a:rPr kumimoji="1" lang="en-US" altLang="ja-JP" sz="2800" dirty="0"/>
              <a:t>: </a:t>
            </a:r>
            <a:r>
              <a:rPr lang="en-US" altLang="ja-JP" sz="2800" dirty="0"/>
              <a:t>$ </a:t>
            </a:r>
            <a:r>
              <a:rPr lang="en-US" altLang="ja-JP" sz="2800" dirty="0" err="1"/>
              <a:t>gnuplot</a:t>
            </a:r>
            <a:endParaRPr lang="en-US" altLang="ja-JP" sz="2800" dirty="0"/>
          </a:p>
          <a:p>
            <a:endParaRPr lang="en-US" altLang="ja-JP" sz="2400" dirty="0"/>
          </a:p>
          <a:p>
            <a:r>
              <a:rPr lang="en-US" altLang="ja-JP" sz="2400" dirty="0"/>
              <a:t>          G N U P L O T</a:t>
            </a:r>
          </a:p>
          <a:p>
            <a:r>
              <a:rPr lang="en-US" altLang="ja-JP" sz="2400" dirty="0"/>
              <a:t>          Version 5.4 </a:t>
            </a:r>
            <a:r>
              <a:rPr lang="en-US" altLang="ja-JP" sz="2400" dirty="0" err="1"/>
              <a:t>patchlevel</a:t>
            </a:r>
            <a:r>
              <a:rPr lang="en-US" altLang="ja-JP" sz="2400" dirty="0"/>
              <a:t> 2 last modified 2021-06-01</a:t>
            </a:r>
          </a:p>
          <a:p>
            <a:r>
              <a:rPr lang="en-US" altLang="ja-JP" sz="2400" dirty="0"/>
              <a:t>          Copyright(C) 1986 - 1993, 1998, 2004, 2007-2021</a:t>
            </a:r>
          </a:p>
          <a:p>
            <a:r>
              <a:rPr lang="en-US" altLang="ja-JP" sz="2400" dirty="0"/>
              <a:t>          Thomas Williams, Colin Kelley and many others</a:t>
            </a:r>
          </a:p>
          <a:p>
            <a:r>
              <a:rPr lang="en-US" altLang="ja-JP" sz="2400" dirty="0"/>
              <a:t>          </a:t>
            </a:r>
            <a:r>
              <a:rPr lang="en-US" altLang="ja-JP" sz="2400" dirty="0" err="1"/>
              <a:t>gnuplot</a:t>
            </a:r>
            <a:r>
              <a:rPr lang="en-US" altLang="ja-JP" sz="2400" dirty="0"/>
              <a:t> home:      </a:t>
            </a:r>
            <a:r>
              <a:rPr lang="en-US" altLang="ja-JP" sz="24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http://www.gnuplot.info</a:t>
            </a:r>
            <a:endParaRPr lang="en-US" altLang="ja-JP" sz="2400" dirty="0"/>
          </a:p>
          <a:p>
            <a:r>
              <a:rPr lang="en-US" altLang="ja-JP" sz="2400" dirty="0"/>
              <a:t>          </a:t>
            </a:r>
            <a:r>
              <a:rPr lang="en-US" altLang="ja-JP" sz="2400" dirty="0" err="1"/>
              <a:t>faq</a:t>
            </a:r>
            <a:r>
              <a:rPr lang="en-US" altLang="ja-JP" sz="2400" dirty="0"/>
              <a:t>, bugs, </a:t>
            </a:r>
            <a:r>
              <a:rPr lang="en-US" altLang="ja-JP" sz="2400" dirty="0" err="1"/>
              <a:t>etc</a:t>
            </a:r>
            <a:r>
              <a:rPr lang="en-US" altLang="ja-JP" sz="2400" dirty="0"/>
              <a:t>:       type “help FAQ”</a:t>
            </a:r>
          </a:p>
          <a:p>
            <a:r>
              <a:rPr lang="en-US" altLang="ja-JP" sz="2400" dirty="0"/>
              <a:t>          immediate help:   type “help” (plot window: hit `h`)</a:t>
            </a:r>
          </a:p>
          <a:p>
            <a:endParaRPr lang="en-US" altLang="ja-JP" sz="2400" dirty="0"/>
          </a:p>
          <a:p>
            <a:r>
              <a:rPr lang="en-US" altLang="ja-JP" sz="2400" dirty="0"/>
              <a:t>Terminal type set to 'qt'</a:t>
            </a:r>
          </a:p>
          <a:p>
            <a:r>
              <a:rPr lang="en-US" altLang="ja-JP" sz="2800" dirty="0" err="1"/>
              <a:t>gnuplot</a:t>
            </a:r>
            <a:r>
              <a:rPr lang="en-US" altLang="ja-JP" sz="2800" dirty="0"/>
              <a:t>&gt;</a:t>
            </a:r>
          </a:p>
        </p:txBody>
      </p:sp>
      <p:cxnSp>
        <p:nvCxnSpPr>
          <p:cNvPr id="15" name="直線矢印コネクタ 14"/>
          <p:cNvCxnSpPr>
            <a:stCxn id="16" idx="1"/>
          </p:cNvCxnSpPr>
          <p:nvPr/>
        </p:nvCxnSpPr>
        <p:spPr>
          <a:xfrm flipH="1">
            <a:off x="5134001" y="1774280"/>
            <a:ext cx="512706" cy="266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5646707" y="1589614"/>
            <a:ext cx="2897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コマンドの後には </a:t>
            </a:r>
            <a:r>
              <a:rPr lang="en-US" altLang="ja-JP" dirty="0"/>
              <a:t>[return]</a:t>
            </a:r>
            <a:endParaRPr kumimoji="1" lang="ja-JP" altLang="en-US" dirty="0"/>
          </a:p>
        </p:txBody>
      </p:sp>
      <p:cxnSp>
        <p:nvCxnSpPr>
          <p:cNvPr id="13" name="直線矢印コネクタ 12"/>
          <p:cNvCxnSpPr>
            <a:stCxn id="14" idx="1"/>
          </p:cNvCxnSpPr>
          <p:nvPr/>
        </p:nvCxnSpPr>
        <p:spPr>
          <a:xfrm flipH="1">
            <a:off x="3201357" y="5862165"/>
            <a:ext cx="512706" cy="257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3714063" y="5694286"/>
            <a:ext cx="4830168" cy="335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/>
              <a:t>gnuplot</a:t>
            </a:r>
            <a:r>
              <a:rPr lang="en-US" altLang="ja-JP" dirty="0"/>
              <a:t> </a:t>
            </a:r>
            <a:r>
              <a:rPr lang="ja-JP" altLang="en-US" dirty="0"/>
              <a:t>のプロンプト</a:t>
            </a:r>
            <a:r>
              <a:rPr lang="en-US" altLang="ja-JP" dirty="0"/>
              <a:t>; </a:t>
            </a:r>
            <a:r>
              <a:rPr lang="ja-JP" altLang="en-US" dirty="0"/>
              <a:t>ここにコマンドを入力</a:t>
            </a:r>
            <a:r>
              <a:rPr lang="en-US" altLang="ja-JP" dirty="0"/>
              <a:t>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25341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終了方法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59263" y="1526913"/>
            <a:ext cx="8320041" cy="50783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800" dirty="0" err="1"/>
              <a:t>xxx@DESKTOP</a:t>
            </a:r>
            <a:r>
              <a:rPr kumimoji="1" lang="en-US" altLang="ja-JP" sz="2800" dirty="0"/>
              <a:t>: </a:t>
            </a:r>
            <a:r>
              <a:rPr lang="en-US" altLang="ja-JP" sz="2800" dirty="0"/>
              <a:t>$ </a:t>
            </a:r>
            <a:r>
              <a:rPr lang="en-US" altLang="ja-JP" sz="2800" dirty="0" err="1"/>
              <a:t>gnuplot</a:t>
            </a:r>
            <a:endParaRPr lang="en-US" altLang="ja-JP" sz="2800" dirty="0"/>
          </a:p>
          <a:p>
            <a:endParaRPr lang="en-US" altLang="ja-JP" sz="2400" dirty="0"/>
          </a:p>
          <a:p>
            <a:r>
              <a:rPr lang="en-US" altLang="ja-JP" sz="2400" dirty="0"/>
              <a:t>          G N U P L O T</a:t>
            </a:r>
          </a:p>
          <a:p>
            <a:r>
              <a:rPr lang="en-US" altLang="ja-JP" sz="2400" dirty="0"/>
              <a:t>          Version 5.4 </a:t>
            </a:r>
            <a:r>
              <a:rPr lang="en-US" altLang="ja-JP" sz="2400" dirty="0" err="1"/>
              <a:t>patchlevel</a:t>
            </a:r>
            <a:r>
              <a:rPr lang="en-US" altLang="ja-JP" sz="2400" dirty="0"/>
              <a:t> 2 last modified 2021-06-01</a:t>
            </a:r>
          </a:p>
          <a:p>
            <a:r>
              <a:rPr lang="en-US" altLang="ja-JP" sz="2400" dirty="0"/>
              <a:t>          Copyright(C) 1986 - 1993, 1998, 2004, 2007-2021</a:t>
            </a:r>
          </a:p>
          <a:p>
            <a:r>
              <a:rPr lang="en-US" altLang="ja-JP" sz="2400" dirty="0"/>
              <a:t>          Thomas Williams, Colin Kelley and many others</a:t>
            </a:r>
          </a:p>
          <a:p>
            <a:r>
              <a:rPr lang="en-US" altLang="ja-JP" sz="2400" dirty="0"/>
              <a:t>          </a:t>
            </a:r>
            <a:r>
              <a:rPr lang="en-US" altLang="ja-JP" sz="2400" dirty="0" err="1"/>
              <a:t>gnuplot</a:t>
            </a:r>
            <a:r>
              <a:rPr lang="en-US" altLang="ja-JP" sz="2400" dirty="0"/>
              <a:t> home:      </a:t>
            </a:r>
            <a:r>
              <a:rPr lang="en-US" altLang="ja-JP" sz="24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http://www.gnuplot.info</a:t>
            </a:r>
            <a:endParaRPr lang="en-US" altLang="ja-JP" sz="2400" dirty="0"/>
          </a:p>
          <a:p>
            <a:r>
              <a:rPr lang="en-US" altLang="ja-JP" sz="2400" dirty="0"/>
              <a:t>          </a:t>
            </a:r>
            <a:r>
              <a:rPr lang="en-US" altLang="ja-JP" sz="2400" dirty="0" err="1"/>
              <a:t>faq</a:t>
            </a:r>
            <a:r>
              <a:rPr lang="en-US" altLang="ja-JP" sz="2400" dirty="0"/>
              <a:t>, bugs, </a:t>
            </a:r>
            <a:r>
              <a:rPr lang="en-US" altLang="ja-JP" sz="2400" dirty="0" err="1"/>
              <a:t>etc</a:t>
            </a:r>
            <a:r>
              <a:rPr lang="en-US" altLang="ja-JP" sz="2400" dirty="0"/>
              <a:t>:       type “help FAQ”</a:t>
            </a:r>
          </a:p>
          <a:p>
            <a:r>
              <a:rPr lang="en-US" altLang="ja-JP" sz="2400" dirty="0"/>
              <a:t>          immediate help:   type “help” (plot window: hit `h`)</a:t>
            </a:r>
          </a:p>
          <a:p>
            <a:endParaRPr lang="en-US" altLang="ja-JP" sz="2400" dirty="0"/>
          </a:p>
          <a:p>
            <a:r>
              <a:rPr lang="en-US" altLang="ja-JP" sz="2400" dirty="0"/>
              <a:t>Terminal type set to 'qt'</a:t>
            </a:r>
          </a:p>
          <a:p>
            <a:r>
              <a:rPr lang="en-US" altLang="ja-JP" sz="2800" dirty="0" err="1"/>
              <a:t>gnuplot</a:t>
            </a:r>
            <a:r>
              <a:rPr lang="en-US" altLang="ja-JP" sz="2800" dirty="0"/>
              <a:t>&gt; quit</a:t>
            </a:r>
          </a:p>
          <a:p>
            <a:r>
              <a:rPr lang="en-US" altLang="ja-JP" sz="2800" dirty="0" err="1"/>
              <a:t>xxx@DESKTOP</a:t>
            </a:r>
            <a:r>
              <a:rPr lang="en-US" altLang="ja-JP" sz="2800" dirty="0"/>
              <a:t>: $ </a:t>
            </a:r>
          </a:p>
        </p:txBody>
      </p:sp>
      <p:cxnSp>
        <p:nvCxnSpPr>
          <p:cNvPr id="13" name="直線矢印コネクタ 12"/>
          <p:cNvCxnSpPr>
            <a:stCxn id="14" idx="1"/>
          </p:cNvCxnSpPr>
          <p:nvPr/>
        </p:nvCxnSpPr>
        <p:spPr>
          <a:xfrm flipH="1" flipV="1">
            <a:off x="3201357" y="5864735"/>
            <a:ext cx="512706" cy="1421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3714063" y="5694286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/>
              <a:t>終了のコマンド</a:t>
            </a:r>
            <a:endParaRPr kumimoji="1" lang="en-US" altLang="ja-JP" dirty="0"/>
          </a:p>
        </p:txBody>
      </p:sp>
      <p:cxnSp>
        <p:nvCxnSpPr>
          <p:cNvPr id="3" name="直線矢印コネクタ 2">
            <a:extLst>
              <a:ext uri="{FF2B5EF4-FFF2-40B4-BE49-F238E27FC236}">
                <a16:creationId xmlns:a16="http://schemas.microsoft.com/office/drawing/2014/main" id="{F6055091-5E82-E502-E422-579E3D7ED8FF}"/>
              </a:ext>
            </a:extLst>
          </p:cNvPr>
          <p:cNvCxnSpPr>
            <a:stCxn id="5" idx="1"/>
          </p:cNvCxnSpPr>
          <p:nvPr/>
        </p:nvCxnSpPr>
        <p:spPr>
          <a:xfrm flipH="1">
            <a:off x="3201357" y="6295779"/>
            <a:ext cx="512706" cy="266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A1DF1D5-79C3-EE96-EBDF-855A75C38040}"/>
              </a:ext>
            </a:extLst>
          </p:cNvPr>
          <p:cNvSpPr txBox="1"/>
          <p:nvPr/>
        </p:nvSpPr>
        <p:spPr>
          <a:xfrm>
            <a:off x="3714063" y="6111113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シェルのプロンプト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71730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関数の描画 </a:t>
            </a:r>
            <a:r>
              <a:rPr lang="en-US" altLang="ja-JP" dirty="0"/>
              <a:t>1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9263" y="1825625"/>
            <a:ext cx="8589427" cy="4351338"/>
          </a:xfrm>
        </p:spPr>
        <p:txBody>
          <a:bodyPr/>
          <a:lstStyle/>
          <a:p>
            <a:r>
              <a:rPr kumimoji="1" lang="en-US" altLang="ja-JP" dirty="0" err="1"/>
              <a:t>gnuplot</a:t>
            </a:r>
            <a:r>
              <a:rPr kumimoji="1" lang="en-US" altLang="ja-JP" dirty="0"/>
              <a:t> </a:t>
            </a:r>
            <a:r>
              <a:rPr kumimoji="1" lang="ja-JP" altLang="en-US" dirty="0"/>
              <a:t>では</a:t>
            </a:r>
            <a:r>
              <a:rPr kumimoji="1" lang="en-US" altLang="ja-JP" dirty="0"/>
              <a:t>, </a:t>
            </a:r>
            <a:r>
              <a:rPr lang="ja-JP" altLang="en-US" dirty="0"/>
              <a:t>いくつかの関数を描画できる</a:t>
            </a:r>
            <a:r>
              <a:rPr lang="en-US" altLang="ja-JP" dirty="0"/>
              <a:t>.</a:t>
            </a:r>
          </a:p>
          <a:p>
            <a:pPr lvl="1"/>
            <a:r>
              <a:rPr kumimoji="1" lang="ja-JP" altLang="en-US" dirty="0"/>
              <a:t>三角関数</a:t>
            </a:r>
            <a:r>
              <a:rPr kumimoji="1" lang="en-US" altLang="ja-JP" dirty="0"/>
              <a:t>, </a:t>
            </a:r>
            <a:r>
              <a:rPr kumimoji="1" lang="ja-JP" altLang="en-US" dirty="0"/>
              <a:t>指数関数</a:t>
            </a:r>
            <a:r>
              <a:rPr kumimoji="1" lang="en-US" altLang="ja-JP" dirty="0"/>
              <a:t>, </a:t>
            </a:r>
            <a:r>
              <a:rPr kumimoji="1" lang="ja-JP" altLang="en-US" dirty="0"/>
              <a:t>対数</a:t>
            </a:r>
            <a:r>
              <a:rPr kumimoji="1" lang="en-US" altLang="ja-JP" dirty="0"/>
              <a:t>, …</a:t>
            </a:r>
          </a:p>
          <a:p>
            <a:r>
              <a:rPr lang="ja-JP" altLang="en-US" dirty="0"/>
              <a:t>例えば</a:t>
            </a:r>
            <a:r>
              <a:rPr lang="en-US" altLang="ja-JP" dirty="0"/>
              <a:t>, </a:t>
            </a:r>
          </a:p>
          <a:p>
            <a:endParaRPr kumimoji="1"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   とすると</a:t>
            </a:r>
            <a:r>
              <a:rPr lang="en-US" altLang="ja-JP" dirty="0"/>
              <a:t>, </a:t>
            </a:r>
            <a:r>
              <a:rPr lang="ja-JP" altLang="en-US" dirty="0"/>
              <a:t>右下図のようなウィンドウが表示される</a:t>
            </a:r>
            <a:r>
              <a:rPr lang="en-US" altLang="ja-JP" dirty="0"/>
              <a:t>.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59263" y="3401897"/>
            <a:ext cx="8320041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  </a:t>
            </a:r>
            <a:r>
              <a:rPr lang="en-US" altLang="ja-JP" sz="2800" dirty="0" err="1"/>
              <a:t>gnuplot</a:t>
            </a:r>
            <a:r>
              <a:rPr lang="en-US" altLang="ja-JP" sz="2800" dirty="0"/>
              <a:t>&gt; plot sin(x)</a:t>
            </a:r>
          </a:p>
        </p:txBody>
      </p:sp>
      <p:cxnSp>
        <p:nvCxnSpPr>
          <p:cNvPr id="15" name="直線矢印コネクタ 14"/>
          <p:cNvCxnSpPr>
            <a:stCxn id="16" idx="1"/>
          </p:cNvCxnSpPr>
          <p:nvPr/>
        </p:nvCxnSpPr>
        <p:spPr>
          <a:xfrm flipH="1">
            <a:off x="5134001" y="3649264"/>
            <a:ext cx="512706" cy="266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5646707" y="3464598"/>
            <a:ext cx="2897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コマンドの後には </a:t>
            </a:r>
            <a:r>
              <a:rPr lang="en-US" altLang="ja-JP" dirty="0"/>
              <a:t>[return]</a:t>
            </a:r>
            <a:endParaRPr kumimoji="1" lang="ja-JP" altLang="en-US" dirty="0"/>
          </a:p>
        </p:txBody>
      </p:sp>
      <p:pic>
        <p:nvPicPr>
          <p:cNvPr id="1026" name="Picture 2" descr="&lt;URL:https://itpass.scitec.kobe-u.ac.jp/~itbase/exp/fy2018/images/screenshot_gnuplot_11.png&g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0436" y="4825692"/>
            <a:ext cx="2613892" cy="1902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4015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関数の描画 </a:t>
            </a:r>
            <a:r>
              <a:rPr lang="en-US" altLang="ja-JP" dirty="0"/>
              <a:t>2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1" lang="ja-JP" altLang="en-US" dirty="0"/>
              <a:t>複数の関数を描画したい時には並べて書く</a:t>
            </a:r>
            <a:r>
              <a:rPr kumimoji="1" lang="en-US" altLang="ja-JP" dirty="0"/>
              <a:t>.</a:t>
            </a:r>
          </a:p>
          <a:p>
            <a:r>
              <a:rPr lang="ja-JP" altLang="en-US" dirty="0"/>
              <a:t>例えば</a:t>
            </a:r>
            <a:r>
              <a:rPr lang="en-US" altLang="ja-JP" dirty="0"/>
              <a:t>, </a:t>
            </a:r>
          </a:p>
          <a:p>
            <a:endParaRPr kumimoji="1" lang="en-US" altLang="ja-JP" dirty="0"/>
          </a:p>
          <a:p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   とすると</a:t>
            </a:r>
            <a:r>
              <a:rPr lang="en-US" altLang="ja-JP" dirty="0"/>
              <a:t>, sine </a:t>
            </a:r>
            <a:r>
              <a:rPr lang="ja-JP" altLang="en-US" dirty="0"/>
              <a:t>と </a:t>
            </a:r>
            <a:r>
              <a:rPr lang="en-US" altLang="ja-JP" dirty="0"/>
              <a:t>cosine </a:t>
            </a:r>
            <a:r>
              <a:rPr lang="ja-JP" altLang="en-US" dirty="0"/>
              <a:t>が重ね書きされる</a:t>
            </a:r>
            <a:r>
              <a:rPr lang="en-US" altLang="ja-JP" dirty="0"/>
              <a:t>.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 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59263" y="2829929"/>
            <a:ext cx="8320041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  </a:t>
            </a:r>
            <a:r>
              <a:rPr lang="en-US" altLang="ja-JP" sz="2800" dirty="0" err="1"/>
              <a:t>gnuplot</a:t>
            </a:r>
            <a:r>
              <a:rPr lang="en-US" altLang="ja-JP" sz="2800" dirty="0"/>
              <a:t>&gt; plot sin(x)</a:t>
            </a:r>
            <a:r>
              <a:rPr lang="en-US" altLang="ja-JP" sz="2800" dirty="0">
                <a:solidFill>
                  <a:srgbClr val="FF0000"/>
                </a:solidFill>
              </a:rPr>
              <a:t>,</a:t>
            </a:r>
            <a:r>
              <a:rPr lang="en-US" altLang="ja-JP" sz="2800" dirty="0"/>
              <a:t> cos(x)</a:t>
            </a:r>
          </a:p>
        </p:txBody>
      </p:sp>
      <p:cxnSp>
        <p:nvCxnSpPr>
          <p:cNvPr id="15" name="直線矢印コネクタ 14"/>
          <p:cNvCxnSpPr>
            <a:stCxn id="16" idx="1"/>
          </p:cNvCxnSpPr>
          <p:nvPr/>
        </p:nvCxnSpPr>
        <p:spPr>
          <a:xfrm flipH="1">
            <a:off x="5134001" y="3077296"/>
            <a:ext cx="512706" cy="266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5646707" y="2892630"/>
            <a:ext cx="2897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コマンドの後には </a:t>
            </a:r>
            <a:r>
              <a:rPr lang="en-US" altLang="ja-JP" dirty="0"/>
              <a:t>[return]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011198" y="3918849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カンマ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6" name="下矢印 5"/>
          <p:cNvSpPr/>
          <p:nvPr/>
        </p:nvSpPr>
        <p:spPr>
          <a:xfrm rot="10800000">
            <a:off x="3214253" y="3404961"/>
            <a:ext cx="471055" cy="430764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5795" y="4589796"/>
            <a:ext cx="3073571" cy="2335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23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関数の描画 </a:t>
            </a:r>
            <a:r>
              <a:rPr lang="en-US" altLang="ja-JP" dirty="0"/>
              <a:t>3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30926" y="1825625"/>
            <a:ext cx="8630194" cy="4351338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今後</a:t>
            </a:r>
            <a:r>
              <a:rPr kumimoji="1" lang="en-US" altLang="ja-JP" dirty="0"/>
              <a:t>, </a:t>
            </a:r>
            <a:r>
              <a:rPr kumimoji="1" lang="ja-JP" altLang="en-US" dirty="0"/>
              <a:t>授業や研究の過程で様々な関数を</a:t>
            </a:r>
            <a:r>
              <a:rPr kumimoji="1" lang="ja-JP" altLang="en-US"/>
              <a:t>目に</a:t>
            </a:r>
            <a:br>
              <a:rPr kumimoji="1" lang="en-US" altLang="ja-JP" dirty="0"/>
            </a:br>
            <a:r>
              <a:rPr kumimoji="1" lang="ja-JP" altLang="en-US"/>
              <a:t>する</a:t>
            </a:r>
            <a:r>
              <a:rPr kumimoji="1" lang="ja-JP" altLang="en-US" dirty="0"/>
              <a:t>でしょう</a:t>
            </a:r>
            <a:r>
              <a:rPr kumimoji="1" lang="en-US" altLang="ja-JP" dirty="0"/>
              <a:t>. </a:t>
            </a:r>
            <a:r>
              <a:rPr kumimoji="1" lang="ja-JP" altLang="en-US" dirty="0"/>
              <a:t>それは簡単な関数かもしれませんし</a:t>
            </a:r>
            <a:r>
              <a:rPr kumimoji="1" lang="en-US" altLang="ja-JP" dirty="0"/>
              <a:t>, </a:t>
            </a:r>
            <a:r>
              <a:rPr kumimoji="1" lang="ja-JP" altLang="en-US" dirty="0"/>
              <a:t>複雑な関数かもしれません</a:t>
            </a:r>
            <a:r>
              <a:rPr kumimoji="1" lang="en-US" altLang="ja-JP" dirty="0"/>
              <a:t>. </a:t>
            </a:r>
          </a:p>
          <a:p>
            <a:endParaRPr kumimoji="1" lang="en-US" altLang="ja-JP" dirty="0"/>
          </a:p>
          <a:p>
            <a:r>
              <a:rPr lang="ja-JP" altLang="en-US" dirty="0"/>
              <a:t>それらの関数の振る舞いを把握する</a:t>
            </a:r>
            <a:r>
              <a:rPr lang="ja-JP" altLang="en-US"/>
              <a:t>上で</a:t>
            </a:r>
            <a:br>
              <a:rPr lang="en-US" altLang="ja-JP" dirty="0"/>
            </a:br>
            <a:r>
              <a:rPr lang="ja-JP" altLang="en-US"/>
              <a:t>グラフ</a:t>
            </a:r>
            <a:r>
              <a:rPr lang="ja-JP" altLang="en-US" dirty="0"/>
              <a:t>を描くことはとても有効</a:t>
            </a:r>
            <a:r>
              <a:rPr lang="en-US" altLang="ja-JP" dirty="0"/>
              <a:t>. </a:t>
            </a:r>
          </a:p>
          <a:p>
            <a:endParaRPr lang="en-US" altLang="ja-JP" dirty="0"/>
          </a:p>
          <a:p>
            <a:r>
              <a:rPr lang="ja-JP" altLang="en-US" dirty="0"/>
              <a:t>振る舞いのわからない関数に出会った時には </a:t>
            </a:r>
            <a:r>
              <a:rPr lang="en-US" altLang="ja-JP" dirty="0" err="1"/>
              <a:t>gnuplot</a:t>
            </a:r>
            <a:r>
              <a:rPr lang="en-US" altLang="ja-JP" dirty="0"/>
              <a:t> </a:t>
            </a:r>
            <a:r>
              <a:rPr lang="ja-JP" altLang="en-US" dirty="0"/>
              <a:t>でグラフにしてみるとよいでしょう</a:t>
            </a:r>
            <a:r>
              <a:rPr lang="en-US" altLang="ja-JP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10249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413</TotalTime>
  <Words>897</Words>
  <Application>Microsoft Macintosh PowerPoint</Application>
  <PresentationFormat>画面に合わせる (4:3)</PresentationFormat>
  <Paragraphs>113</Paragraphs>
  <Slides>14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テーマ</vt:lpstr>
      <vt:lpstr>最低限グラフィックス gnuplot</vt:lpstr>
      <vt:lpstr>はじめに</vt:lpstr>
      <vt:lpstr>gnuplot とは</vt:lpstr>
      <vt:lpstr>“gnuplot” の発音</vt:lpstr>
      <vt:lpstr>起動方法</vt:lpstr>
      <vt:lpstr>終了方法</vt:lpstr>
      <vt:lpstr>関数の描画 1</vt:lpstr>
      <vt:lpstr>関数の描画 2</vt:lpstr>
      <vt:lpstr>関数の描画 3</vt:lpstr>
      <vt:lpstr>ファイルに保存されたデータの描画 1</vt:lpstr>
      <vt:lpstr>ファイルに保存されたデータの描画 2</vt:lpstr>
      <vt:lpstr>ファイルに保存されたデータの描画 3</vt:lpstr>
      <vt:lpstr>gnuplot で作成したグラフの例</vt:lpstr>
      <vt:lpstr>実習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gnuplot</dc:title>
  <dc:creator>yot</dc:creator>
  <cp:lastModifiedBy>Hiroki Kashimura</cp:lastModifiedBy>
  <cp:revision>84</cp:revision>
  <dcterms:created xsi:type="dcterms:W3CDTF">2017-10-05T03:35:25Z</dcterms:created>
  <dcterms:modified xsi:type="dcterms:W3CDTF">2024-06-20T04:44:02Z</dcterms:modified>
</cp:coreProperties>
</file>