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63" r:id="rId2"/>
    <p:sldId id="449" r:id="rId3"/>
    <p:sldId id="445" r:id="rId4"/>
    <p:sldId id="427" r:id="rId5"/>
    <p:sldId id="433" r:id="rId6"/>
    <p:sldId id="429" r:id="rId7"/>
    <p:sldId id="432" r:id="rId8"/>
    <p:sldId id="428" r:id="rId9"/>
    <p:sldId id="434" r:id="rId10"/>
    <p:sldId id="435" r:id="rId11"/>
    <p:sldId id="437" r:id="rId12"/>
    <p:sldId id="439" r:id="rId13"/>
    <p:sldId id="438" r:id="rId14"/>
    <p:sldId id="440" r:id="rId15"/>
    <p:sldId id="461" r:id="rId16"/>
    <p:sldId id="446" r:id="rId17"/>
    <p:sldId id="453" r:id="rId18"/>
    <p:sldId id="460" r:id="rId19"/>
    <p:sldId id="459" r:id="rId20"/>
    <p:sldId id="458" r:id="rId21"/>
    <p:sldId id="457" r:id="rId22"/>
    <p:sldId id="452" r:id="rId23"/>
    <p:sldId id="444" r:id="rId24"/>
    <p:sldId id="450" r:id="rId25"/>
    <p:sldId id="448" r:id="rId26"/>
    <p:sldId id="447" r:id="rId27"/>
    <p:sldId id="451" r:id="rId28"/>
    <p:sldId id="441" r:id="rId2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880" y="60"/>
      </p:cViewPr>
      <p:guideLst>
        <p:guide orient="horz" pos="2160"/>
        <p:guide pos="2880"/>
      </p:guideLst>
    </p:cSldViewPr>
  </p:slideViewPr>
  <p:notesTextViewPr>
    <p:cViewPr>
      <p:scale>
        <a:sx n="3" d="2"/>
        <a:sy n="3" d="2"/>
      </p:scale>
      <p:origin x="0" y="0"/>
    </p:cViewPr>
  </p:notesTextViewPr>
  <p:sorterViewPr>
    <p:cViewPr varScale="1">
      <p:scale>
        <a:sx n="1" d="1"/>
        <a:sy n="1" d="1"/>
      </p:scale>
      <p:origin x="0" y="-188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6791680-4148-4FDA-B4F6-971382BD9649}" type="datetimeFigureOut">
              <a:rPr kumimoji="1" lang="ja-JP" altLang="en-US" smtClean="0"/>
              <a:t>2021/7/9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316638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6791680-4148-4FDA-B4F6-971382BD9649}" type="datetimeFigureOut">
              <a:rPr kumimoji="1" lang="ja-JP" altLang="en-US" smtClean="0"/>
              <a:t>2021/7/9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3353274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6791680-4148-4FDA-B4F6-971382BD9649}" type="datetimeFigureOut">
              <a:rPr kumimoji="1" lang="ja-JP" altLang="en-US" smtClean="0"/>
              <a:t>2021/7/9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10420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6791680-4148-4FDA-B4F6-971382BD9649}" type="datetimeFigureOut">
              <a:rPr kumimoji="1" lang="ja-JP" altLang="en-US" smtClean="0"/>
              <a:t>2021/7/9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3069308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6791680-4148-4FDA-B4F6-971382BD9649}" type="datetimeFigureOut">
              <a:rPr kumimoji="1" lang="ja-JP" altLang="en-US" smtClean="0"/>
              <a:t>2021/7/9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4252427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6791680-4148-4FDA-B4F6-971382BD9649}" type="datetimeFigureOut">
              <a:rPr kumimoji="1" lang="ja-JP" altLang="en-US" smtClean="0"/>
              <a:t>2021/7/9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680391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6791680-4148-4FDA-B4F6-971382BD9649}" type="datetimeFigureOut">
              <a:rPr kumimoji="1" lang="ja-JP" altLang="en-US" smtClean="0"/>
              <a:t>2021/7/9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2259847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6791680-4148-4FDA-B4F6-971382BD9649}" type="datetimeFigureOut">
              <a:rPr kumimoji="1" lang="ja-JP" altLang="en-US" smtClean="0"/>
              <a:t>2021/7/9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252089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6791680-4148-4FDA-B4F6-971382BD9649}" type="datetimeFigureOut">
              <a:rPr kumimoji="1" lang="ja-JP" altLang="en-US" smtClean="0"/>
              <a:t>2021/7/9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2913453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6791680-4148-4FDA-B4F6-971382BD9649}" type="datetimeFigureOut">
              <a:rPr kumimoji="1" lang="ja-JP" altLang="en-US" smtClean="0"/>
              <a:t>2021/7/9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1860856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6791680-4148-4FDA-B4F6-971382BD9649}" type="datetimeFigureOut">
              <a:rPr kumimoji="1" lang="ja-JP" altLang="en-US" smtClean="0"/>
              <a:t>2021/7/9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1260576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791680-4148-4FDA-B4F6-971382BD9649}" type="datetimeFigureOut">
              <a:rPr kumimoji="1" lang="ja-JP" altLang="en-US" smtClean="0"/>
              <a:t>2021/7/9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1167111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smtClean="0"/>
              <a:t>Fortran </a:t>
            </a:r>
            <a:r>
              <a:rPr lang="ja-JP" altLang="en-US" dirty="0" smtClean="0"/>
              <a:t>入門</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21860661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計算機における数値の表現</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計算機は有限な </a:t>
            </a:r>
            <a:r>
              <a:rPr kumimoji="1" lang="en-US" altLang="ja-JP" dirty="0" smtClean="0"/>
              <a:t>2 </a:t>
            </a:r>
            <a:r>
              <a:rPr kumimoji="1" lang="ja-JP" altLang="en-US" dirty="0" smtClean="0"/>
              <a:t>進数で数値を表現</a:t>
            </a:r>
            <a:r>
              <a:rPr kumimoji="1" lang="en-US" altLang="ja-JP" dirty="0" smtClean="0"/>
              <a:t>.</a:t>
            </a:r>
          </a:p>
          <a:p>
            <a:pPr lvl="1"/>
            <a:r>
              <a:rPr lang="ja-JP" altLang="en-US" dirty="0"/>
              <a:t>整数</a:t>
            </a:r>
            <a:r>
              <a:rPr lang="ja-JP" altLang="en-US" dirty="0" smtClean="0"/>
              <a:t>は正確に表現できる</a:t>
            </a:r>
            <a:r>
              <a:rPr lang="en-US" altLang="ja-JP" dirty="0" smtClean="0"/>
              <a:t>.</a:t>
            </a:r>
          </a:p>
          <a:p>
            <a:pPr lvl="2"/>
            <a:r>
              <a:rPr lang="ja-JP" altLang="en-US" dirty="0" smtClean="0"/>
              <a:t>表現できる最大値を超えない限り</a:t>
            </a:r>
            <a:endParaRPr lang="en-US" altLang="ja-JP" dirty="0" smtClean="0"/>
          </a:p>
          <a:p>
            <a:pPr lvl="1"/>
            <a:r>
              <a:rPr kumimoji="1" lang="ja-JP" altLang="en-US" dirty="0"/>
              <a:t>実数</a:t>
            </a:r>
            <a:r>
              <a:rPr kumimoji="1" lang="ja-JP" altLang="en-US" dirty="0" smtClean="0"/>
              <a:t>は必ずしも正確には表現できない</a:t>
            </a:r>
            <a:r>
              <a:rPr kumimoji="1" lang="en-US" altLang="ja-JP" dirty="0" smtClean="0"/>
              <a:t>.</a:t>
            </a:r>
          </a:p>
          <a:p>
            <a:pPr lvl="2"/>
            <a:r>
              <a:rPr lang="ja-JP" altLang="en-US" dirty="0"/>
              <a:t>実数の表現方法の制限から誤差がある</a:t>
            </a:r>
            <a:r>
              <a:rPr lang="en-US" altLang="ja-JP" dirty="0"/>
              <a:t>.</a:t>
            </a:r>
          </a:p>
          <a:p>
            <a:pPr lvl="2"/>
            <a:r>
              <a:rPr lang="ja-JP" altLang="en-US" dirty="0" smtClean="0"/>
              <a:t>小数点以下の桁が無限にあるような数値は表現できない</a:t>
            </a:r>
            <a:r>
              <a:rPr lang="en-US" altLang="ja-JP" dirty="0" smtClean="0"/>
              <a:t>.</a:t>
            </a:r>
          </a:p>
          <a:p>
            <a:endParaRPr lang="en-US" altLang="ja-JP" dirty="0" smtClean="0"/>
          </a:p>
          <a:p>
            <a:r>
              <a:rPr lang="ja-JP" altLang="en-US" dirty="0" smtClean="0"/>
              <a:t>以後</a:t>
            </a:r>
            <a:r>
              <a:rPr lang="en-US" altLang="ja-JP" dirty="0" smtClean="0"/>
              <a:t>, </a:t>
            </a:r>
            <a:r>
              <a:rPr lang="ja-JP" altLang="en-US" dirty="0" smtClean="0"/>
              <a:t>簡単のため</a:t>
            </a:r>
            <a:r>
              <a:rPr lang="en-US" altLang="ja-JP" dirty="0" smtClean="0"/>
              <a:t> 1 </a:t>
            </a:r>
            <a:r>
              <a:rPr lang="ja-JP" altLang="en-US" dirty="0" smtClean="0"/>
              <a:t>バイト変数で説明</a:t>
            </a:r>
            <a:r>
              <a:rPr lang="en-US" altLang="ja-JP" dirty="0" smtClean="0"/>
              <a:t>.</a:t>
            </a:r>
          </a:p>
        </p:txBody>
      </p:sp>
    </p:spTree>
    <p:extLst>
      <p:ext uri="{BB962C8B-B14F-4D97-AF65-F5344CB8AC3E}">
        <p14:creationId xmlns:p14="http://schemas.microsoft.com/office/powerpoint/2010/main" val="1801618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計算機における数値の表現</a:t>
            </a:r>
            <a:r>
              <a:rPr kumimoji="1" lang="en-US" altLang="ja-JP" dirty="0" smtClean="0"/>
              <a:t/>
            </a:r>
            <a:br>
              <a:rPr kumimoji="1" lang="en-US" altLang="ja-JP" dirty="0" smtClean="0"/>
            </a:br>
            <a:r>
              <a:rPr kumimoji="1" lang="ja-JP" altLang="en-US" dirty="0" smtClean="0"/>
              <a:t>（符号なし） </a:t>
            </a:r>
            <a:r>
              <a:rPr kumimoji="1" lang="en-US" altLang="ja-JP" dirty="0" smtClean="0"/>
              <a:t>1 </a:t>
            </a:r>
            <a:r>
              <a:rPr kumimoji="1" lang="ja-JP" altLang="en-US" dirty="0" smtClean="0"/>
              <a:t>バイト</a:t>
            </a:r>
            <a:r>
              <a:rPr lang="ja-JP" altLang="en-US" dirty="0" smtClean="0"/>
              <a:t>整数</a:t>
            </a:r>
            <a:endParaRPr kumimoji="1" lang="ja-JP" altLang="en-US" dirty="0"/>
          </a:p>
        </p:txBody>
      </p:sp>
      <p:sp>
        <p:nvSpPr>
          <p:cNvPr id="4" name="テキスト ボックス 3"/>
          <p:cNvSpPr txBox="1"/>
          <p:nvPr/>
        </p:nvSpPr>
        <p:spPr>
          <a:xfrm>
            <a:off x="1415881" y="1973338"/>
            <a:ext cx="7404591" cy="1569660"/>
          </a:xfrm>
          <a:prstGeom prst="rect">
            <a:avLst/>
          </a:prstGeom>
          <a:noFill/>
        </p:spPr>
        <p:txBody>
          <a:bodyPr wrap="none" rtlCol="0">
            <a:spAutoFit/>
          </a:bodyPr>
          <a:lstStyle/>
          <a:p>
            <a:r>
              <a:rPr kumimoji="1" lang="en-US" altLang="ja-JP" sz="9600" dirty="0" smtClean="0"/>
              <a:t>0 1 0 0 0 1 0 1</a:t>
            </a:r>
            <a:endParaRPr kumimoji="1" lang="ja-JP" altLang="en-US" sz="9600" dirty="0"/>
          </a:p>
        </p:txBody>
      </p:sp>
      <p:sp>
        <p:nvSpPr>
          <p:cNvPr id="6" name="テキスト ボックス 5"/>
          <p:cNvSpPr txBox="1"/>
          <p:nvPr/>
        </p:nvSpPr>
        <p:spPr>
          <a:xfrm>
            <a:off x="1573834" y="3755933"/>
            <a:ext cx="574196" cy="646331"/>
          </a:xfrm>
          <a:prstGeom prst="rect">
            <a:avLst/>
          </a:prstGeom>
          <a:noFill/>
        </p:spPr>
        <p:txBody>
          <a:bodyPr wrap="none" rtlCol="0">
            <a:spAutoFit/>
          </a:bodyPr>
          <a:lstStyle/>
          <a:p>
            <a:r>
              <a:rPr kumimoji="1" lang="en-US" altLang="ja-JP" sz="3600" dirty="0" smtClean="0"/>
              <a:t>2</a:t>
            </a:r>
            <a:r>
              <a:rPr kumimoji="1" lang="en-US" altLang="ja-JP" sz="3600" baseline="30000" dirty="0" smtClean="0"/>
              <a:t>7</a:t>
            </a:r>
          </a:p>
        </p:txBody>
      </p:sp>
      <p:sp>
        <p:nvSpPr>
          <p:cNvPr id="8" name="テキスト ボックス 7"/>
          <p:cNvSpPr txBox="1"/>
          <p:nvPr/>
        </p:nvSpPr>
        <p:spPr>
          <a:xfrm>
            <a:off x="2475606" y="3755933"/>
            <a:ext cx="574196" cy="646331"/>
          </a:xfrm>
          <a:prstGeom prst="rect">
            <a:avLst/>
          </a:prstGeom>
          <a:noFill/>
        </p:spPr>
        <p:txBody>
          <a:bodyPr wrap="none" rtlCol="0">
            <a:spAutoFit/>
          </a:bodyPr>
          <a:lstStyle/>
          <a:p>
            <a:r>
              <a:rPr kumimoji="1" lang="en-US" altLang="ja-JP" sz="3600" dirty="0" smtClean="0"/>
              <a:t>2</a:t>
            </a:r>
            <a:r>
              <a:rPr kumimoji="1" lang="en-US" altLang="ja-JP" sz="3600" baseline="30000" dirty="0" smtClean="0"/>
              <a:t>6</a:t>
            </a:r>
          </a:p>
        </p:txBody>
      </p:sp>
      <p:sp>
        <p:nvSpPr>
          <p:cNvPr id="10" name="テキスト ボックス 9"/>
          <p:cNvSpPr txBox="1"/>
          <p:nvPr/>
        </p:nvSpPr>
        <p:spPr>
          <a:xfrm>
            <a:off x="3377378" y="3755933"/>
            <a:ext cx="574196" cy="646331"/>
          </a:xfrm>
          <a:prstGeom prst="rect">
            <a:avLst/>
          </a:prstGeom>
          <a:noFill/>
        </p:spPr>
        <p:txBody>
          <a:bodyPr wrap="none" rtlCol="0">
            <a:spAutoFit/>
          </a:bodyPr>
          <a:lstStyle/>
          <a:p>
            <a:r>
              <a:rPr kumimoji="1" lang="en-US" altLang="ja-JP" sz="3600" dirty="0" smtClean="0"/>
              <a:t>2</a:t>
            </a:r>
            <a:r>
              <a:rPr kumimoji="1" lang="en-US" altLang="ja-JP" sz="3600" baseline="30000" dirty="0" smtClean="0"/>
              <a:t>5</a:t>
            </a:r>
          </a:p>
        </p:txBody>
      </p:sp>
      <p:sp>
        <p:nvSpPr>
          <p:cNvPr id="11" name="テキスト ボックス 10"/>
          <p:cNvSpPr txBox="1"/>
          <p:nvPr/>
        </p:nvSpPr>
        <p:spPr>
          <a:xfrm>
            <a:off x="4279150" y="3755933"/>
            <a:ext cx="574196" cy="646331"/>
          </a:xfrm>
          <a:prstGeom prst="rect">
            <a:avLst/>
          </a:prstGeom>
          <a:noFill/>
        </p:spPr>
        <p:txBody>
          <a:bodyPr wrap="none" rtlCol="0">
            <a:spAutoFit/>
          </a:bodyPr>
          <a:lstStyle/>
          <a:p>
            <a:r>
              <a:rPr kumimoji="1" lang="en-US" altLang="ja-JP" sz="3600" dirty="0" smtClean="0"/>
              <a:t>2</a:t>
            </a:r>
            <a:r>
              <a:rPr kumimoji="1" lang="en-US" altLang="ja-JP" sz="3600" baseline="30000" dirty="0" smtClean="0"/>
              <a:t>4</a:t>
            </a:r>
          </a:p>
        </p:txBody>
      </p:sp>
      <p:sp>
        <p:nvSpPr>
          <p:cNvPr id="12" name="テキスト ボックス 11"/>
          <p:cNvSpPr txBox="1"/>
          <p:nvPr/>
        </p:nvSpPr>
        <p:spPr>
          <a:xfrm>
            <a:off x="5180922" y="3755933"/>
            <a:ext cx="574196" cy="646331"/>
          </a:xfrm>
          <a:prstGeom prst="rect">
            <a:avLst/>
          </a:prstGeom>
          <a:noFill/>
        </p:spPr>
        <p:txBody>
          <a:bodyPr wrap="none" rtlCol="0">
            <a:spAutoFit/>
          </a:bodyPr>
          <a:lstStyle/>
          <a:p>
            <a:r>
              <a:rPr kumimoji="1" lang="en-US" altLang="ja-JP" sz="3600" dirty="0" smtClean="0"/>
              <a:t>2</a:t>
            </a:r>
            <a:r>
              <a:rPr kumimoji="1" lang="en-US" altLang="ja-JP" sz="3600" baseline="30000" dirty="0" smtClean="0"/>
              <a:t>3</a:t>
            </a:r>
          </a:p>
        </p:txBody>
      </p:sp>
      <p:sp>
        <p:nvSpPr>
          <p:cNvPr id="13" name="テキスト ボックス 12"/>
          <p:cNvSpPr txBox="1"/>
          <p:nvPr/>
        </p:nvSpPr>
        <p:spPr>
          <a:xfrm>
            <a:off x="6082694" y="3755933"/>
            <a:ext cx="574196" cy="646331"/>
          </a:xfrm>
          <a:prstGeom prst="rect">
            <a:avLst/>
          </a:prstGeom>
          <a:noFill/>
        </p:spPr>
        <p:txBody>
          <a:bodyPr wrap="none" rtlCol="0">
            <a:spAutoFit/>
          </a:bodyPr>
          <a:lstStyle/>
          <a:p>
            <a:r>
              <a:rPr kumimoji="1" lang="en-US" altLang="ja-JP" sz="3600" dirty="0" smtClean="0"/>
              <a:t>2</a:t>
            </a:r>
            <a:r>
              <a:rPr kumimoji="1" lang="en-US" altLang="ja-JP" sz="3600" baseline="30000" dirty="0" smtClean="0"/>
              <a:t>2</a:t>
            </a:r>
          </a:p>
        </p:txBody>
      </p:sp>
      <p:sp>
        <p:nvSpPr>
          <p:cNvPr id="14" name="テキスト ボックス 13"/>
          <p:cNvSpPr txBox="1"/>
          <p:nvPr/>
        </p:nvSpPr>
        <p:spPr>
          <a:xfrm>
            <a:off x="6984466" y="3755933"/>
            <a:ext cx="574196" cy="646331"/>
          </a:xfrm>
          <a:prstGeom prst="rect">
            <a:avLst/>
          </a:prstGeom>
          <a:noFill/>
        </p:spPr>
        <p:txBody>
          <a:bodyPr wrap="none" rtlCol="0">
            <a:spAutoFit/>
          </a:bodyPr>
          <a:lstStyle/>
          <a:p>
            <a:r>
              <a:rPr kumimoji="1" lang="en-US" altLang="ja-JP" sz="3600" dirty="0" smtClean="0"/>
              <a:t>2</a:t>
            </a:r>
            <a:r>
              <a:rPr kumimoji="1" lang="en-US" altLang="ja-JP" sz="3600" baseline="30000" dirty="0" smtClean="0"/>
              <a:t>1</a:t>
            </a:r>
          </a:p>
        </p:txBody>
      </p:sp>
      <p:sp>
        <p:nvSpPr>
          <p:cNvPr id="15" name="テキスト ボックス 14"/>
          <p:cNvSpPr txBox="1"/>
          <p:nvPr/>
        </p:nvSpPr>
        <p:spPr>
          <a:xfrm>
            <a:off x="7886236" y="3755933"/>
            <a:ext cx="574196" cy="646331"/>
          </a:xfrm>
          <a:prstGeom prst="rect">
            <a:avLst/>
          </a:prstGeom>
          <a:noFill/>
        </p:spPr>
        <p:txBody>
          <a:bodyPr wrap="none" rtlCol="0">
            <a:spAutoFit/>
          </a:bodyPr>
          <a:lstStyle/>
          <a:p>
            <a:r>
              <a:rPr kumimoji="1" lang="en-US" altLang="ja-JP" sz="3600" dirty="0" smtClean="0"/>
              <a:t>2</a:t>
            </a:r>
            <a:r>
              <a:rPr kumimoji="1" lang="en-US" altLang="ja-JP" sz="3600" baseline="30000" dirty="0" smtClean="0"/>
              <a:t>0</a:t>
            </a:r>
          </a:p>
        </p:txBody>
      </p:sp>
      <p:sp>
        <p:nvSpPr>
          <p:cNvPr id="3" name="テキスト ボックス 2"/>
          <p:cNvSpPr txBox="1"/>
          <p:nvPr/>
        </p:nvSpPr>
        <p:spPr>
          <a:xfrm>
            <a:off x="262996" y="2549402"/>
            <a:ext cx="1024639" cy="461665"/>
          </a:xfrm>
          <a:prstGeom prst="rect">
            <a:avLst/>
          </a:prstGeom>
          <a:noFill/>
        </p:spPr>
        <p:txBody>
          <a:bodyPr wrap="none" rtlCol="0">
            <a:spAutoFit/>
          </a:bodyPr>
          <a:lstStyle/>
          <a:p>
            <a:r>
              <a:rPr kumimoji="1" lang="en-US" altLang="ja-JP" sz="2400" dirty="0" smtClean="0"/>
              <a:t>2 </a:t>
            </a:r>
            <a:r>
              <a:rPr kumimoji="1" lang="ja-JP" altLang="en-US" sz="2400" dirty="0" smtClean="0"/>
              <a:t>進数</a:t>
            </a:r>
            <a:endParaRPr kumimoji="1" lang="ja-JP" altLang="en-US" sz="2400" dirty="0"/>
          </a:p>
        </p:txBody>
      </p:sp>
      <p:sp>
        <p:nvSpPr>
          <p:cNvPr id="16" name="テキスト ボックス 15"/>
          <p:cNvSpPr txBox="1"/>
          <p:nvPr/>
        </p:nvSpPr>
        <p:spPr>
          <a:xfrm>
            <a:off x="795192" y="3845546"/>
            <a:ext cx="492443" cy="461665"/>
          </a:xfrm>
          <a:prstGeom prst="rect">
            <a:avLst/>
          </a:prstGeom>
          <a:noFill/>
        </p:spPr>
        <p:txBody>
          <a:bodyPr wrap="none" rtlCol="0">
            <a:spAutoFit/>
          </a:bodyPr>
          <a:lstStyle/>
          <a:p>
            <a:r>
              <a:rPr lang="ja-JP" altLang="en-US" sz="2400" dirty="0"/>
              <a:t>桁</a:t>
            </a:r>
            <a:endParaRPr kumimoji="1" lang="ja-JP" altLang="en-US" sz="2400" dirty="0"/>
          </a:p>
        </p:txBody>
      </p:sp>
      <p:sp>
        <p:nvSpPr>
          <p:cNvPr id="17" name="テキスト ボックス 16"/>
          <p:cNvSpPr txBox="1"/>
          <p:nvPr/>
        </p:nvSpPr>
        <p:spPr>
          <a:xfrm>
            <a:off x="1569024" y="3237642"/>
            <a:ext cx="466794" cy="707886"/>
          </a:xfrm>
          <a:prstGeom prst="rect">
            <a:avLst/>
          </a:prstGeom>
          <a:noFill/>
        </p:spPr>
        <p:txBody>
          <a:bodyPr wrap="none" rtlCol="0">
            <a:spAutoFit/>
          </a:bodyPr>
          <a:lstStyle/>
          <a:p>
            <a:r>
              <a:rPr lang="ja-JP" altLang="en-US" sz="4000" dirty="0" smtClean="0">
                <a:sym typeface="Symbol" panose="05050102010706020507" pitchFamily="18" charset="2"/>
              </a:rPr>
              <a:t></a:t>
            </a:r>
            <a:endParaRPr kumimoji="1" lang="ja-JP" altLang="en-US" sz="4000" dirty="0"/>
          </a:p>
        </p:txBody>
      </p:sp>
      <p:sp>
        <p:nvSpPr>
          <p:cNvPr id="18" name="テキスト ボックス 17"/>
          <p:cNvSpPr txBox="1"/>
          <p:nvPr/>
        </p:nvSpPr>
        <p:spPr>
          <a:xfrm>
            <a:off x="2466252" y="3237642"/>
            <a:ext cx="466794" cy="707886"/>
          </a:xfrm>
          <a:prstGeom prst="rect">
            <a:avLst/>
          </a:prstGeom>
          <a:noFill/>
        </p:spPr>
        <p:txBody>
          <a:bodyPr wrap="none" rtlCol="0">
            <a:spAutoFit/>
          </a:bodyPr>
          <a:lstStyle/>
          <a:p>
            <a:r>
              <a:rPr lang="ja-JP" altLang="en-US" sz="4000" dirty="0" smtClean="0">
                <a:sym typeface="Symbol" panose="05050102010706020507" pitchFamily="18" charset="2"/>
              </a:rPr>
              <a:t></a:t>
            </a:r>
            <a:endParaRPr kumimoji="1" lang="ja-JP" altLang="en-US" sz="4000" dirty="0"/>
          </a:p>
        </p:txBody>
      </p:sp>
      <p:sp>
        <p:nvSpPr>
          <p:cNvPr id="19" name="テキスト ボックス 18"/>
          <p:cNvSpPr txBox="1"/>
          <p:nvPr/>
        </p:nvSpPr>
        <p:spPr>
          <a:xfrm>
            <a:off x="3363480" y="3237642"/>
            <a:ext cx="466794" cy="707886"/>
          </a:xfrm>
          <a:prstGeom prst="rect">
            <a:avLst/>
          </a:prstGeom>
          <a:noFill/>
        </p:spPr>
        <p:txBody>
          <a:bodyPr wrap="none" rtlCol="0">
            <a:spAutoFit/>
          </a:bodyPr>
          <a:lstStyle/>
          <a:p>
            <a:r>
              <a:rPr lang="ja-JP" altLang="en-US" sz="4000" dirty="0" smtClean="0">
                <a:sym typeface="Symbol" panose="05050102010706020507" pitchFamily="18" charset="2"/>
              </a:rPr>
              <a:t></a:t>
            </a:r>
            <a:endParaRPr kumimoji="1" lang="ja-JP" altLang="en-US" sz="4000" dirty="0"/>
          </a:p>
        </p:txBody>
      </p:sp>
      <p:sp>
        <p:nvSpPr>
          <p:cNvPr id="20" name="テキスト ボックス 19"/>
          <p:cNvSpPr txBox="1"/>
          <p:nvPr/>
        </p:nvSpPr>
        <p:spPr>
          <a:xfrm>
            <a:off x="4260708" y="3237642"/>
            <a:ext cx="466794" cy="707886"/>
          </a:xfrm>
          <a:prstGeom prst="rect">
            <a:avLst/>
          </a:prstGeom>
          <a:noFill/>
        </p:spPr>
        <p:txBody>
          <a:bodyPr wrap="none" rtlCol="0">
            <a:spAutoFit/>
          </a:bodyPr>
          <a:lstStyle/>
          <a:p>
            <a:r>
              <a:rPr lang="ja-JP" altLang="en-US" sz="4000" dirty="0" smtClean="0">
                <a:sym typeface="Symbol" panose="05050102010706020507" pitchFamily="18" charset="2"/>
              </a:rPr>
              <a:t></a:t>
            </a:r>
            <a:endParaRPr kumimoji="1" lang="ja-JP" altLang="en-US" sz="4000" dirty="0"/>
          </a:p>
        </p:txBody>
      </p:sp>
      <p:sp>
        <p:nvSpPr>
          <p:cNvPr id="21" name="テキスト ボックス 20"/>
          <p:cNvSpPr txBox="1"/>
          <p:nvPr/>
        </p:nvSpPr>
        <p:spPr>
          <a:xfrm>
            <a:off x="5157936" y="3237642"/>
            <a:ext cx="466794" cy="707886"/>
          </a:xfrm>
          <a:prstGeom prst="rect">
            <a:avLst/>
          </a:prstGeom>
          <a:noFill/>
        </p:spPr>
        <p:txBody>
          <a:bodyPr wrap="none" rtlCol="0">
            <a:spAutoFit/>
          </a:bodyPr>
          <a:lstStyle/>
          <a:p>
            <a:r>
              <a:rPr lang="ja-JP" altLang="en-US" sz="4000" dirty="0" smtClean="0">
                <a:sym typeface="Symbol" panose="05050102010706020507" pitchFamily="18" charset="2"/>
              </a:rPr>
              <a:t></a:t>
            </a:r>
            <a:endParaRPr kumimoji="1" lang="ja-JP" altLang="en-US" sz="4000" dirty="0"/>
          </a:p>
        </p:txBody>
      </p:sp>
      <p:sp>
        <p:nvSpPr>
          <p:cNvPr id="22" name="テキスト ボックス 21"/>
          <p:cNvSpPr txBox="1"/>
          <p:nvPr/>
        </p:nvSpPr>
        <p:spPr>
          <a:xfrm>
            <a:off x="6055164" y="3237642"/>
            <a:ext cx="466794" cy="707886"/>
          </a:xfrm>
          <a:prstGeom prst="rect">
            <a:avLst/>
          </a:prstGeom>
          <a:noFill/>
        </p:spPr>
        <p:txBody>
          <a:bodyPr wrap="none" rtlCol="0">
            <a:spAutoFit/>
          </a:bodyPr>
          <a:lstStyle/>
          <a:p>
            <a:r>
              <a:rPr lang="ja-JP" altLang="en-US" sz="4000" dirty="0" smtClean="0">
                <a:sym typeface="Symbol" panose="05050102010706020507" pitchFamily="18" charset="2"/>
              </a:rPr>
              <a:t></a:t>
            </a:r>
            <a:endParaRPr kumimoji="1" lang="ja-JP" altLang="en-US" sz="4000" dirty="0"/>
          </a:p>
        </p:txBody>
      </p:sp>
      <p:sp>
        <p:nvSpPr>
          <p:cNvPr id="23" name="テキスト ボックス 22"/>
          <p:cNvSpPr txBox="1"/>
          <p:nvPr/>
        </p:nvSpPr>
        <p:spPr>
          <a:xfrm>
            <a:off x="6952392" y="3237642"/>
            <a:ext cx="466794" cy="707886"/>
          </a:xfrm>
          <a:prstGeom prst="rect">
            <a:avLst/>
          </a:prstGeom>
          <a:noFill/>
        </p:spPr>
        <p:txBody>
          <a:bodyPr wrap="none" rtlCol="0">
            <a:spAutoFit/>
          </a:bodyPr>
          <a:lstStyle/>
          <a:p>
            <a:r>
              <a:rPr lang="ja-JP" altLang="en-US" sz="4000" dirty="0" smtClean="0">
                <a:sym typeface="Symbol" panose="05050102010706020507" pitchFamily="18" charset="2"/>
              </a:rPr>
              <a:t></a:t>
            </a:r>
            <a:endParaRPr kumimoji="1" lang="ja-JP" altLang="en-US" sz="4000" dirty="0"/>
          </a:p>
        </p:txBody>
      </p:sp>
      <p:sp>
        <p:nvSpPr>
          <p:cNvPr id="24" name="テキスト ボックス 23"/>
          <p:cNvSpPr txBox="1"/>
          <p:nvPr/>
        </p:nvSpPr>
        <p:spPr>
          <a:xfrm>
            <a:off x="7849622" y="3237642"/>
            <a:ext cx="466794" cy="707886"/>
          </a:xfrm>
          <a:prstGeom prst="rect">
            <a:avLst/>
          </a:prstGeom>
          <a:noFill/>
        </p:spPr>
        <p:txBody>
          <a:bodyPr wrap="none" rtlCol="0">
            <a:spAutoFit/>
          </a:bodyPr>
          <a:lstStyle/>
          <a:p>
            <a:r>
              <a:rPr lang="ja-JP" altLang="en-US" sz="4000" dirty="0" smtClean="0">
                <a:sym typeface="Symbol" panose="05050102010706020507" pitchFamily="18" charset="2"/>
              </a:rPr>
              <a:t></a:t>
            </a:r>
            <a:endParaRPr kumimoji="1" lang="ja-JP" altLang="en-US" sz="4000" dirty="0"/>
          </a:p>
        </p:txBody>
      </p:sp>
      <p:sp>
        <p:nvSpPr>
          <p:cNvPr id="25" name="テキスト ボックス 24"/>
          <p:cNvSpPr txBox="1"/>
          <p:nvPr/>
        </p:nvSpPr>
        <p:spPr>
          <a:xfrm rot="5400000">
            <a:off x="1590217" y="4215231"/>
            <a:ext cx="439544" cy="707886"/>
          </a:xfrm>
          <a:prstGeom prst="rect">
            <a:avLst/>
          </a:prstGeom>
          <a:noFill/>
        </p:spPr>
        <p:txBody>
          <a:bodyPr wrap="none" rtlCol="0">
            <a:spAutoFit/>
          </a:bodyPr>
          <a:lstStyle/>
          <a:p>
            <a:r>
              <a:rPr lang="en-US" altLang="ja-JP" sz="4000" dirty="0" smtClean="0">
                <a:sym typeface="Symbol" panose="05050102010706020507" pitchFamily="18" charset="2"/>
              </a:rPr>
              <a:t>=</a:t>
            </a:r>
            <a:endParaRPr kumimoji="1" lang="ja-JP" altLang="en-US" sz="4000" dirty="0"/>
          </a:p>
        </p:txBody>
      </p:sp>
      <p:sp>
        <p:nvSpPr>
          <p:cNvPr id="5" name="テキスト ボックス 4"/>
          <p:cNvSpPr txBox="1"/>
          <p:nvPr/>
        </p:nvSpPr>
        <p:spPr>
          <a:xfrm>
            <a:off x="1587419" y="4709642"/>
            <a:ext cx="393056" cy="584775"/>
          </a:xfrm>
          <a:prstGeom prst="rect">
            <a:avLst/>
          </a:prstGeom>
          <a:noFill/>
        </p:spPr>
        <p:txBody>
          <a:bodyPr wrap="none" rtlCol="0">
            <a:spAutoFit/>
          </a:bodyPr>
          <a:lstStyle/>
          <a:p>
            <a:r>
              <a:rPr kumimoji="1" lang="en-US" altLang="ja-JP" sz="3200" dirty="0" smtClean="0"/>
              <a:t>0</a:t>
            </a:r>
            <a:endParaRPr kumimoji="1" lang="ja-JP" altLang="en-US" sz="3200" dirty="0"/>
          </a:p>
        </p:txBody>
      </p:sp>
      <p:sp>
        <p:nvSpPr>
          <p:cNvPr id="26" name="テキスト ボックス 25"/>
          <p:cNvSpPr txBox="1"/>
          <p:nvPr/>
        </p:nvSpPr>
        <p:spPr>
          <a:xfrm>
            <a:off x="2384518" y="4709642"/>
            <a:ext cx="601447" cy="584775"/>
          </a:xfrm>
          <a:prstGeom prst="rect">
            <a:avLst/>
          </a:prstGeom>
          <a:noFill/>
        </p:spPr>
        <p:txBody>
          <a:bodyPr wrap="none" rtlCol="0">
            <a:spAutoFit/>
          </a:bodyPr>
          <a:lstStyle/>
          <a:p>
            <a:r>
              <a:rPr lang="en-US" altLang="ja-JP" sz="3200" dirty="0" smtClean="0"/>
              <a:t>64</a:t>
            </a:r>
            <a:endParaRPr kumimoji="1" lang="ja-JP" altLang="en-US" sz="3200" dirty="0"/>
          </a:p>
        </p:txBody>
      </p:sp>
      <p:sp>
        <p:nvSpPr>
          <p:cNvPr id="27" name="テキスト ボックス 26"/>
          <p:cNvSpPr txBox="1"/>
          <p:nvPr/>
        </p:nvSpPr>
        <p:spPr>
          <a:xfrm>
            <a:off x="3387619" y="4709642"/>
            <a:ext cx="393056" cy="584775"/>
          </a:xfrm>
          <a:prstGeom prst="rect">
            <a:avLst/>
          </a:prstGeom>
          <a:noFill/>
        </p:spPr>
        <p:txBody>
          <a:bodyPr wrap="none" rtlCol="0">
            <a:spAutoFit/>
          </a:bodyPr>
          <a:lstStyle/>
          <a:p>
            <a:r>
              <a:rPr lang="en-US" altLang="ja-JP" sz="3200" dirty="0"/>
              <a:t>0</a:t>
            </a:r>
            <a:endParaRPr kumimoji="1" lang="ja-JP" altLang="en-US" sz="3200" dirty="0"/>
          </a:p>
        </p:txBody>
      </p:sp>
      <p:sp>
        <p:nvSpPr>
          <p:cNvPr id="28" name="テキスト ボックス 27"/>
          <p:cNvSpPr txBox="1"/>
          <p:nvPr/>
        </p:nvSpPr>
        <p:spPr>
          <a:xfrm>
            <a:off x="4283968" y="4709642"/>
            <a:ext cx="393056" cy="584775"/>
          </a:xfrm>
          <a:prstGeom prst="rect">
            <a:avLst/>
          </a:prstGeom>
          <a:noFill/>
        </p:spPr>
        <p:txBody>
          <a:bodyPr wrap="none" rtlCol="0">
            <a:spAutoFit/>
          </a:bodyPr>
          <a:lstStyle/>
          <a:p>
            <a:r>
              <a:rPr lang="en-US" altLang="ja-JP" sz="3200" dirty="0"/>
              <a:t>0</a:t>
            </a:r>
            <a:endParaRPr kumimoji="1" lang="ja-JP" altLang="en-US" sz="3200" dirty="0"/>
          </a:p>
        </p:txBody>
      </p:sp>
      <p:sp>
        <p:nvSpPr>
          <p:cNvPr id="29" name="テキスト ボックス 28"/>
          <p:cNvSpPr txBox="1"/>
          <p:nvPr/>
        </p:nvSpPr>
        <p:spPr>
          <a:xfrm>
            <a:off x="5179105" y="4709642"/>
            <a:ext cx="393056" cy="584775"/>
          </a:xfrm>
          <a:prstGeom prst="rect">
            <a:avLst/>
          </a:prstGeom>
          <a:noFill/>
        </p:spPr>
        <p:txBody>
          <a:bodyPr wrap="none" rtlCol="0">
            <a:spAutoFit/>
          </a:bodyPr>
          <a:lstStyle/>
          <a:p>
            <a:r>
              <a:rPr lang="en-US" altLang="ja-JP" sz="3200" dirty="0"/>
              <a:t>0</a:t>
            </a:r>
            <a:endParaRPr kumimoji="1" lang="ja-JP" altLang="en-US" sz="3200" dirty="0"/>
          </a:p>
        </p:txBody>
      </p:sp>
      <p:sp>
        <p:nvSpPr>
          <p:cNvPr id="30" name="テキスト ボックス 29"/>
          <p:cNvSpPr txBox="1"/>
          <p:nvPr/>
        </p:nvSpPr>
        <p:spPr>
          <a:xfrm>
            <a:off x="6084168" y="4709642"/>
            <a:ext cx="393056" cy="584775"/>
          </a:xfrm>
          <a:prstGeom prst="rect">
            <a:avLst/>
          </a:prstGeom>
          <a:noFill/>
        </p:spPr>
        <p:txBody>
          <a:bodyPr wrap="none" rtlCol="0">
            <a:spAutoFit/>
          </a:bodyPr>
          <a:lstStyle/>
          <a:p>
            <a:r>
              <a:rPr lang="en-US" altLang="ja-JP" sz="3200" dirty="0" smtClean="0"/>
              <a:t>4</a:t>
            </a:r>
            <a:endParaRPr kumimoji="1" lang="ja-JP" altLang="en-US" sz="3200" dirty="0"/>
          </a:p>
        </p:txBody>
      </p:sp>
      <p:sp>
        <p:nvSpPr>
          <p:cNvPr id="31" name="テキスト ボックス 30"/>
          <p:cNvSpPr txBox="1"/>
          <p:nvPr/>
        </p:nvSpPr>
        <p:spPr>
          <a:xfrm>
            <a:off x="6975954" y="4709642"/>
            <a:ext cx="393056" cy="584775"/>
          </a:xfrm>
          <a:prstGeom prst="rect">
            <a:avLst/>
          </a:prstGeom>
          <a:noFill/>
        </p:spPr>
        <p:txBody>
          <a:bodyPr wrap="none" rtlCol="0">
            <a:spAutoFit/>
          </a:bodyPr>
          <a:lstStyle/>
          <a:p>
            <a:r>
              <a:rPr lang="en-US" altLang="ja-JP" sz="3200" dirty="0" smtClean="0"/>
              <a:t>0</a:t>
            </a:r>
            <a:endParaRPr kumimoji="1" lang="ja-JP" altLang="en-US" sz="3200" dirty="0"/>
          </a:p>
        </p:txBody>
      </p:sp>
      <p:sp>
        <p:nvSpPr>
          <p:cNvPr id="32" name="テキスト ボックス 31"/>
          <p:cNvSpPr txBox="1"/>
          <p:nvPr/>
        </p:nvSpPr>
        <p:spPr>
          <a:xfrm>
            <a:off x="7876417" y="4709642"/>
            <a:ext cx="393056" cy="584775"/>
          </a:xfrm>
          <a:prstGeom prst="rect">
            <a:avLst/>
          </a:prstGeom>
          <a:noFill/>
        </p:spPr>
        <p:txBody>
          <a:bodyPr wrap="none" rtlCol="0">
            <a:spAutoFit/>
          </a:bodyPr>
          <a:lstStyle/>
          <a:p>
            <a:r>
              <a:rPr lang="en-US" altLang="ja-JP" sz="3200" dirty="0" smtClean="0"/>
              <a:t>1</a:t>
            </a:r>
            <a:endParaRPr kumimoji="1" lang="ja-JP" altLang="en-US" sz="3200" dirty="0"/>
          </a:p>
        </p:txBody>
      </p:sp>
      <p:sp>
        <p:nvSpPr>
          <p:cNvPr id="34" name="テキスト ボックス 33"/>
          <p:cNvSpPr txBox="1"/>
          <p:nvPr/>
        </p:nvSpPr>
        <p:spPr>
          <a:xfrm>
            <a:off x="107504" y="5938753"/>
            <a:ext cx="1180131" cy="461665"/>
          </a:xfrm>
          <a:prstGeom prst="rect">
            <a:avLst/>
          </a:prstGeom>
          <a:noFill/>
        </p:spPr>
        <p:txBody>
          <a:bodyPr wrap="none" rtlCol="0">
            <a:spAutoFit/>
          </a:bodyPr>
          <a:lstStyle/>
          <a:p>
            <a:r>
              <a:rPr lang="en-US" altLang="ja-JP" sz="2400" dirty="0" smtClean="0"/>
              <a:t>10</a:t>
            </a:r>
            <a:r>
              <a:rPr kumimoji="1" lang="en-US" altLang="ja-JP" sz="2400" dirty="0" smtClean="0"/>
              <a:t> </a:t>
            </a:r>
            <a:r>
              <a:rPr kumimoji="1" lang="ja-JP" altLang="en-US" sz="2400" dirty="0" smtClean="0"/>
              <a:t>進数</a:t>
            </a:r>
            <a:endParaRPr kumimoji="1" lang="ja-JP" altLang="en-US" sz="2400" dirty="0"/>
          </a:p>
        </p:txBody>
      </p:sp>
      <p:sp>
        <p:nvSpPr>
          <p:cNvPr id="7" name="右中かっこ 6"/>
          <p:cNvSpPr/>
          <p:nvPr/>
        </p:nvSpPr>
        <p:spPr>
          <a:xfrm rot="5400000">
            <a:off x="4660617" y="2102612"/>
            <a:ext cx="569967" cy="6792139"/>
          </a:xfrm>
          <a:prstGeom prst="rightBrace">
            <a:avLst/>
          </a:prstGeom>
          <a:ln w="34925"/>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5" name="テキスト ボックス 34"/>
          <p:cNvSpPr txBox="1"/>
          <p:nvPr/>
        </p:nvSpPr>
        <p:spPr>
          <a:xfrm>
            <a:off x="3115938" y="5653297"/>
            <a:ext cx="3671198" cy="1015663"/>
          </a:xfrm>
          <a:prstGeom prst="rect">
            <a:avLst/>
          </a:prstGeom>
          <a:noFill/>
        </p:spPr>
        <p:txBody>
          <a:bodyPr wrap="none" rtlCol="0">
            <a:spAutoFit/>
          </a:bodyPr>
          <a:lstStyle/>
          <a:p>
            <a:r>
              <a:rPr lang="en-US" altLang="ja-JP" sz="6000" dirty="0" smtClean="0"/>
              <a:t>64+4+1=69</a:t>
            </a:r>
            <a:endParaRPr kumimoji="1" lang="ja-JP" altLang="en-US" sz="6000" dirty="0"/>
          </a:p>
        </p:txBody>
      </p:sp>
      <p:sp>
        <p:nvSpPr>
          <p:cNvPr id="36" name="テキスト ボックス 35"/>
          <p:cNvSpPr txBox="1"/>
          <p:nvPr/>
        </p:nvSpPr>
        <p:spPr>
          <a:xfrm rot="5400000">
            <a:off x="2488713" y="4215231"/>
            <a:ext cx="439544" cy="707886"/>
          </a:xfrm>
          <a:prstGeom prst="rect">
            <a:avLst/>
          </a:prstGeom>
          <a:noFill/>
        </p:spPr>
        <p:txBody>
          <a:bodyPr wrap="none" rtlCol="0">
            <a:spAutoFit/>
          </a:bodyPr>
          <a:lstStyle/>
          <a:p>
            <a:r>
              <a:rPr lang="en-US" altLang="ja-JP" sz="4000" dirty="0" smtClean="0">
                <a:sym typeface="Symbol" panose="05050102010706020507" pitchFamily="18" charset="2"/>
              </a:rPr>
              <a:t>=</a:t>
            </a:r>
            <a:endParaRPr kumimoji="1" lang="ja-JP" altLang="en-US" sz="4000" dirty="0"/>
          </a:p>
        </p:txBody>
      </p:sp>
      <p:sp>
        <p:nvSpPr>
          <p:cNvPr id="37" name="テキスト ボックス 36"/>
          <p:cNvSpPr txBox="1"/>
          <p:nvPr/>
        </p:nvSpPr>
        <p:spPr>
          <a:xfrm rot="5400000">
            <a:off x="3387209" y="4215231"/>
            <a:ext cx="439544" cy="707886"/>
          </a:xfrm>
          <a:prstGeom prst="rect">
            <a:avLst/>
          </a:prstGeom>
          <a:noFill/>
        </p:spPr>
        <p:txBody>
          <a:bodyPr wrap="none" rtlCol="0">
            <a:spAutoFit/>
          </a:bodyPr>
          <a:lstStyle/>
          <a:p>
            <a:r>
              <a:rPr lang="en-US" altLang="ja-JP" sz="4000" dirty="0" smtClean="0">
                <a:sym typeface="Symbol" panose="05050102010706020507" pitchFamily="18" charset="2"/>
              </a:rPr>
              <a:t>=</a:t>
            </a:r>
            <a:endParaRPr kumimoji="1" lang="ja-JP" altLang="en-US" sz="4000" dirty="0"/>
          </a:p>
        </p:txBody>
      </p:sp>
      <p:sp>
        <p:nvSpPr>
          <p:cNvPr id="38" name="テキスト ボックス 37"/>
          <p:cNvSpPr txBox="1"/>
          <p:nvPr/>
        </p:nvSpPr>
        <p:spPr>
          <a:xfrm rot="5400000">
            <a:off x="4285705" y="4215231"/>
            <a:ext cx="439544" cy="707886"/>
          </a:xfrm>
          <a:prstGeom prst="rect">
            <a:avLst/>
          </a:prstGeom>
          <a:noFill/>
        </p:spPr>
        <p:txBody>
          <a:bodyPr wrap="none" rtlCol="0">
            <a:spAutoFit/>
          </a:bodyPr>
          <a:lstStyle/>
          <a:p>
            <a:r>
              <a:rPr lang="en-US" altLang="ja-JP" sz="4000" dirty="0" smtClean="0">
                <a:sym typeface="Symbol" panose="05050102010706020507" pitchFamily="18" charset="2"/>
              </a:rPr>
              <a:t>=</a:t>
            </a:r>
            <a:endParaRPr kumimoji="1" lang="ja-JP" altLang="en-US" sz="4000" dirty="0"/>
          </a:p>
        </p:txBody>
      </p:sp>
      <p:sp>
        <p:nvSpPr>
          <p:cNvPr id="39" name="テキスト ボックス 38"/>
          <p:cNvSpPr txBox="1"/>
          <p:nvPr/>
        </p:nvSpPr>
        <p:spPr>
          <a:xfrm rot="5400000">
            <a:off x="5184201" y="4215231"/>
            <a:ext cx="439544" cy="707886"/>
          </a:xfrm>
          <a:prstGeom prst="rect">
            <a:avLst/>
          </a:prstGeom>
          <a:noFill/>
        </p:spPr>
        <p:txBody>
          <a:bodyPr wrap="none" rtlCol="0">
            <a:spAutoFit/>
          </a:bodyPr>
          <a:lstStyle/>
          <a:p>
            <a:r>
              <a:rPr lang="en-US" altLang="ja-JP" sz="4000" dirty="0" smtClean="0">
                <a:sym typeface="Symbol" panose="05050102010706020507" pitchFamily="18" charset="2"/>
              </a:rPr>
              <a:t>=</a:t>
            </a:r>
            <a:endParaRPr kumimoji="1" lang="ja-JP" altLang="en-US" sz="4000" dirty="0"/>
          </a:p>
        </p:txBody>
      </p:sp>
      <p:sp>
        <p:nvSpPr>
          <p:cNvPr id="40" name="テキスト ボックス 39"/>
          <p:cNvSpPr txBox="1"/>
          <p:nvPr/>
        </p:nvSpPr>
        <p:spPr>
          <a:xfrm rot="5400000">
            <a:off x="6082697" y="4215231"/>
            <a:ext cx="439544" cy="707886"/>
          </a:xfrm>
          <a:prstGeom prst="rect">
            <a:avLst/>
          </a:prstGeom>
          <a:noFill/>
        </p:spPr>
        <p:txBody>
          <a:bodyPr wrap="none" rtlCol="0">
            <a:spAutoFit/>
          </a:bodyPr>
          <a:lstStyle/>
          <a:p>
            <a:r>
              <a:rPr lang="en-US" altLang="ja-JP" sz="4000" dirty="0" smtClean="0">
                <a:sym typeface="Symbol" panose="05050102010706020507" pitchFamily="18" charset="2"/>
              </a:rPr>
              <a:t>=</a:t>
            </a:r>
            <a:endParaRPr kumimoji="1" lang="ja-JP" altLang="en-US" sz="4000" dirty="0"/>
          </a:p>
        </p:txBody>
      </p:sp>
      <p:sp>
        <p:nvSpPr>
          <p:cNvPr id="41" name="テキスト ボックス 40"/>
          <p:cNvSpPr txBox="1"/>
          <p:nvPr/>
        </p:nvSpPr>
        <p:spPr>
          <a:xfrm rot="5400000">
            <a:off x="6981193" y="4215231"/>
            <a:ext cx="439544" cy="707886"/>
          </a:xfrm>
          <a:prstGeom prst="rect">
            <a:avLst/>
          </a:prstGeom>
          <a:noFill/>
        </p:spPr>
        <p:txBody>
          <a:bodyPr wrap="none" rtlCol="0">
            <a:spAutoFit/>
          </a:bodyPr>
          <a:lstStyle/>
          <a:p>
            <a:r>
              <a:rPr lang="en-US" altLang="ja-JP" sz="4000" dirty="0" smtClean="0">
                <a:sym typeface="Symbol" panose="05050102010706020507" pitchFamily="18" charset="2"/>
              </a:rPr>
              <a:t>=</a:t>
            </a:r>
            <a:endParaRPr kumimoji="1" lang="ja-JP" altLang="en-US" sz="4000" dirty="0"/>
          </a:p>
        </p:txBody>
      </p:sp>
      <p:sp>
        <p:nvSpPr>
          <p:cNvPr id="42" name="テキスト ボックス 41"/>
          <p:cNvSpPr txBox="1"/>
          <p:nvPr/>
        </p:nvSpPr>
        <p:spPr>
          <a:xfrm rot="5400000">
            <a:off x="7879686" y="4215231"/>
            <a:ext cx="439544" cy="707886"/>
          </a:xfrm>
          <a:prstGeom prst="rect">
            <a:avLst/>
          </a:prstGeom>
          <a:noFill/>
        </p:spPr>
        <p:txBody>
          <a:bodyPr wrap="none" rtlCol="0">
            <a:spAutoFit/>
          </a:bodyPr>
          <a:lstStyle/>
          <a:p>
            <a:r>
              <a:rPr lang="en-US" altLang="ja-JP" sz="4000" dirty="0" smtClean="0">
                <a:sym typeface="Symbol" panose="05050102010706020507" pitchFamily="18" charset="2"/>
              </a:rPr>
              <a:t>=</a:t>
            </a:r>
            <a:endParaRPr kumimoji="1" lang="ja-JP" altLang="en-US" sz="4000" dirty="0"/>
          </a:p>
        </p:txBody>
      </p:sp>
    </p:spTree>
    <p:extLst>
      <p:ext uri="{BB962C8B-B14F-4D97-AF65-F5344CB8AC3E}">
        <p14:creationId xmlns:p14="http://schemas.microsoft.com/office/powerpoint/2010/main" val="4196058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計算機における数値の表現</a:t>
            </a:r>
            <a:r>
              <a:rPr kumimoji="1" lang="en-US" altLang="ja-JP" dirty="0" smtClean="0"/>
              <a:t/>
            </a:r>
            <a:br>
              <a:rPr kumimoji="1" lang="en-US" altLang="ja-JP" dirty="0" smtClean="0"/>
            </a:br>
            <a:r>
              <a:rPr kumimoji="1" lang="ja-JP" altLang="en-US" dirty="0" smtClean="0"/>
              <a:t>（符号なし）</a:t>
            </a:r>
            <a:r>
              <a:rPr kumimoji="1" lang="en-US" altLang="ja-JP" dirty="0" smtClean="0"/>
              <a:t>1 </a:t>
            </a:r>
            <a:r>
              <a:rPr kumimoji="1" lang="ja-JP" altLang="en-US" dirty="0" smtClean="0"/>
              <a:t>バイト整数</a:t>
            </a:r>
            <a:endParaRPr kumimoji="1" lang="ja-JP" altLang="en-US" dirty="0"/>
          </a:p>
        </p:txBody>
      </p:sp>
      <p:sp>
        <p:nvSpPr>
          <p:cNvPr id="4" name="コンテンツ プレースホルダー 3"/>
          <p:cNvSpPr>
            <a:spLocks noGrp="1"/>
          </p:cNvSpPr>
          <p:nvPr>
            <p:ph sz="half" idx="1"/>
          </p:nvPr>
        </p:nvSpPr>
        <p:spPr/>
        <p:txBody>
          <a:bodyPr/>
          <a:lstStyle/>
          <a:p>
            <a:endParaRPr kumimoji="1" lang="ja-JP" altLang="en-US"/>
          </a:p>
        </p:txBody>
      </p:sp>
      <p:sp>
        <p:nvSpPr>
          <p:cNvPr id="5" name="コンテンツ プレースホルダー 4"/>
          <p:cNvSpPr>
            <a:spLocks noGrp="1"/>
          </p:cNvSpPr>
          <p:nvPr>
            <p:ph sz="half" idx="2"/>
          </p:nvPr>
        </p:nvSpPr>
        <p:spPr/>
        <p:txBody>
          <a:bodyPr/>
          <a:lstStyle/>
          <a:p>
            <a:r>
              <a:rPr kumimoji="1" lang="en-US" altLang="ja-JP" dirty="0" smtClean="0"/>
              <a:t>0, 1, 2, … </a:t>
            </a:r>
            <a:r>
              <a:rPr lang="ja-JP" altLang="en-US" dirty="0" smtClean="0"/>
              <a:t>のように</a:t>
            </a:r>
            <a:r>
              <a:rPr kumimoji="1" lang="ja-JP" altLang="en-US" dirty="0" smtClean="0"/>
              <a:t>（</a:t>
            </a:r>
            <a:r>
              <a:rPr kumimoji="1" lang="en-US" altLang="ja-JP" dirty="0" smtClean="0"/>
              <a:t>255 </a:t>
            </a:r>
            <a:r>
              <a:rPr kumimoji="1" lang="ja-JP" altLang="en-US" dirty="0" smtClean="0"/>
              <a:t>までの）すべての整数を表現</a:t>
            </a:r>
            <a:endParaRPr kumimoji="1" lang="ja-JP" altLang="en-US" dirty="0"/>
          </a:p>
        </p:txBody>
      </p:sp>
      <p:graphicFrame>
        <p:nvGraphicFramePr>
          <p:cNvPr id="9" name="表 8"/>
          <p:cNvGraphicFramePr>
            <a:graphicFrameLocks noGrp="1"/>
          </p:cNvGraphicFramePr>
          <p:nvPr>
            <p:extLst>
              <p:ext uri="{D42A27DB-BD31-4B8C-83A1-F6EECF244321}">
                <p14:modId xmlns:p14="http://schemas.microsoft.com/office/powerpoint/2010/main" val="2477157473"/>
              </p:ext>
            </p:extLst>
          </p:nvPr>
        </p:nvGraphicFramePr>
        <p:xfrm>
          <a:off x="856320" y="1683861"/>
          <a:ext cx="3240360" cy="4358640"/>
        </p:xfrm>
        <a:graphic>
          <a:graphicData uri="http://schemas.openxmlformats.org/drawingml/2006/table">
            <a:tbl>
              <a:tblPr firstRow="1" bandRow="1">
                <a:tableStyleId>{5C22544A-7EE6-4342-B048-85BDC9FD1C3A}</a:tableStyleId>
              </a:tblPr>
              <a:tblGrid>
                <a:gridCol w="1656184">
                  <a:extLst>
                    <a:ext uri="{9D8B030D-6E8A-4147-A177-3AD203B41FA5}">
                      <a16:colId xmlns:a16="http://schemas.microsoft.com/office/drawing/2014/main" val="1119344985"/>
                    </a:ext>
                  </a:extLst>
                </a:gridCol>
                <a:gridCol w="1584176">
                  <a:extLst>
                    <a:ext uri="{9D8B030D-6E8A-4147-A177-3AD203B41FA5}">
                      <a16:colId xmlns:a16="http://schemas.microsoft.com/office/drawing/2014/main" val="1359994483"/>
                    </a:ext>
                  </a:extLst>
                </a:gridCol>
              </a:tblGrid>
              <a:tr h="370840">
                <a:tc>
                  <a:txBody>
                    <a:bodyPr/>
                    <a:lstStyle/>
                    <a:p>
                      <a:r>
                        <a:rPr kumimoji="1" lang="ja-JP" altLang="en-US" sz="2000" dirty="0" smtClean="0"/>
                        <a:t>ビットの状態</a:t>
                      </a:r>
                      <a:endParaRPr kumimoji="1" lang="ja-JP" altLang="en-US" sz="2000" dirty="0"/>
                    </a:p>
                  </a:txBody>
                  <a:tcPr/>
                </a:tc>
                <a:tc>
                  <a:txBody>
                    <a:bodyPr/>
                    <a:lstStyle/>
                    <a:p>
                      <a:r>
                        <a:rPr kumimoji="1" lang="en-US" altLang="ja-JP" sz="2000" dirty="0" smtClean="0"/>
                        <a:t>10 </a:t>
                      </a:r>
                      <a:r>
                        <a:rPr kumimoji="1" lang="ja-JP" altLang="en-US" sz="2000" dirty="0" smtClean="0"/>
                        <a:t>進数</a:t>
                      </a:r>
                      <a:endParaRPr kumimoji="1" lang="ja-JP" altLang="en-US" sz="2000" dirty="0"/>
                    </a:p>
                  </a:txBody>
                  <a:tcPr/>
                </a:tc>
                <a:extLst>
                  <a:ext uri="{0D108BD9-81ED-4DB2-BD59-A6C34878D82A}">
                    <a16:rowId xmlns:a16="http://schemas.microsoft.com/office/drawing/2014/main" val="85440243"/>
                  </a:ext>
                </a:extLst>
              </a:tr>
              <a:tr h="370840">
                <a:tc>
                  <a:txBody>
                    <a:bodyPr/>
                    <a:lstStyle/>
                    <a:p>
                      <a:r>
                        <a:rPr kumimoji="1" lang="en-US" altLang="ja-JP" sz="2000" dirty="0" smtClean="0"/>
                        <a:t>00000000</a:t>
                      </a:r>
                    </a:p>
                  </a:txBody>
                  <a:tcPr/>
                </a:tc>
                <a:tc>
                  <a:txBody>
                    <a:bodyPr/>
                    <a:lstStyle/>
                    <a:p>
                      <a:r>
                        <a:rPr kumimoji="1" lang="en-US" altLang="ja-JP" sz="2000" dirty="0" smtClean="0"/>
                        <a:t>0</a:t>
                      </a:r>
                      <a:endParaRPr kumimoji="1" lang="ja-JP" altLang="en-US" sz="2000" dirty="0"/>
                    </a:p>
                  </a:txBody>
                  <a:tcPr/>
                </a:tc>
                <a:extLst>
                  <a:ext uri="{0D108BD9-81ED-4DB2-BD59-A6C34878D82A}">
                    <a16:rowId xmlns:a16="http://schemas.microsoft.com/office/drawing/2014/main" val="231057218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00000001</a:t>
                      </a:r>
                    </a:p>
                  </a:txBody>
                  <a:tcPr/>
                </a:tc>
                <a:tc>
                  <a:txBody>
                    <a:bodyPr/>
                    <a:lstStyle/>
                    <a:p>
                      <a:r>
                        <a:rPr kumimoji="1" lang="en-US" altLang="ja-JP" sz="2000" dirty="0" smtClean="0"/>
                        <a:t>1</a:t>
                      </a:r>
                      <a:endParaRPr kumimoji="1" lang="ja-JP" altLang="en-US" sz="2000" dirty="0"/>
                    </a:p>
                  </a:txBody>
                  <a:tcPr/>
                </a:tc>
                <a:extLst>
                  <a:ext uri="{0D108BD9-81ED-4DB2-BD59-A6C34878D82A}">
                    <a16:rowId xmlns:a16="http://schemas.microsoft.com/office/drawing/2014/main" val="324311592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00000010</a:t>
                      </a:r>
                    </a:p>
                  </a:txBody>
                  <a:tcPr/>
                </a:tc>
                <a:tc>
                  <a:txBody>
                    <a:bodyPr/>
                    <a:lstStyle/>
                    <a:p>
                      <a:r>
                        <a:rPr kumimoji="1" lang="en-US" altLang="ja-JP" sz="2000" dirty="0" smtClean="0"/>
                        <a:t>2</a:t>
                      </a:r>
                      <a:endParaRPr kumimoji="1" lang="ja-JP" altLang="en-US" sz="2000" dirty="0"/>
                    </a:p>
                  </a:txBody>
                  <a:tcPr/>
                </a:tc>
                <a:extLst>
                  <a:ext uri="{0D108BD9-81ED-4DB2-BD59-A6C34878D82A}">
                    <a16:rowId xmlns:a16="http://schemas.microsoft.com/office/drawing/2014/main" val="130283081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00000011</a:t>
                      </a:r>
                    </a:p>
                  </a:txBody>
                  <a:tcPr/>
                </a:tc>
                <a:tc>
                  <a:txBody>
                    <a:bodyPr/>
                    <a:lstStyle/>
                    <a:p>
                      <a:r>
                        <a:rPr kumimoji="1" lang="en-US" altLang="ja-JP" sz="2000" dirty="0" smtClean="0"/>
                        <a:t>3</a:t>
                      </a:r>
                      <a:endParaRPr kumimoji="1" lang="ja-JP" altLang="en-US" sz="2000" dirty="0"/>
                    </a:p>
                  </a:txBody>
                  <a:tcPr/>
                </a:tc>
                <a:extLst>
                  <a:ext uri="{0D108BD9-81ED-4DB2-BD59-A6C34878D82A}">
                    <a16:rowId xmlns:a16="http://schemas.microsoft.com/office/drawing/2014/main" val="311253171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00000100</a:t>
                      </a:r>
                    </a:p>
                  </a:txBody>
                  <a:tcPr/>
                </a:tc>
                <a:tc>
                  <a:txBody>
                    <a:bodyPr/>
                    <a:lstStyle/>
                    <a:p>
                      <a:r>
                        <a:rPr kumimoji="1" lang="en-US" altLang="ja-JP" sz="2000" dirty="0" smtClean="0"/>
                        <a:t>4</a:t>
                      </a:r>
                      <a:endParaRPr kumimoji="1" lang="ja-JP" altLang="en-US" sz="2000" dirty="0"/>
                    </a:p>
                  </a:txBody>
                  <a:tcPr/>
                </a:tc>
                <a:extLst>
                  <a:ext uri="{0D108BD9-81ED-4DB2-BD59-A6C34878D82A}">
                    <a16:rowId xmlns:a16="http://schemas.microsoft.com/office/drawing/2014/main" val="197961808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00000101</a:t>
                      </a:r>
                    </a:p>
                  </a:txBody>
                  <a:tcPr/>
                </a:tc>
                <a:tc>
                  <a:txBody>
                    <a:bodyPr/>
                    <a:lstStyle/>
                    <a:p>
                      <a:r>
                        <a:rPr kumimoji="1" lang="en-US" altLang="ja-JP" sz="2000" dirty="0" smtClean="0"/>
                        <a:t>5</a:t>
                      </a:r>
                      <a:endParaRPr kumimoji="1" lang="ja-JP" altLang="en-US" sz="2000" dirty="0"/>
                    </a:p>
                  </a:txBody>
                  <a:tcPr/>
                </a:tc>
                <a:extLst>
                  <a:ext uri="{0D108BD9-81ED-4DB2-BD59-A6C34878D82A}">
                    <a16:rowId xmlns:a16="http://schemas.microsoft.com/office/drawing/2014/main" val="1237651185"/>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00000110</a:t>
                      </a:r>
                    </a:p>
                  </a:txBody>
                  <a:tcPr/>
                </a:tc>
                <a:tc>
                  <a:txBody>
                    <a:bodyPr/>
                    <a:lstStyle/>
                    <a:p>
                      <a:r>
                        <a:rPr kumimoji="1" lang="en-US" altLang="ja-JP" sz="2000" dirty="0" smtClean="0"/>
                        <a:t>6</a:t>
                      </a:r>
                      <a:endParaRPr kumimoji="1" lang="ja-JP" altLang="en-US" sz="2000" dirty="0"/>
                    </a:p>
                  </a:txBody>
                  <a:tcPr/>
                </a:tc>
                <a:extLst>
                  <a:ext uri="{0D108BD9-81ED-4DB2-BD59-A6C34878D82A}">
                    <a16:rowId xmlns:a16="http://schemas.microsoft.com/office/drawing/2014/main" val="308445555"/>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a:t>
                      </a:r>
                    </a:p>
                  </a:txBody>
                  <a:tcPr/>
                </a:tc>
                <a:tc>
                  <a:txBody>
                    <a:bodyPr/>
                    <a:lstStyle/>
                    <a:p>
                      <a:r>
                        <a:rPr kumimoji="1" lang="en-US" altLang="ja-JP" sz="2000" dirty="0" smtClean="0"/>
                        <a:t>…</a:t>
                      </a:r>
                      <a:endParaRPr kumimoji="1" lang="ja-JP" altLang="en-US" sz="2000" dirty="0"/>
                    </a:p>
                  </a:txBody>
                  <a:tcPr/>
                </a:tc>
                <a:extLst>
                  <a:ext uri="{0D108BD9-81ED-4DB2-BD59-A6C34878D82A}">
                    <a16:rowId xmlns:a16="http://schemas.microsoft.com/office/drawing/2014/main" val="3925155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01000101</a:t>
                      </a:r>
                    </a:p>
                  </a:txBody>
                  <a:tcPr/>
                </a:tc>
                <a:tc>
                  <a:txBody>
                    <a:bodyPr/>
                    <a:lstStyle/>
                    <a:p>
                      <a:r>
                        <a:rPr kumimoji="1" lang="en-US" altLang="ja-JP" sz="2000" dirty="0" smtClean="0"/>
                        <a:t>69</a:t>
                      </a:r>
                      <a:endParaRPr kumimoji="1" lang="ja-JP" altLang="en-US" sz="2000" dirty="0"/>
                    </a:p>
                  </a:txBody>
                  <a:tcPr/>
                </a:tc>
                <a:extLst>
                  <a:ext uri="{0D108BD9-81ED-4DB2-BD59-A6C34878D82A}">
                    <a16:rowId xmlns:a16="http://schemas.microsoft.com/office/drawing/2014/main" val="217617963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a:t>
                      </a:r>
                    </a:p>
                  </a:txBody>
                  <a:tcPr/>
                </a:tc>
                <a:tc>
                  <a:txBody>
                    <a:bodyPr/>
                    <a:lstStyle/>
                    <a:p>
                      <a:r>
                        <a:rPr kumimoji="1" lang="en-US" altLang="ja-JP" sz="2000" dirty="0" smtClean="0"/>
                        <a:t>…</a:t>
                      </a:r>
                      <a:endParaRPr kumimoji="1" lang="ja-JP" altLang="en-US" sz="2000" dirty="0"/>
                    </a:p>
                  </a:txBody>
                  <a:tcPr/>
                </a:tc>
                <a:extLst>
                  <a:ext uri="{0D108BD9-81ED-4DB2-BD59-A6C34878D82A}">
                    <a16:rowId xmlns:a16="http://schemas.microsoft.com/office/drawing/2014/main" val="480094377"/>
                  </a:ext>
                </a:extLst>
              </a:tr>
            </a:tbl>
          </a:graphicData>
        </a:graphic>
      </p:graphicFrame>
    </p:spTree>
    <p:extLst>
      <p:ext uri="{BB962C8B-B14F-4D97-AF65-F5344CB8AC3E}">
        <p14:creationId xmlns:p14="http://schemas.microsoft.com/office/powerpoint/2010/main" val="3661287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計算機における数値の表現</a:t>
            </a:r>
            <a:r>
              <a:rPr kumimoji="1" lang="en-US" altLang="ja-JP" dirty="0" smtClean="0"/>
              <a:t/>
            </a:r>
            <a:br>
              <a:rPr kumimoji="1" lang="en-US" altLang="ja-JP" dirty="0" smtClean="0"/>
            </a:br>
            <a:r>
              <a:rPr kumimoji="1" lang="ja-JP" altLang="en-US" dirty="0" smtClean="0"/>
              <a:t>（符号付き） </a:t>
            </a:r>
            <a:r>
              <a:rPr kumimoji="1" lang="en-US" altLang="ja-JP" dirty="0" smtClean="0"/>
              <a:t>1 </a:t>
            </a:r>
            <a:r>
              <a:rPr kumimoji="1" lang="ja-JP" altLang="en-US" dirty="0" smtClean="0"/>
              <a:t>バイト実数</a:t>
            </a:r>
            <a:endParaRPr kumimoji="1" lang="ja-JP" altLang="en-US" dirty="0"/>
          </a:p>
        </p:txBody>
      </p:sp>
      <p:sp>
        <p:nvSpPr>
          <p:cNvPr id="4" name="テキスト ボックス 3"/>
          <p:cNvSpPr txBox="1"/>
          <p:nvPr/>
        </p:nvSpPr>
        <p:spPr>
          <a:xfrm>
            <a:off x="1415881" y="1973338"/>
            <a:ext cx="7404591" cy="1569660"/>
          </a:xfrm>
          <a:prstGeom prst="rect">
            <a:avLst/>
          </a:prstGeom>
          <a:noFill/>
        </p:spPr>
        <p:txBody>
          <a:bodyPr wrap="none" rtlCol="0">
            <a:spAutoFit/>
          </a:bodyPr>
          <a:lstStyle/>
          <a:p>
            <a:r>
              <a:rPr kumimoji="1" lang="en-US" altLang="ja-JP" sz="9600" dirty="0" smtClean="0"/>
              <a:t>0 1 0 0 0 1 0 1</a:t>
            </a:r>
            <a:endParaRPr kumimoji="1" lang="ja-JP" altLang="en-US" sz="9600" dirty="0"/>
          </a:p>
        </p:txBody>
      </p:sp>
      <p:sp>
        <p:nvSpPr>
          <p:cNvPr id="6" name="テキスト ボックス 5"/>
          <p:cNvSpPr txBox="1"/>
          <p:nvPr/>
        </p:nvSpPr>
        <p:spPr>
          <a:xfrm>
            <a:off x="1573834" y="3755933"/>
            <a:ext cx="559769" cy="646331"/>
          </a:xfrm>
          <a:prstGeom prst="rect">
            <a:avLst/>
          </a:prstGeom>
          <a:noFill/>
        </p:spPr>
        <p:txBody>
          <a:bodyPr wrap="none" rtlCol="0">
            <a:spAutoFit/>
          </a:bodyPr>
          <a:lstStyle/>
          <a:p>
            <a:r>
              <a:rPr kumimoji="1" lang="en-US" altLang="ja-JP" sz="3600" dirty="0" smtClean="0"/>
              <a:t>-1</a:t>
            </a:r>
            <a:endParaRPr kumimoji="1" lang="en-US" altLang="ja-JP" sz="3600" baseline="30000" dirty="0" smtClean="0"/>
          </a:p>
        </p:txBody>
      </p:sp>
      <p:sp>
        <p:nvSpPr>
          <p:cNvPr id="8" name="テキスト ボックス 7"/>
          <p:cNvSpPr txBox="1"/>
          <p:nvPr/>
        </p:nvSpPr>
        <p:spPr>
          <a:xfrm>
            <a:off x="2475606" y="3755933"/>
            <a:ext cx="574196" cy="646331"/>
          </a:xfrm>
          <a:prstGeom prst="rect">
            <a:avLst/>
          </a:prstGeom>
          <a:noFill/>
        </p:spPr>
        <p:txBody>
          <a:bodyPr wrap="none" rtlCol="0">
            <a:spAutoFit/>
          </a:bodyPr>
          <a:lstStyle/>
          <a:p>
            <a:r>
              <a:rPr kumimoji="1" lang="en-US" altLang="ja-JP" sz="3600" dirty="0" smtClean="0"/>
              <a:t>2</a:t>
            </a:r>
            <a:r>
              <a:rPr kumimoji="1" lang="en-US" altLang="ja-JP" sz="3600" baseline="30000" dirty="0" smtClean="0"/>
              <a:t>2</a:t>
            </a:r>
          </a:p>
        </p:txBody>
      </p:sp>
      <p:sp>
        <p:nvSpPr>
          <p:cNvPr id="10" name="テキスト ボックス 9"/>
          <p:cNvSpPr txBox="1"/>
          <p:nvPr/>
        </p:nvSpPr>
        <p:spPr>
          <a:xfrm>
            <a:off x="3377378" y="3755933"/>
            <a:ext cx="574196" cy="646331"/>
          </a:xfrm>
          <a:prstGeom prst="rect">
            <a:avLst/>
          </a:prstGeom>
          <a:noFill/>
        </p:spPr>
        <p:txBody>
          <a:bodyPr wrap="none" rtlCol="0">
            <a:spAutoFit/>
          </a:bodyPr>
          <a:lstStyle/>
          <a:p>
            <a:r>
              <a:rPr kumimoji="1" lang="en-US" altLang="ja-JP" sz="3600" dirty="0" smtClean="0"/>
              <a:t>2</a:t>
            </a:r>
            <a:r>
              <a:rPr kumimoji="1" lang="en-US" altLang="ja-JP" sz="3600" baseline="30000" dirty="0" smtClean="0"/>
              <a:t>1</a:t>
            </a:r>
          </a:p>
        </p:txBody>
      </p:sp>
      <p:sp>
        <p:nvSpPr>
          <p:cNvPr id="11" name="テキスト ボックス 10"/>
          <p:cNvSpPr txBox="1"/>
          <p:nvPr/>
        </p:nvSpPr>
        <p:spPr>
          <a:xfrm>
            <a:off x="4279150" y="3755933"/>
            <a:ext cx="574196" cy="646331"/>
          </a:xfrm>
          <a:prstGeom prst="rect">
            <a:avLst/>
          </a:prstGeom>
          <a:noFill/>
        </p:spPr>
        <p:txBody>
          <a:bodyPr wrap="none" rtlCol="0">
            <a:spAutoFit/>
          </a:bodyPr>
          <a:lstStyle/>
          <a:p>
            <a:r>
              <a:rPr kumimoji="1" lang="en-US" altLang="ja-JP" sz="3600" dirty="0" smtClean="0"/>
              <a:t>2</a:t>
            </a:r>
            <a:r>
              <a:rPr kumimoji="1" lang="en-US" altLang="ja-JP" sz="3600" baseline="30000" dirty="0" smtClean="0"/>
              <a:t>0</a:t>
            </a:r>
          </a:p>
        </p:txBody>
      </p:sp>
      <p:sp>
        <p:nvSpPr>
          <p:cNvPr id="12" name="テキスト ボックス 11"/>
          <p:cNvSpPr txBox="1"/>
          <p:nvPr/>
        </p:nvSpPr>
        <p:spPr>
          <a:xfrm>
            <a:off x="5180922" y="3755933"/>
            <a:ext cx="574196" cy="646331"/>
          </a:xfrm>
          <a:prstGeom prst="rect">
            <a:avLst/>
          </a:prstGeom>
          <a:noFill/>
        </p:spPr>
        <p:txBody>
          <a:bodyPr wrap="none" rtlCol="0">
            <a:spAutoFit/>
          </a:bodyPr>
          <a:lstStyle/>
          <a:p>
            <a:r>
              <a:rPr kumimoji="1" lang="en-US" altLang="ja-JP" sz="3600" dirty="0" smtClean="0"/>
              <a:t>2</a:t>
            </a:r>
            <a:r>
              <a:rPr kumimoji="1" lang="en-US" altLang="ja-JP" sz="3600" baseline="30000" dirty="0" smtClean="0"/>
              <a:t>0</a:t>
            </a:r>
          </a:p>
        </p:txBody>
      </p:sp>
      <p:sp>
        <p:nvSpPr>
          <p:cNvPr id="13" name="テキスト ボックス 12"/>
          <p:cNvSpPr txBox="1"/>
          <p:nvPr/>
        </p:nvSpPr>
        <p:spPr>
          <a:xfrm>
            <a:off x="6082694" y="3755933"/>
            <a:ext cx="668773" cy="646331"/>
          </a:xfrm>
          <a:prstGeom prst="rect">
            <a:avLst/>
          </a:prstGeom>
          <a:noFill/>
        </p:spPr>
        <p:txBody>
          <a:bodyPr wrap="none" rtlCol="0">
            <a:spAutoFit/>
          </a:bodyPr>
          <a:lstStyle/>
          <a:p>
            <a:r>
              <a:rPr kumimoji="1" lang="en-US" altLang="ja-JP" sz="3600" dirty="0" smtClean="0"/>
              <a:t>2</a:t>
            </a:r>
            <a:r>
              <a:rPr kumimoji="1" lang="en-US" altLang="ja-JP" sz="3600" baseline="30000" dirty="0" smtClean="0"/>
              <a:t>-1</a:t>
            </a:r>
          </a:p>
        </p:txBody>
      </p:sp>
      <p:sp>
        <p:nvSpPr>
          <p:cNvPr id="14" name="テキスト ボックス 13"/>
          <p:cNvSpPr txBox="1"/>
          <p:nvPr/>
        </p:nvSpPr>
        <p:spPr>
          <a:xfrm>
            <a:off x="6984466" y="3755933"/>
            <a:ext cx="668773" cy="646331"/>
          </a:xfrm>
          <a:prstGeom prst="rect">
            <a:avLst/>
          </a:prstGeom>
          <a:noFill/>
        </p:spPr>
        <p:txBody>
          <a:bodyPr wrap="none" rtlCol="0">
            <a:spAutoFit/>
          </a:bodyPr>
          <a:lstStyle/>
          <a:p>
            <a:r>
              <a:rPr kumimoji="1" lang="en-US" altLang="ja-JP" sz="3600" dirty="0" smtClean="0"/>
              <a:t>2</a:t>
            </a:r>
            <a:r>
              <a:rPr kumimoji="1" lang="en-US" altLang="ja-JP" sz="3600" baseline="30000" dirty="0" smtClean="0"/>
              <a:t>-2</a:t>
            </a:r>
          </a:p>
        </p:txBody>
      </p:sp>
      <p:sp>
        <p:nvSpPr>
          <p:cNvPr id="15" name="テキスト ボックス 14"/>
          <p:cNvSpPr txBox="1"/>
          <p:nvPr/>
        </p:nvSpPr>
        <p:spPr>
          <a:xfrm>
            <a:off x="7886236" y="3755933"/>
            <a:ext cx="668773" cy="646331"/>
          </a:xfrm>
          <a:prstGeom prst="rect">
            <a:avLst/>
          </a:prstGeom>
          <a:noFill/>
        </p:spPr>
        <p:txBody>
          <a:bodyPr wrap="none" rtlCol="0">
            <a:spAutoFit/>
          </a:bodyPr>
          <a:lstStyle/>
          <a:p>
            <a:r>
              <a:rPr kumimoji="1" lang="en-US" altLang="ja-JP" sz="3600" dirty="0" smtClean="0"/>
              <a:t>2</a:t>
            </a:r>
            <a:r>
              <a:rPr kumimoji="1" lang="en-US" altLang="ja-JP" sz="3600" baseline="30000" dirty="0" smtClean="0"/>
              <a:t>-3</a:t>
            </a:r>
          </a:p>
        </p:txBody>
      </p:sp>
      <p:sp>
        <p:nvSpPr>
          <p:cNvPr id="3" name="テキスト ボックス 2"/>
          <p:cNvSpPr txBox="1"/>
          <p:nvPr/>
        </p:nvSpPr>
        <p:spPr>
          <a:xfrm>
            <a:off x="262996" y="2549402"/>
            <a:ext cx="1024639" cy="461665"/>
          </a:xfrm>
          <a:prstGeom prst="rect">
            <a:avLst/>
          </a:prstGeom>
          <a:noFill/>
        </p:spPr>
        <p:txBody>
          <a:bodyPr wrap="none" rtlCol="0">
            <a:spAutoFit/>
          </a:bodyPr>
          <a:lstStyle/>
          <a:p>
            <a:r>
              <a:rPr kumimoji="1" lang="en-US" altLang="ja-JP" sz="2400" dirty="0" smtClean="0"/>
              <a:t>2 </a:t>
            </a:r>
            <a:r>
              <a:rPr kumimoji="1" lang="ja-JP" altLang="en-US" sz="2400" dirty="0" smtClean="0"/>
              <a:t>進数</a:t>
            </a:r>
            <a:endParaRPr kumimoji="1" lang="ja-JP" altLang="en-US" sz="2400" dirty="0"/>
          </a:p>
        </p:txBody>
      </p:sp>
      <p:sp>
        <p:nvSpPr>
          <p:cNvPr id="16" name="テキスト ボックス 15"/>
          <p:cNvSpPr txBox="1"/>
          <p:nvPr/>
        </p:nvSpPr>
        <p:spPr>
          <a:xfrm>
            <a:off x="795192" y="3845546"/>
            <a:ext cx="492443" cy="461665"/>
          </a:xfrm>
          <a:prstGeom prst="rect">
            <a:avLst/>
          </a:prstGeom>
          <a:noFill/>
        </p:spPr>
        <p:txBody>
          <a:bodyPr wrap="none" rtlCol="0">
            <a:spAutoFit/>
          </a:bodyPr>
          <a:lstStyle/>
          <a:p>
            <a:r>
              <a:rPr lang="ja-JP" altLang="en-US" sz="2400" dirty="0"/>
              <a:t>桁</a:t>
            </a:r>
            <a:endParaRPr kumimoji="1" lang="ja-JP" altLang="en-US" sz="2400" dirty="0"/>
          </a:p>
        </p:txBody>
      </p:sp>
      <p:sp>
        <p:nvSpPr>
          <p:cNvPr id="17" name="テキスト ボックス 16"/>
          <p:cNvSpPr txBox="1"/>
          <p:nvPr/>
        </p:nvSpPr>
        <p:spPr>
          <a:xfrm>
            <a:off x="1569024" y="3237642"/>
            <a:ext cx="466794" cy="707886"/>
          </a:xfrm>
          <a:prstGeom prst="rect">
            <a:avLst/>
          </a:prstGeom>
          <a:noFill/>
        </p:spPr>
        <p:txBody>
          <a:bodyPr wrap="none" rtlCol="0">
            <a:spAutoFit/>
          </a:bodyPr>
          <a:lstStyle/>
          <a:p>
            <a:r>
              <a:rPr lang="ja-JP" altLang="en-US" sz="4000" dirty="0" smtClean="0">
                <a:sym typeface="Symbol" panose="05050102010706020507" pitchFamily="18" charset="2"/>
              </a:rPr>
              <a:t></a:t>
            </a:r>
            <a:endParaRPr kumimoji="1" lang="ja-JP" altLang="en-US" sz="4000" dirty="0"/>
          </a:p>
        </p:txBody>
      </p:sp>
      <p:sp>
        <p:nvSpPr>
          <p:cNvPr id="18" name="テキスト ボックス 17"/>
          <p:cNvSpPr txBox="1"/>
          <p:nvPr/>
        </p:nvSpPr>
        <p:spPr>
          <a:xfrm>
            <a:off x="2466252" y="3237642"/>
            <a:ext cx="466794" cy="707886"/>
          </a:xfrm>
          <a:prstGeom prst="rect">
            <a:avLst/>
          </a:prstGeom>
          <a:noFill/>
        </p:spPr>
        <p:txBody>
          <a:bodyPr wrap="none" rtlCol="0">
            <a:spAutoFit/>
          </a:bodyPr>
          <a:lstStyle/>
          <a:p>
            <a:r>
              <a:rPr lang="ja-JP" altLang="en-US" sz="4000" dirty="0" smtClean="0">
                <a:sym typeface="Symbol" panose="05050102010706020507" pitchFamily="18" charset="2"/>
              </a:rPr>
              <a:t></a:t>
            </a:r>
            <a:endParaRPr kumimoji="1" lang="ja-JP" altLang="en-US" sz="4000" dirty="0"/>
          </a:p>
        </p:txBody>
      </p:sp>
      <p:sp>
        <p:nvSpPr>
          <p:cNvPr id="19" name="テキスト ボックス 18"/>
          <p:cNvSpPr txBox="1"/>
          <p:nvPr/>
        </p:nvSpPr>
        <p:spPr>
          <a:xfrm>
            <a:off x="3363480" y="3237642"/>
            <a:ext cx="466794" cy="707886"/>
          </a:xfrm>
          <a:prstGeom prst="rect">
            <a:avLst/>
          </a:prstGeom>
          <a:noFill/>
        </p:spPr>
        <p:txBody>
          <a:bodyPr wrap="none" rtlCol="0">
            <a:spAutoFit/>
          </a:bodyPr>
          <a:lstStyle/>
          <a:p>
            <a:r>
              <a:rPr lang="ja-JP" altLang="en-US" sz="4000" dirty="0" smtClean="0">
                <a:sym typeface="Symbol" panose="05050102010706020507" pitchFamily="18" charset="2"/>
              </a:rPr>
              <a:t></a:t>
            </a:r>
            <a:endParaRPr kumimoji="1" lang="ja-JP" altLang="en-US" sz="4000" dirty="0"/>
          </a:p>
        </p:txBody>
      </p:sp>
      <p:sp>
        <p:nvSpPr>
          <p:cNvPr id="20" name="テキスト ボックス 19"/>
          <p:cNvSpPr txBox="1"/>
          <p:nvPr/>
        </p:nvSpPr>
        <p:spPr>
          <a:xfrm>
            <a:off x="4260708" y="3237642"/>
            <a:ext cx="466794" cy="707886"/>
          </a:xfrm>
          <a:prstGeom prst="rect">
            <a:avLst/>
          </a:prstGeom>
          <a:noFill/>
        </p:spPr>
        <p:txBody>
          <a:bodyPr wrap="none" rtlCol="0">
            <a:spAutoFit/>
          </a:bodyPr>
          <a:lstStyle/>
          <a:p>
            <a:r>
              <a:rPr lang="ja-JP" altLang="en-US" sz="4000" dirty="0" smtClean="0">
                <a:sym typeface="Symbol" panose="05050102010706020507" pitchFamily="18" charset="2"/>
              </a:rPr>
              <a:t></a:t>
            </a:r>
            <a:endParaRPr kumimoji="1" lang="ja-JP" altLang="en-US" sz="4000" dirty="0"/>
          </a:p>
        </p:txBody>
      </p:sp>
      <p:sp>
        <p:nvSpPr>
          <p:cNvPr id="21" name="テキスト ボックス 20"/>
          <p:cNvSpPr txBox="1"/>
          <p:nvPr/>
        </p:nvSpPr>
        <p:spPr>
          <a:xfrm>
            <a:off x="5157936" y="3237642"/>
            <a:ext cx="466794" cy="707886"/>
          </a:xfrm>
          <a:prstGeom prst="rect">
            <a:avLst/>
          </a:prstGeom>
          <a:noFill/>
        </p:spPr>
        <p:txBody>
          <a:bodyPr wrap="none" rtlCol="0">
            <a:spAutoFit/>
          </a:bodyPr>
          <a:lstStyle/>
          <a:p>
            <a:r>
              <a:rPr lang="ja-JP" altLang="en-US" sz="4000" dirty="0" smtClean="0">
                <a:sym typeface="Symbol" panose="05050102010706020507" pitchFamily="18" charset="2"/>
              </a:rPr>
              <a:t></a:t>
            </a:r>
            <a:endParaRPr kumimoji="1" lang="ja-JP" altLang="en-US" sz="4000" dirty="0"/>
          </a:p>
        </p:txBody>
      </p:sp>
      <p:sp>
        <p:nvSpPr>
          <p:cNvPr id="22" name="テキスト ボックス 21"/>
          <p:cNvSpPr txBox="1"/>
          <p:nvPr/>
        </p:nvSpPr>
        <p:spPr>
          <a:xfrm>
            <a:off x="6055164" y="3237642"/>
            <a:ext cx="466794" cy="707886"/>
          </a:xfrm>
          <a:prstGeom prst="rect">
            <a:avLst/>
          </a:prstGeom>
          <a:noFill/>
        </p:spPr>
        <p:txBody>
          <a:bodyPr wrap="none" rtlCol="0">
            <a:spAutoFit/>
          </a:bodyPr>
          <a:lstStyle/>
          <a:p>
            <a:r>
              <a:rPr lang="ja-JP" altLang="en-US" sz="4000" dirty="0" smtClean="0">
                <a:sym typeface="Symbol" panose="05050102010706020507" pitchFamily="18" charset="2"/>
              </a:rPr>
              <a:t></a:t>
            </a:r>
            <a:endParaRPr kumimoji="1" lang="ja-JP" altLang="en-US" sz="4000" dirty="0"/>
          </a:p>
        </p:txBody>
      </p:sp>
      <p:sp>
        <p:nvSpPr>
          <p:cNvPr id="23" name="テキスト ボックス 22"/>
          <p:cNvSpPr txBox="1"/>
          <p:nvPr/>
        </p:nvSpPr>
        <p:spPr>
          <a:xfrm>
            <a:off x="6952392" y="3237642"/>
            <a:ext cx="466794" cy="707886"/>
          </a:xfrm>
          <a:prstGeom prst="rect">
            <a:avLst/>
          </a:prstGeom>
          <a:noFill/>
        </p:spPr>
        <p:txBody>
          <a:bodyPr wrap="none" rtlCol="0">
            <a:spAutoFit/>
          </a:bodyPr>
          <a:lstStyle/>
          <a:p>
            <a:r>
              <a:rPr lang="ja-JP" altLang="en-US" sz="4000" dirty="0" smtClean="0">
                <a:sym typeface="Symbol" panose="05050102010706020507" pitchFamily="18" charset="2"/>
              </a:rPr>
              <a:t></a:t>
            </a:r>
            <a:endParaRPr kumimoji="1" lang="ja-JP" altLang="en-US" sz="4000" dirty="0"/>
          </a:p>
        </p:txBody>
      </p:sp>
      <p:sp>
        <p:nvSpPr>
          <p:cNvPr id="24" name="テキスト ボックス 23"/>
          <p:cNvSpPr txBox="1"/>
          <p:nvPr/>
        </p:nvSpPr>
        <p:spPr>
          <a:xfrm>
            <a:off x="7849622" y="3237642"/>
            <a:ext cx="466794" cy="707886"/>
          </a:xfrm>
          <a:prstGeom prst="rect">
            <a:avLst/>
          </a:prstGeom>
          <a:noFill/>
        </p:spPr>
        <p:txBody>
          <a:bodyPr wrap="none" rtlCol="0">
            <a:spAutoFit/>
          </a:bodyPr>
          <a:lstStyle/>
          <a:p>
            <a:r>
              <a:rPr lang="ja-JP" altLang="en-US" sz="4000" dirty="0" smtClean="0">
                <a:sym typeface="Symbol" panose="05050102010706020507" pitchFamily="18" charset="2"/>
              </a:rPr>
              <a:t></a:t>
            </a:r>
            <a:endParaRPr kumimoji="1" lang="ja-JP" altLang="en-US" sz="4000" dirty="0"/>
          </a:p>
        </p:txBody>
      </p:sp>
      <p:sp>
        <p:nvSpPr>
          <p:cNvPr id="25" name="テキスト ボックス 24"/>
          <p:cNvSpPr txBox="1"/>
          <p:nvPr/>
        </p:nvSpPr>
        <p:spPr>
          <a:xfrm rot="5400000">
            <a:off x="1590217" y="4215231"/>
            <a:ext cx="439544" cy="707886"/>
          </a:xfrm>
          <a:prstGeom prst="rect">
            <a:avLst/>
          </a:prstGeom>
          <a:noFill/>
        </p:spPr>
        <p:txBody>
          <a:bodyPr wrap="none" rtlCol="0">
            <a:spAutoFit/>
          </a:bodyPr>
          <a:lstStyle/>
          <a:p>
            <a:r>
              <a:rPr lang="en-US" altLang="ja-JP" sz="4000" dirty="0" smtClean="0">
                <a:sym typeface="Symbol" panose="05050102010706020507" pitchFamily="18" charset="2"/>
              </a:rPr>
              <a:t>=</a:t>
            </a:r>
            <a:endParaRPr kumimoji="1" lang="ja-JP" altLang="en-US" sz="4000" dirty="0"/>
          </a:p>
        </p:txBody>
      </p:sp>
      <p:sp>
        <p:nvSpPr>
          <p:cNvPr id="5" name="テキスト ボックス 4"/>
          <p:cNvSpPr txBox="1"/>
          <p:nvPr/>
        </p:nvSpPr>
        <p:spPr>
          <a:xfrm>
            <a:off x="1587419" y="4709642"/>
            <a:ext cx="393056" cy="584775"/>
          </a:xfrm>
          <a:prstGeom prst="rect">
            <a:avLst/>
          </a:prstGeom>
          <a:noFill/>
        </p:spPr>
        <p:txBody>
          <a:bodyPr wrap="none" rtlCol="0">
            <a:spAutoFit/>
          </a:bodyPr>
          <a:lstStyle/>
          <a:p>
            <a:r>
              <a:rPr kumimoji="1" lang="en-US" altLang="ja-JP" sz="3200" dirty="0" smtClean="0"/>
              <a:t>0</a:t>
            </a:r>
            <a:endParaRPr kumimoji="1" lang="ja-JP" altLang="en-US" sz="3200" dirty="0"/>
          </a:p>
        </p:txBody>
      </p:sp>
      <p:sp>
        <p:nvSpPr>
          <p:cNvPr id="26" name="テキスト ボックス 25"/>
          <p:cNvSpPr txBox="1"/>
          <p:nvPr/>
        </p:nvSpPr>
        <p:spPr>
          <a:xfrm>
            <a:off x="2487881" y="4709642"/>
            <a:ext cx="393056" cy="584775"/>
          </a:xfrm>
          <a:prstGeom prst="rect">
            <a:avLst/>
          </a:prstGeom>
          <a:noFill/>
        </p:spPr>
        <p:txBody>
          <a:bodyPr wrap="none" rtlCol="0">
            <a:spAutoFit/>
          </a:bodyPr>
          <a:lstStyle/>
          <a:p>
            <a:r>
              <a:rPr lang="en-US" altLang="ja-JP" sz="3200" dirty="0" smtClean="0"/>
              <a:t>4</a:t>
            </a:r>
            <a:endParaRPr kumimoji="1" lang="ja-JP" altLang="en-US" sz="3200" dirty="0"/>
          </a:p>
        </p:txBody>
      </p:sp>
      <p:sp>
        <p:nvSpPr>
          <p:cNvPr id="27" name="テキスト ボックス 26"/>
          <p:cNvSpPr txBox="1"/>
          <p:nvPr/>
        </p:nvSpPr>
        <p:spPr>
          <a:xfrm>
            <a:off x="3387619" y="4709642"/>
            <a:ext cx="393056" cy="584775"/>
          </a:xfrm>
          <a:prstGeom prst="rect">
            <a:avLst/>
          </a:prstGeom>
          <a:noFill/>
        </p:spPr>
        <p:txBody>
          <a:bodyPr wrap="none" rtlCol="0">
            <a:spAutoFit/>
          </a:bodyPr>
          <a:lstStyle/>
          <a:p>
            <a:r>
              <a:rPr lang="en-US" altLang="ja-JP" sz="3200" dirty="0"/>
              <a:t>0</a:t>
            </a:r>
            <a:endParaRPr kumimoji="1" lang="ja-JP" altLang="en-US" sz="3200" dirty="0"/>
          </a:p>
        </p:txBody>
      </p:sp>
      <p:sp>
        <p:nvSpPr>
          <p:cNvPr id="28" name="テキスト ボックス 27"/>
          <p:cNvSpPr txBox="1"/>
          <p:nvPr/>
        </p:nvSpPr>
        <p:spPr>
          <a:xfrm>
            <a:off x="4283968" y="4709642"/>
            <a:ext cx="393056" cy="584775"/>
          </a:xfrm>
          <a:prstGeom prst="rect">
            <a:avLst/>
          </a:prstGeom>
          <a:noFill/>
        </p:spPr>
        <p:txBody>
          <a:bodyPr wrap="none" rtlCol="0">
            <a:spAutoFit/>
          </a:bodyPr>
          <a:lstStyle/>
          <a:p>
            <a:r>
              <a:rPr lang="en-US" altLang="ja-JP" sz="3200" dirty="0"/>
              <a:t>0</a:t>
            </a:r>
            <a:endParaRPr kumimoji="1" lang="ja-JP" altLang="en-US" sz="3200" dirty="0"/>
          </a:p>
        </p:txBody>
      </p:sp>
      <p:sp>
        <p:nvSpPr>
          <p:cNvPr id="29" name="テキスト ボックス 28"/>
          <p:cNvSpPr txBox="1"/>
          <p:nvPr/>
        </p:nvSpPr>
        <p:spPr>
          <a:xfrm>
            <a:off x="5179868" y="4709642"/>
            <a:ext cx="393056" cy="584775"/>
          </a:xfrm>
          <a:prstGeom prst="rect">
            <a:avLst/>
          </a:prstGeom>
          <a:noFill/>
        </p:spPr>
        <p:txBody>
          <a:bodyPr wrap="none" rtlCol="0">
            <a:spAutoFit/>
          </a:bodyPr>
          <a:lstStyle/>
          <a:p>
            <a:r>
              <a:rPr lang="en-US" altLang="ja-JP" sz="3200" dirty="0"/>
              <a:t>0</a:t>
            </a:r>
            <a:endParaRPr kumimoji="1" lang="ja-JP" altLang="en-US" sz="3200" dirty="0"/>
          </a:p>
        </p:txBody>
      </p:sp>
      <p:sp>
        <p:nvSpPr>
          <p:cNvPr id="30" name="テキスト ボックス 29"/>
          <p:cNvSpPr txBox="1"/>
          <p:nvPr/>
        </p:nvSpPr>
        <p:spPr>
          <a:xfrm>
            <a:off x="5924250" y="4709642"/>
            <a:ext cx="760144" cy="584775"/>
          </a:xfrm>
          <a:prstGeom prst="rect">
            <a:avLst/>
          </a:prstGeom>
          <a:noFill/>
        </p:spPr>
        <p:txBody>
          <a:bodyPr wrap="none" rtlCol="0">
            <a:spAutoFit/>
          </a:bodyPr>
          <a:lstStyle/>
          <a:p>
            <a:r>
              <a:rPr kumimoji="1" lang="en-US" altLang="ja-JP" sz="3200" dirty="0" smtClean="0"/>
              <a:t>1/2</a:t>
            </a:r>
            <a:endParaRPr kumimoji="1" lang="ja-JP" altLang="en-US" sz="3200" dirty="0"/>
          </a:p>
        </p:txBody>
      </p:sp>
      <p:sp>
        <p:nvSpPr>
          <p:cNvPr id="31" name="テキスト ボックス 30"/>
          <p:cNvSpPr txBox="1"/>
          <p:nvPr/>
        </p:nvSpPr>
        <p:spPr>
          <a:xfrm>
            <a:off x="7007758" y="4709642"/>
            <a:ext cx="393056" cy="584775"/>
          </a:xfrm>
          <a:prstGeom prst="rect">
            <a:avLst/>
          </a:prstGeom>
          <a:noFill/>
        </p:spPr>
        <p:txBody>
          <a:bodyPr wrap="none" rtlCol="0">
            <a:spAutoFit/>
          </a:bodyPr>
          <a:lstStyle/>
          <a:p>
            <a:r>
              <a:rPr lang="en-US" altLang="ja-JP" sz="3200" dirty="0" smtClean="0"/>
              <a:t>0</a:t>
            </a:r>
            <a:endParaRPr kumimoji="1" lang="ja-JP" altLang="en-US" sz="3200" dirty="0"/>
          </a:p>
        </p:txBody>
      </p:sp>
      <p:sp>
        <p:nvSpPr>
          <p:cNvPr id="32" name="テキスト ボックス 31"/>
          <p:cNvSpPr txBox="1"/>
          <p:nvPr/>
        </p:nvSpPr>
        <p:spPr>
          <a:xfrm>
            <a:off x="7692197" y="4709642"/>
            <a:ext cx="760144" cy="584775"/>
          </a:xfrm>
          <a:prstGeom prst="rect">
            <a:avLst/>
          </a:prstGeom>
          <a:noFill/>
        </p:spPr>
        <p:txBody>
          <a:bodyPr wrap="none" rtlCol="0">
            <a:spAutoFit/>
          </a:bodyPr>
          <a:lstStyle/>
          <a:p>
            <a:r>
              <a:rPr lang="en-US" altLang="ja-JP" sz="3200" dirty="0" smtClean="0"/>
              <a:t>1/8</a:t>
            </a:r>
            <a:endParaRPr kumimoji="1" lang="ja-JP" altLang="en-US" sz="3200" dirty="0"/>
          </a:p>
        </p:txBody>
      </p:sp>
      <p:sp>
        <p:nvSpPr>
          <p:cNvPr id="34" name="テキスト ボックス 33"/>
          <p:cNvSpPr txBox="1"/>
          <p:nvPr/>
        </p:nvSpPr>
        <p:spPr>
          <a:xfrm>
            <a:off x="107504" y="5939153"/>
            <a:ext cx="1180131" cy="461665"/>
          </a:xfrm>
          <a:prstGeom prst="rect">
            <a:avLst/>
          </a:prstGeom>
          <a:noFill/>
        </p:spPr>
        <p:txBody>
          <a:bodyPr wrap="none" rtlCol="0">
            <a:spAutoFit/>
          </a:bodyPr>
          <a:lstStyle/>
          <a:p>
            <a:r>
              <a:rPr lang="en-US" altLang="ja-JP" sz="2400" dirty="0" smtClean="0"/>
              <a:t>10</a:t>
            </a:r>
            <a:r>
              <a:rPr kumimoji="1" lang="en-US" altLang="ja-JP" sz="2400" dirty="0" smtClean="0"/>
              <a:t> </a:t>
            </a:r>
            <a:r>
              <a:rPr kumimoji="1" lang="ja-JP" altLang="en-US" sz="2400" dirty="0" smtClean="0"/>
              <a:t>進数</a:t>
            </a:r>
            <a:endParaRPr kumimoji="1" lang="ja-JP" altLang="en-US" sz="2400" dirty="0"/>
          </a:p>
        </p:txBody>
      </p:sp>
      <p:sp>
        <p:nvSpPr>
          <p:cNvPr id="7" name="右中かっこ 6"/>
          <p:cNvSpPr/>
          <p:nvPr/>
        </p:nvSpPr>
        <p:spPr>
          <a:xfrm rot="5400000">
            <a:off x="3404629" y="4244838"/>
            <a:ext cx="303532" cy="2241257"/>
          </a:xfrm>
          <a:prstGeom prst="rightBrace">
            <a:avLst>
              <a:gd name="adj1" fmla="val 8333"/>
              <a:gd name="adj2" fmla="val 48907"/>
            </a:avLst>
          </a:prstGeom>
          <a:ln w="34925"/>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5" name="テキスト ボックス 34"/>
          <p:cNvSpPr txBox="1"/>
          <p:nvPr/>
        </p:nvSpPr>
        <p:spPr>
          <a:xfrm>
            <a:off x="1582792" y="5517232"/>
            <a:ext cx="6494085" cy="1323439"/>
          </a:xfrm>
          <a:prstGeom prst="rect">
            <a:avLst/>
          </a:prstGeom>
          <a:noFill/>
        </p:spPr>
        <p:txBody>
          <a:bodyPr wrap="none" rtlCol="0">
            <a:spAutoFit/>
          </a:bodyPr>
          <a:lstStyle/>
          <a:p>
            <a:r>
              <a:rPr lang="en-US" altLang="ja-JP" sz="4000" dirty="0" smtClean="0"/>
              <a:t>+         </a:t>
            </a:r>
            <a:r>
              <a:rPr lang="en-US" altLang="ja-JP" sz="4000" dirty="0" smtClean="0">
                <a:sym typeface="Symbol" panose="05050102010706020507" pitchFamily="18" charset="2"/>
              </a:rPr>
              <a:t>10</a:t>
            </a:r>
            <a:r>
              <a:rPr lang="en-US" altLang="ja-JP" sz="4000" baseline="30000" dirty="0" smtClean="0">
                <a:sym typeface="Symbol" panose="05050102010706020507" pitchFamily="18" charset="2"/>
              </a:rPr>
              <a:t>4 </a:t>
            </a:r>
            <a:r>
              <a:rPr lang="en-US" altLang="ja-JP" sz="4000" dirty="0" smtClean="0">
                <a:sym typeface="Symbol" panose="05050102010706020507" pitchFamily="18" charset="2"/>
              </a:rPr>
              <a:t>                </a:t>
            </a:r>
            <a:r>
              <a:rPr lang="en-US" altLang="ja-JP" sz="4000" dirty="0" smtClean="0"/>
              <a:t>(1/2+1/8)</a:t>
            </a:r>
            <a:endParaRPr lang="en-US" altLang="ja-JP" sz="4000" dirty="0">
              <a:sym typeface="Symbol" panose="05050102010706020507" pitchFamily="18" charset="2"/>
            </a:endParaRPr>
          </a:p>
          <a:p>
            <a:r>
              <a:rPr lang="en-US" altLang="ja-JP" sz="4000" dirty="0" smtClean="0"/>
              <a:t>= 0.625</a:t>
            </a:r>
            <a:r>
              <a:rPr lang="en-US" altLang="ja-JP" sz="4000" dirty="0">
                <a:sym typeface="Symbol" panose="05050102010706020507" pitchFamily="18" charset="2"/>
              </a:rPr>
              <a:t>10</a:t>
            </a:r>
            <a:r>
              <a:rPr lang="en-US" altLang="ja-JP" sz="4000" baseline="30000" dirty="0">
                <a:sym typeface="Symbol" panose="05050102010706020507" pitchFamily="18" charset="2"/>
              </a:rPr>
              <a:t>4</a:t>
            </a:r>
            <a:endParaRPr kumimoji="1" lang="ja-JP" altLang="en-US" sz="4000" dirty="0"/>
          </a:p>
        </p:txBody>
      </p:sp>
      <p:sp>
        <p:nvSpPr>
          <p:cNvPr id="36" name="テキスト ボックス 35"/>
          <p:cNvSpPr txBox="1"/>
          <p:nvPr/>
        </p:nvSpPr>
        <p:spPr>
          <a:xfrm rot="5400000">
            <a:off x="2488713" y="4215231"/>
            <a:ext cx="439544" cy="707886"/>
          </a:xfrm>
          <a:prstGeom prst="rect">
            <a:avLst/>
          </a:prstGeom>
          <a:noFill/>
        </p:spPr>
        <p:txBody>
          <a:bodyPr wrap="none" rtlCol="0">
            <a:spAutoFit/>
          </a:bodyPr>
          <a:lstStyle/>
          <a:p>
            <a:r>
              <a:rPr lang="en-US" altLang="ja-JP" sz="4000" dirty="0" smtClean="0">
                <a:sym typeface="Symbol" panose="05050102010706020507" pitchFamily="18" charset="2"/>
              </a:rPr>
              <a:t>=</a:t>
            </a:r>
            <a:endParaRPr kumimoji="1" lang="ja-JP" altLang="en-US" sz="4000" dirty="0"/>
          </a:p>
        </p:txBody>
      </p:sp>
      <p:sp>
        <p:nvSpPr>
          <p:cNvPr id="37" name="テキスト ボックス 36"/>
          <p:cNvSpPr txBox="1"/>
          <p:nvPr/>
        </p:nvSpPr>
        <p:spPr>
          <a:xfrm rot="5400000">
            <a:off x="3387209" y="4215231"/>
            <a:ext cx="439544" cy="707886"/>
          </a:xfrm>
          <a:prstGeom prst="rect">
            <a:avLst/>
          </a:prstGeom>
          <a:noFill/>
        </p:spPr>
        <p:txBody>
          <a:bodyPr wrap="none" rtlCol="0">
            <a:spAutoFit/>
          </a:bodyPr>
          <a:lstStyle/>
          <a:p>
            <a:r>
              <a:rPr lang="en-US" altLang="ja-JP" sz="4000" dirty="0" smtClean="0">
                <a:sym typeface="Symbol" panose="05050102010706020507" pitchFamily="18" charset="2"/>
              </a:rPr>
              <a:t>=</a:t>
            </a:r>
            <a:endParaRPr kumimoji="1" lang="ja-JP" altLang="en-US" sz="4000" dirty="0"/>
          </a:p>
        </p:txBody>
      </p:sp>
      <p:sp>
        <p:nvSpPr>
          <p:cNvPr id="38" name="テキスト ボックス 37"/>
          <p:cNvSpPr txBox="1"/>
          <p:nvPr/>
        </p:nvSpPr>
        <p:spPr>
          <a:xfrm rot="5400000">
            <a:off x="4285705" y="4215231"/>
            <a:ext cx="439544" cy="707886"/>
          </a:xfrm>
          <a:prstGeom prst="rect">
            <a:avLst/>
          </a:prstGeom>
          <a:noFill/>
        </p:spPr>
        <p:txBody>
          <a:bodyPr wrap="none" rtlCol="0">
            <a:spAutoFit/>
          </a:bodyPr>
          <a:lstStyle/>
          <a:p>
            <a:r>
              <a:rPr lang="en-US" altLang="ja-JP" sz="4000" dirty="0" smtClean="0">
                <a:sym typeface="Symbol" panose="05050102010706020507" pitchFamily="18" charset="2"/>
              </a:rPr>
              <a:t>=</a:t>
            </a:r>
            <a:endParaRPr kumimoji="1" lang="ja-JP" altLang="en-US" sz="4000" dirty="0"/>
          </a:p>
        </p:txBody>
      </p:sp>
      <p:sp>
        <p:nvSpPr>
          <p:cNvPr id="39" name="テキスト ボックス 38"/>
          <p:cNvSpPr txBox="1"/>
          <p:nvPr/>
        </p:nvSpPr>
        <p:spPr>
          <a:xfrm rot="5400000">
            <a:off x="5184201" y="4215231"/>
            <a:ext cx="439544" cy="707886"/>
          </a:xfrm>
          <a:prstGeom prst="rect">
            <a:avLst/>
          </a:prstGeom>
          <a:noFill/>
        </p:spPr>
        <p:txBody>
          <a:bodyPr wrap="none" rtlCol="0">
            <a:spAutoFit/>
          </a:bodyPr>
          <a:lstStyle/>
          <a:p>
            <a:r>
              <a:rPr lang="en-US" altLang="ja-JP" sz="4000" dirty="0" smtClean="0">
                <a:sym typeface="Symbol" panose="05050102010706020507" pitchFamily="18" charset="2"/>
              </a:rPr>
              <a:t>=</a:t>
            </a:r>
            <a:endParaRPr kumimoji="1" lang="ja-JP" altLang="en-US" sz="4000" dirty="0"/>
          </a:p>
        </p:txBody>
      </p:sp>
      <p:sp>
        <p:nvSpPr>
          <p:cNvPr id="40" name="テキスト ボックス 39"/>
          <p:cNvSpPr txBox="1"/>
          <p:nvPr/>
        </p:nvSpPr>
        <p:spPr>
          <a:xfrm rot="5400000">
            <a:off x="6082697" y="4215231"/>
            <a:ext cx="439544" cy="707886"/>
          </a:xfrm>
          <a:prstGeom prst="rect">
            <a:avLst/>
          </a:prstGeom>
          <a:noFill/>
        </p:spPr>
        <p:txBody>
          <a:bodyPr wrap="none" rtlCol="0">
            <a:spAutoFit/>
          </a:bodyPr>
          <a:lstStyle/>
          <a:p>
            <a:r>
              <a:rPr lang="en-US" altLang="ja-JP" sz="4000" dirty="0" smtClean="0">
                <a:sym typeface="Symbol" panose="05050102010706020507" pitchFamily="18" charset="2"/>
              </a:rPr>
              <a:t>=</a:t>
            </a:r>
            <a:endParaRPr kumimoji="1" lang="ja-JP" altLang="en-US" sz="4000" dirty="0"/>
          </a:p>
        </p:txBody>
      </p:sp>
      <p:sp>
        <p:nvSpPr>
          <p:cNvPr id="41" name="テキスト ボックス 40"/>
          <p:cNvSpPr txBox="1"/>
          <p:nvPr/>
        </p:nvSpPr>
        <p:spPr>
          <a:xfrm rot="5400000">
            <a:off x="6981193" y="4215231"/>
            <a:ext cx="439544" cy="707886"/>
          </a:xfrm>
          <a:prstGeom prst="rect">
            <a:avLst/>
          </a:prstGeom>
          <a:noFill/>
        </p:spPr>
        <p:txBody>
          <a:bodyPr wrap="none" rtlCol="0">
            <a:spAutoFit/>
          </a:bodyPr>
          <a:lstStyle/>
          <a:p>
            <a:r>
              <a:rPr lang="en-US" altLang="ja-JP" sz="4000" dirty="0" smtClean="0">
                <a:sym typeface="Symbol" panose="05050102010706020507" pitchFamily="18" charset="2"/>
              </a:rPr>
              <a:t>=</a:t>
            </a:r>
            <a:endParaRPr kumimoji="1" lang="ja-JP" altLang="en-US" sz="4000" dirty="0"/>
          </a:p>
        </p:txBody>
      </p:sp>
      <p:sp>
        <p:nvSpPr>
          <p:cNvPr id="42" name="テキスト ボックス 41"/>
          <p:cNvSpPr txBox="1"/>
          <p:nvPr/>
        </p:nvSpPr>
        <p:spPr>
          <a:xfrm rot="5400000">
            <a:off x="7879686" y="4215231"/>
            <a:ext cx="439544" cy="707886"/>
          </a:xfrm>
          <a:prstGeom prst="rect">
            <a:avLst/>
          </a:prstGeom>
          <a:noFill/>
        </p:spPr>
        <p:txBody>
          <a:bodyPr wrap="none" rtlCol="0">
            <a:spAutoFit/>
          </a:bodyPr>
          <a:lstStyle/>
          <a:p>
            <a:r>
              <a:rPr lang="en-US" altLang="ja-JP" sz="4000" dirty="0" smtClean="0">
                <a:sym typeface="Symbol" panose="05050102010706020507" pitchFamily="18" charset="2"/>
              </a:rPr>
              <a:t>=</a:t>
            </a:r>
            <a:endParaRPr kumimoji="1" lang="ja-JP" altLang="en-US" sz="4000" dirty="0"/>
          </a:p>
        </p:txBody>
      </p:sp>
      <p:sp>
        <p:nvSpPr>
          <p:cNvPr id="9" name="テキスト ボックス 8"/>
          <p:cNvSpPr txBox="1"/>
          <p:nvPr/>
        </p:nvSpPr>
        <p:spPr>
          <a:xfrm>
            <a:off x="1271667" y="1659405"/>
            <a:ext cx="1164101" cy="369332"/>
          </a:xfrm>
          <a:prstGeom prst="rect">
            <a:avLst/>
          </a:prstGeom>
          <a:noFill/>
        </p:spPr>
        <p:txBody>
          <a:bodyPr wrap="none" rtlCol="0">
            <a:spAutoFit/>
          </a:bodyPr>
          <a:lstStyle/>
          <a:p>
            <a:r>
              <a:rPr lang="ja-JP" altLang="en-US" dirty="0" smtClean="0"/>
              <a:t>符号</a:t>
            </a:r>
            <a:r>
              <a:rPr kumimoji="1" lang="ja-JP" altLang="en-US" dirty="0" smtClean="0"/>
              <a:t>ビット</a:t>
            </a:r>
            <a:endParaRPr kumimoji="1" lang="ja-JP" altLang="en-US" dirty="0"/>
          </a:p>
        </p:txBody>
      </p:sp>
      <p:sp>
        <p:nvSpPr>
          <p:cNvPr id="33" name="テキスト ボックス 32"/>
          <p:cNvSpPr txBox="1"/>
          <p:nvPr/>
        </p:nvSpPr>
        <p:spPr>
          <a:xfrm>
            <a:off x="3158152" y="1659405"/>
            <a:ext cx="877163" cy="369332"/>
          </a:xfrm>
          <a:prstGeom prst="rect">
            <a:avLst/>
          </a:prstGeom>
          <a:noFill/>
        </p:spPr>
        <p:txBody>
          <a:bodyPr wrap="none" rtlCol="0">
            <a:spAutoFit/>
          </a:bodyPr>
          <a:lstStyle/>
          <a:p>
            <a:r>
              <a:rPr kumimoji="1" lang="ja-JP" altLang="en-US" dirty="0" smtClean="0"/>
              <a:t>指数部</a:t>
            </a:r>
            <a:endParaRPr kumimoji="1" lang="ja-JP" altLang="en-US" dirty="0"/>
          </a:p>
        </p:txBody>
      </p:sp>
      <p:sp>
        <p:nvSpPr>
          <p:cNvPr id="43" name="テキスト ボックス 42"/>
          <p:cNvSpPr txBox="1"/>
          <p:nvPr/>
        </p:nvSpPr>
        <p:spPr>
          <a:xfrm>
            <a:off x="6252037" y="1659405"/>
            <a:ext cx="877163" cy="369332"/>
          </a:xfrm>
          <a:prstGeom prst="rect">
            <a:avLst/>
          </a:prstGeom>
          <a:noFill/>
        </p:spPr>
        <p:txBody>
          <a:bodyPr wrap="none" rtlCol="0">
            <a:spAutoFit/>
          </a:bodyPr>
          <a:lstStyle/>
          <a:p>
            <a:r>
              <a:rPr kumimoji="1" lang="ja-JP" altLang="en-US" dirty="0" smtClean="0"/>
              <a:t>仮数部</a:t>
            </a:r>
            <a:endParaRPr kumimoji="1" lang="ja-JP" altLang="en-US" dirty="0"/>
          </a:p>
        </p:txBody>
      </p:sp>
      <p:sp>
        <p:nvSpPr>
          <p:cNvPr id="44" name="左中かっこ 43"/>
          <p:cNvSpPr/>
          <p:nvPr/>
        </p:nvSpPr>
        <p:spPr>
          <a:xfrm rot="5400000">
            <a:off x="3456675" y="990542"/>
            <a:ext cx="279666" cy="2261987"/>
          </a:xfrm>
          <a:prstGeom prst="leftBrace">
            <a:avLst/>
          </a:prstGeom>
          <a:ln w="34925"/>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5" name="左中かっこ 44"/>
          <p:cNvSpPr/>
          <p:nvPr/>
        </p:nvSpPr>
        <p:spPr>
          <a:xfrm rot="5400000">
            <a:off x="6546807" y="491762"/>
            <a:ext cx="279665" cy="3259550"/>
          </a:xfrm>
          <a:prstGeom prst="leftBrace">
            <a:avLst/>
          </a:prstGeom>
          <a:ln w="34925"/>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右中かっこ 45"/>
          <p:cNvSpPr/>
          <p:nvPr/>
        </p:nvSpPr>
        <p:spPr>
          <a:xfrm rot="5400000">
            <a:off x="6685202" y="3684515"/>
            <a:ext cx="303532" cy="3314202"/>
          </a:xfrm>
          <a:prstGeom prst="rightBrace">
            <a:avLst>
              <a:gd name="adj1" fmla="val 8333"/>
              <a:gd name="adj2" fmla="val 49261"/>
            </a:avLst>
          </a:prstGeom>
          <a:ln w="34925"/>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7" name="右中かっこ 46"/>
          <p:cNvSpPr/>
          <p:nvPr/>
        </p:nvSpPr>
        <p:spPr>
          <a:xfrm rot="5400000">
            <a:off x="1618311" y="5145645"/>
            <a:ext cx="303534" cy="420794"/>
          </a:xfrm>
          <a:prstGeom prst="rightBrace">
            <a:avLst/>
          </a:prstGeom>
          <a:ln w="34925"/>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8" name="左中かっこ 47"/>
          <p:cNvSpPr/>
          <p:nvPr/>
        </p:nvSpPr>
        <p:spPr>
          <a:xfrm rot="5400000">
            <a:off x="1673474" y="1792050"/>
            <a:ext cx="278639" cy="657946"/>
          </a:xfrm>
          <a:prstGeom prst="leftBrace">
            <a:avLst/>
          </a:prstGeom>
          <a:ln w="34925"/>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41378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計算機における数値の表現</a:t>
            </a:r>
            <a:r>
              <a:rPr kumimoji="1" lang="en-US" altLang="ja-JP" dirty="0" smtClean="0"/>
              <a:t/>
            </a:r>
            <a:br>
              <a:rPr kumimoji="1" lang="en-US" altLang="ja-JP" dirty="0" smtClean="0"/>
            </a:br>
            <a:r>
              <a:rPr kumimoji="1" lang="ja-JP" altLang="en-US" dirty="0" smtClean="0"/>
              <a:t>（符号付き）</a:t>
            </a:r>
            <a:r>
              <a:rPr kumimoji="1" lang="en-US" altLang="ja-JP" dirty="0" smtClean="0"/>
              <a:t>1 </a:t>
            </a:r>
            <a:r>
              <a:rPr kumimoji="1" lang="ja-JP" altLang="en-US" dirty="0" smtClean="0"/>
              <a:t>バイト実数</a:t>
            </a:r>
            <a:endParaRPr kumimoji="1" lang="ja-JP" altLang="en-US" dirty="0"/>
          </a:p>
        </p:txBody>
      </p:sp>
      <p:sp>
        <p:nvSpPr>
          <p:cNvPr id="4" name="コンテンツ プレースホルダー 3"/>
          <p:cNvSpPr>
            <a:spLocks noGrp="1"/>
          </p:cNvSpPr>
          <p:nvPr>
            <p:ph sz="half" idx="1"/>
          </p:nvPr>
        </p:nvSpPr>
        <p:spPr/>
        <p:txBody>
          <a:bodyPr>
            <a:normAutofit fontScale="77500" lnSpcReduction="20000"/>
          </a:bodyPr>
          <a:lstStyle/>
          <a:p>
            <a:endParaRPr kumimoji="1" lang="ja-JP" altLang="en-US"/>
          </a:p>
        </p:txBody>
      </p:sp>
      <p:sp>
        <p:nvSpPr>
          <p:cNvPr id="5" name="コンテンツ プレースホルダー 4"/>
          <p:cNvSpPr>
            <a:spLocks noGrp="1"/>
          </p:cNvSpPr>
          <p:nvPr>
            <p:ph sz="half" idx="2"/>
          </p:nvPr>
        </p:nvSpPr>
        <p:spPr/>
        <p:txBody>
          <a:bodyPr>
            <a:normAutofit fontScale="77500" lnSpcReduction="20000"/>
          </a:bodyPr>
          <a:lstStyle/>
          <a:p>
            <a:r>
              <a:rPr kumimoji="1" lang="en-US" altLang="ja-JP" dirty="0" smtClean="0"/>
              <a:t>0.000, 0.125, 0.250, … </a:t>
            </a:r>
            <a:r>
              <a:rPr lang="ja-JP" altLang="en-US" dirty="0" err="1" smtClean="0"/>
              <a:t>のように</a:t>
            </a:r>
            <a:r>
              <a:rPr kumimoji="1" lang="en-US" altLang="ja-JP" dirty="0" smtClean="0"/>
              <a:t>, </a:t>
            </a:r>
            <a:r>
              <a:rPr kumimoji="1" lang="ja-JP" altLang="en-US" dirty="0" smtClean="0"/>
              <a:t>飛び飛びに値を表現</a:t>
            </a:r>
            <a:endParaRPr kumimoji="1" lang="en-US" altLang="ja-JP" dirty="0" smtClean="0"/>
          </a:p>
          <a:p>
            <a:pPr lvl="1"/>
            <a:r>
              <a:rPr lang="ja-JP" altLang="en-US" dirty="0" smtClean="0"/>
              <a:t>例えば</a:t>
            </a:r>
            <a:r>
              <a:rPr lang="en-US" altLang="ja-JP" dirty="0" smtClean="0"/>
              <a:t>, 0.1251 </a:t>
            </a:r>
            <a:r>
              <a:rPr lang="ja-JP" altLang="en-US" dirty="0" smtClean="0"/>
              <a:t>を正確に表現できない（誤差がある）</a:t>
            </a:r>
            <a:r>
              <a:rPr lang="en-US" altLang="ja-JP" dirty="0" smtClean="0"/>
              <a:t>.</a:t>
            </a:r>
          </a:p>
          <a:p>
            <a:pPr lvl="2"/>
            <a:r>
              <a:rPr lang="ja-JP" altLang="en-US" dirty="0" smtClean="0"/>
              <a:t>仮数部により多くのビットに持っていれば</a:t>
            </a:r>
            <a:r>
              <a:rPr lang="en-US" altLang="ja-JP" dirty="0" smtClean="0"/>
              <a:t>, </a:t>
            </a:r>
            <a:r>
              <a:rPr lang="ja-JP" altLang="en-US" dirty="0" smtClean="0"/>
              <a:t>より真値に近づく</a:t>
            </a:r>
            <a:r>
              <a:rPr lang="en-US" altLang="ja-JP" dirty="0" smtClean="0"/>
              <a:t>.</a:t>
            </a:r>
          </a:p>
          <a:p>
            <a:r>
              <a:rPr kumimoji="1" lang="en-US" altLang="ja-JP" dirty="0" smtClean="0"/>
              <a:t>0.1251 </a:t>
            </a:r>
            <a:r>
              <a:rPr kumimoji="1" lang="ja-JP" altLang="en-US" dirty="0" err="1" smtClean="0"/>
              <a:t>のような</a:t>
            </a:r>
            <a:r>
              <a:rPr kumimoji="1" lang="en-US" altLang="ja-JP" dirty="0" smtClean="0"/>
              <a:t>, </a:t>
            </a:r>
            <a:r>
              <a:rPr kumimoji="1" lang="ja-JP" altLang="en-US" dirty="0" smtClean="0"/>
              <a:t>正確に表現できない値は</a:t>
            </a:r>
            <a:r>
              <a:rPr kumimoji="1" lang="en-US" altLang="ja-JP" dirty="0" smtClean="0"/>
              <a:t>, </a:t>
            </a:r>
            <a:r>
              <a:rPr kumimoji="1" lang="ja-JP" altLang="en-US" dirty="0" smtClean="0"/>
              <a:t>近い値</a:t>
            </a:r>
            <a:r>
              <a:rPr lang="ja-JP" altLang="en-US" dirty="0"/>
              <a:t>（</a:t>
            </a:r>
            <a:r>
              <a:rPr kumimoji="1" lang="en-US" altLang="ja-JP" dirty="0" smtClean="0"/>
              <a:t>0.125</a:t>
            </a:r>
            <a:r>
              <a:rPr kumimoji="1" lang="ja-JP" altLang="en-US" dirty="0" smtClean="0"/>
              <a:t>）となる</a:t>
            </a:r>
            <a:r>
              <a:rPr kumimoji="1" lang="en-US" altLang="ja-JP" dirty="0" smtClean="0"/>
              <a:t>.</a:t>
            </a:r>
          </a:p>
          <a:p>
            <a:pPr lvl="1"/>
            <a:r>
              <a:rPr lang="en-US" altLang="ja-JP" dirty="0" smtClean="0"/>
              <a:t>0.1251 </a:t>
            </a:r>
            <a:r>
              <a:rPr lang="ja-JP" altLang="en-US" dirty="0" smtClean="0"/>
              <a:t>と </a:t>
            </a:r>
            <a:r>
              <a:rPr lang="en-US" altLang="ja-JP" dirty="0" smtClean="0"/>
              <a:t>0.1250 </a:t>
            </a:r>
            <a:r>
              <a:rPr lang="ja-JP" altLang="en-US" dirty="0"/>
              <a:t>を</a:t>
            </a:r>
            <a:r>
              <a:rPr lang="ja-JP" altLang="en-US" dirty="0" smtClean="0"/>
              <a:t>区別できない</a:t>
            </a:r>
            <a:r>
              <a:rPr lang="en-US" altLang="ja-JP" dirty="0" smtClean="0"/>
              <a:t>.</a:t>
            </a:r>
          </a:p>
          <a:p>
            <a:endParaRPr lang="en-US" altLang="ja-JP" dirty="0" smtClean="0"/>
          </a:p>
          <a:p>
            <a:r>
              <a:rPr lang="ja-JP" altLang="en-US" dirty="0" smtClean="0"/>
              <a:t>また</a:t>
            </a:r>
            <a:r>
              <a:rPr lang="en-US" altLang="ja-JP" dirty="0" smtClean="0"/>
              <a:t>, </a:t>
            </a:r>
            <a:r>
              <a:rPr lang="ja-JP" altLang="en-US" dirty="0" smtClean="0"/>
              <a:t>小数点以下の桁が無限にある数値（例えば</a:t>
            </a:r>
            <a:r>
              <a:rPr lang="en-US" altLang="ja-JP" dirty="0" smtClean="0"/>
              <a:t>, 1/3 = 0.33…</a:t>
            </a:r>
            <a:r>
              <a:rPr lang="ja-JP" altLang="en-US" dirty="0" smtClean="0"/>
              <a:t>）</a:t>
            </a:r>
            <a:r>
              <a:rPr lang="ja-JP" altLang="en-US" dirty="0"/>
              <a:t>も</a:t>
            </a:r>
            <a:r>
              <a:rPr lang="ja-JP" altLang="en-US" dirty="0" smtClean="0"/>
              <a:t>正確には表現できない</a:t>
            </a:r>
            <a:r>
              <a:rPr lang="en-US" altLang="ja-JP" dirty="0" smtClean="0"/>
              <a:t>.</a:t>
            </a:r>
          </a:p>
        </p:txBody>
      </p:sp>
      <p:graphicFrame>
        <p:nvGraphicFramePr>
          <p:cNvPr id="9" name="表 8"/>
          <p:cNvGraphicFramePr>
            <a:graphicFrameLocks noGrp="1"/>
          </p:cNvGraphicFramePr>
          <p:nvPr>
            <p:extLst>
              <p:ext uri="{D42A27DB-BD31-4B8C-83A1-F6EECF244321}">
                <p14:modId xmlns:p14="http://schemas.microsoft.com/office/powerpoint/2010/main" val="3887175582"/>
              </p:ext>
            </p:extLst>
          </p:nvPr>
        </p:nvGraphicFramePr>
        <p:xfrm>
          <a:off x="856320" y="1683861"/>
          <a:ext cx="3240360" cy="4358640"/>
        </p:xfrm>
        <a:graphic>
          <a:graphicData uri="http://schemas.openxmlformats.org/drawingml/2006/table">
            <a:tbl>
              <a:tblPr firstRow="1" bandRow="1">
                <a:tableStyleId>{5C22544A-7EE6-4342-B048-85BDC9FD1C3A}</a:tableStyleId>
              </a:tblPr>
              <a:tblGrid>
                <a:gridCol w="1656184">
                  <a:extLst>
                    <a:ext uri="{9D8B030D-6E8A-4147-A177-3AD203B41FA5}">
                      <a16:colId xmlns:a16="http://schemas.microsoft.com/office/drawing/2014/main" val="1119344985"/>
                    </a:ext>
                  </a:extLst>
                </a:gridCol>
                <a:gridCol w="1584176">
                  <a:extLst>
                    <a:ext uri="{9D8B030D-6E8A-4147-A177-3AD203B41FA5}">
                      <a16:colId xmlns:a16="http://schemas.microsoft.com/office/drawing/2014/main" val="1359994483"/>
                    </a:ext>
                  </a:extLst>
                </a:gridCol>
              </a:tblGrid>
              <a:tr h="370840">
                <a:tc>
                  <a:txBody>
                    <a:bodyPr/>
                    <a:lstStyle/>
                    <a:p>
                      <a:r>
                        <a:rPr kumimoji="1" lang="ja-JP" altLang="en-US" sz="2000" dirty="0" smtClean="0"/>
                        <a:t>ビットの状態</a:t>
                      </a:r>
                      <a:endParaRPr kumimoji="1" lang="ja-JP" altLang="en-US" sz="2000" dirty="0"/>
                    </a:p>
                  </a:txBody>
                  <a:tcPr/>
                </a:tc>
                <a:tc>
                  <a:txBody>
                    <a:bodyPr/>
                    <a:lstStyle/>
                    <a:p>
                      <a:r>
                        <a:rPr kumimoji="1" lang="en-US" altLang="ja-JP" sz="2000" dirty="0" smtClean="0"/>
                        <a:t>10 </a:t>
                      </a:r>
                      <a:r>
                        <a:rPr kumimoji="1" lang="ja-JP" altLang="en-US" sz="2000" dirty="0" smtClean="0"/>
                        <a:t>進数</a:t>
                      </a:r>
                      <a:endParaRPr kumimoji="1" lang="ja-JP" altLang="en-US" sz="2000" dirty="0"/>
                    </a:p>
                  </a:txBody>
                  <a:tcPr/>
                </a:tc>
                <a:extLst>
                  <a:ext uri="{0D108BD9-81ED-4DB2-BD59-A6C34878D82A}">
                    <a16:rowId xmlns:a16="http://schemas.microsoft.com/office/drawing/2014/main" val="85440243"/>
                  </a:ext>
                </a:extLst>
              </a:tr>
              <a:tr h="370840">
                <a:tc>
                  <a:txBody>
                    <a:bodyPr/>
                    <a:lstStyle/>
                    <a:p>
                      <a:r>
                        <a:rPr kumimoji="1" lang="en-US" altLang="ja-JP" sz="2000" dirty="0" smtClean="0"/>
                        <a:t>0 000 0000</a:t>
                      </a:r>
                    </a:p>
                  </a:txBody>
                  <a:tcPr/>
                </a:tc>
                <a:tc>
                  <a:txBody>
                    <a:bodyPr/>
                    <a:lstStyle/>
                    <a:p>
                      <a:r>
                        <a:rPr kumimoji="1" lang="en-US" altLang="ja-JP" sz="2000" dirty="0" smtClean="0"/>
                        <a:t>0.000</a:t>
                      </a:r>
                      <a:r>
                        <a:rPr kumimoji="1" lang="en-US" altLang="ja-JP" sz="2000" dirty="0" smtClean="0">
                          <a:sym typeface="Symbol" panose="05050102010706020507" pitchFamily="18" charset="2"/>
                        </a:rPr>
                        <a:t>10</a:t>
                      </a:r>
                      <a:r>
                        <a:rPr kumimoji="1" lang="en-US" altLang="ja-JP" sz="2000" baseline="30000" dirty="0" smtClean="0">
                          <a:sym typeface="Symbol" panose="05050102010706020507" pitchFamily="18" charset="2"/>
                        </a:rPr>
                        <a:t>0</a:t>
                      </a:r>
                      <a:endParaRPr kumimoji="1" lang="ja-JP" altLang="en-US" sz="2000" dirty="0"/>
                    </a:p>
                  </a:txBody>
                  <a:tcPr/>
                </a:tc>
                <a:extLst>
                  <a:ext uri="{0D108BD9-81ED-4DB2-BD59-A6C34878D82A}">
                    <a16:rowId xmlns:a16="http://schemas.microsoft.com/office/drawing/2014/main" val="231057218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0 000 0001</a:t>
                      </a:r>
                    </a:p>
                  </a:txBody>
                  <a:tcPr/>
                </a:tc>
                <a:tc>
                  <a:txBody>
                    <a:bodyPr/>
                    <a:lstStyle/>
                    <a:p>
                      <a:r>
                        <a:rPr kumimoji="1" lang="en-US" altLang="ja-JP" sz="2000" dirty="0" smtClean="0"/>
                        <a:t>0.125</a:t>
                      </a:r>
                      <a:r>
                        <a:rPr kumimoji="1" lang="en-US" altLang="ja-JP" sz="2000" dirty="0" smtClean="0">
                          <a:sym typeface="Symbol" panose="05050102010706020507" pitchFamily="18" charset="2"/>
                        </a:rPr>
                        <a:t>10</a:t>
                      </a:r>
                      <a:r>
                        <a:rPr kumimoji="1" lang="en-US" altLang="ja-JP" sz="2000" baseline="30000" dirty="0" smtClean="0">
                          <a:sym typeface="Symbol" panose="05050102010706020507" pitchFamily="18" charset="2"/>
                        </a:rPr>
                        <a:t>0</a:t>
                      </a:r>
                      <a:endParaRPr kumimoji="1" lang="ja-JP" altLang="en-US" sz="2000" dirty="0"/>
                    </a:p>
                  </a:txBody>
                  <a:tcPr/>
                </a:tc>
                <a:extLst>
                  <a:ext uri="{0D108BD9-81ED-4DB2-BD59-A6C34878D82A}">
                    <a16:rowId xmlns:a16="http://schemas.microsoft.com/office/drawing/2014/main" val="324311592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0 000 0010</a:t>
                      </a:r>
                    </a:p>
                  </a:txBody>
                  <a:tcPr/>
                </a:tc>
                <a:tc>
                  <a:txBody>
                    <a:bodyPr/>
                    <a:lstStyle/>
                    <a:p>
                      <a:r>
                        <a:rPr kumimoji="1" lang="en-US" altLang="ja-JP" sz="2000" dirty="0" smtClean="0"/>
                        <a:t>0.250</a:t>
                      </a:r>
                      <a:r>
                        <a:rPr kumimoji="1" lang="en-US" altLang="ja-JP" sz="2000" dirty="0" smtClean="0">
                          <a:sym typeface="Symbol" panose="05050102010706020507" pitchFamily="18" charset="2"/>
                        </a:rPr>
                        <a:t>10</a:t>
                      </a:r>
                      <a:r>
                        <a:rPr kumimoji="1" lang="en-US" altLang="ja-JP" sz="2000" baseline="30000" dirty="0" smtClean="0">
                          <a:sym typeface="Symbol" panose="05050102010706020507" pitchFamily="18" charset="2"/>
                        </a:rPr>
                        <a:t>0</a:t>
                      </a:r>
                      <a:endParaRPr kumimoji="1" lang="ja-JP" altLang="en-US" sz="2000" dirty="0"/>
                    </a:p>
                  </a:txBody>
                  <a:tcPr/>
                </a:tc>
                <a:extLst>
                  <a:ext uri="{0D108BD9-81ED-4DB2-BD59-A6C34878D82A}">
                    <a16:rowId xmlns:a16="http://schemas.microsoft.com/office/drawing/2014/main" val="130283081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0 000 0011</a:t>
                      </a:r>
                    </a:p>
                  </a:txBody>
                  <a:tcPr/>
                </a:tc>
                <a:tc>
                  <a:txBody>
                    <a:bodyPr/>
                    <a:lstStyle/>
                    <a:p>
                      <a:r>
                        <a:rPr kumimoji="1" lang="en-US" altLang="ja-JP" sz="2000" dirty="0" smtClean="0"/>
                        <a:t>0.375</a:t>
                      </a:r>
                      <a:r>
                        <a:rPr kumimoji="1" lang="en-US" altLang="ja-JP" sz="2000" dirty="0" smtClean="0">
                          <a:sym typeface="Symbol" panose="05050102010706020507" pitchFamily="18" charset="2"/>
                        </a:rPr>
                        <a:t>10</a:t>
                      </a:r>
                      <a:r>
                        <a:rPr kumimoji="1" lang="en-US" altLang="ja-JP" sz="2000" baseline="30000" dirty="0" smtClean="0">
                          <a:sym typeface="Symbol" panose="05050102010706020507" pitchFamily="18" charset="2"/>
                        </a:rPr>
                        <a:t>0</a:t>
                      </a:r>
                      <a:endParaRPr kumimoji="1" lang="ja-JP" altLang="en-US" sz="2000" dirty="0"/>
                    </a:p>
                  </a:txBody>
                  <a:tcPr/>
                </a:tc>
                <a:extLst>
                  <a:ext uri="{0D108BD9-81ED-4DB2-BD59-A6C34878D82A}">
                    <a16:rowId xmlns:a16="http://schemas.microsoft.com/office/drawing/2014/main" val="311253171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0 000 0100</a:t>
                      </a:r>
                    </a:p>
                  </a:txBody>
                  <a:tcPr/>
                </a:tc>
                <a:tc>
                  <a:txBody>
                    <a:bodyPr/>
                    <a:lstStyle/>
                    <a:p>
                      <a:r>
                        <a:rPr kumimoji="1" lang="en-US" altLang="ja-JP" sz="2000" dirty="0" smtClean="0"/>
                        <a:t>0.500</a:t>
                      </a:r>
                      <a:r>
                        <a:rPr kumimoji="1" lang="en-US" altLang="ja-JP" sz="2000" dirty="0" smtClean="0">
                          <a:sym typeface="Symbol" panose="05050102010706020507" pitchFamily="18" charset="2"/>
                        </a:rPr>
                        <a:t>10</a:t>
                      </a:r>
                      <a:r>
                        <a:rPr kumimoji="1" lang="en-US" altLang="ja-JP" sz="2000" baseline="30000" dirty="0" smtClean="0">
                          <a:sym typeface="Symbol" panose="05050102010706020507" pitchFamily="18" charset="2"/>
                        </a:rPr>
                        <a:t>0</a:t>
                      </a:r>
                      <a:endParaRPr kumimoji="1" lang="ja-JP" altLang="en-US" sz="2000" dirty="0"/>
                    </a:p>
                  </a:txBody>
                  <a:tcPr/>
                </a:tc>
                <a:extLst>
                  <a:ext uri="{0D108BD9-81ED-4DB2-BD59-A6C34878D82A}">
                    <a16:rowId xmlns:a16="http://schemas.microsoft.com/office/drawing/2014/main" val="233532633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0 000 0101</a:t>
                      </a:r>
                    </a:p>
                  </a:txBody>
                  <a:tcPr/>
                </a:tc>
                <a:tc>
                  <a:txBody>
                    <a:bodyPr/>
                    <a:lstStyle/>
                    <a:p>
                      <a:r>
                        <a:rPr kumimoji="1" lang="en-US" altLang="ja-JP" sz="2000" dirty="0" smtClean="0"/>
                        <a:t>0.625</a:t>
                      </a:r>
                      <a:r>
                        <a:rPr kumimoji="1" lang="en-US" altLang="ja-JP" sz="2000" dirty="0" smtClean="0">
                          <a:sym typeface="Symbol" panose="05050102010706020507" pitchFamily="18" charset="2"/>
                        </a:rPr>
                        <a:t>10</a:t>
                      </a:r>
                      <a:r>
                        <a:rPr kumimoji="1" lang="en-US" altLang="ja-JP" sz="2000" baseline="30000" dirty="0" smtClean="0">
                          <a:sym typeface="Symbol" panose="05050102010706020507" pitchFamily="18" charset="2"/>
                        </a:rPr>
                        <a:t>0</a:t>
                      </a:r>
                      <a:endParaRPr kumimoji="1" lang="ja-JP" altLang="en-US" sz="2000" dirty="0"/>
                    </a:p>
                  </a:txBody>
                  <a:tcPr/>
                </a:tc>
                <a:extLst>
                  <a:ext uri="{0D108BD9-81ED-4DB2-BD59-A6C34878D82A}">
                    <a16:rowId xmlns:a16="http://schemas.microsoft.com/office/drawing/2014/main" val="7985091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0 000 0110</a:t>
                      </a:r>
                    </a:p>
                  </a:txBody>
                  <a:tcPr/>
                </a:tc>
                <a:tc>
                  <a:txBody>
                    <a:bodyPr/>
                    <a:lstStyle/>
                    <a:p>
                      <a:r>
                        <a:rPr kumimoji="1" lang="en-US" altLang="ja-JP" sz="2000" dirty="0" smtClean="0"/>
                        <a:t>0.750</a:t>
                      </a:r>
                      <a:r>
                        <a:rPr kumimoji="1" lang="en-US" altLang="ja-JP" sz="2000" dirty="0" smtClean="0">
                          <a:sym typeface="Symbol" panose="05050102010706020507" pitchFamily="18" charset="2"/>
                        </a:rPr>
                        <a:t>10</a:t>
                      </a:r>
                      <a:r>
                        <a:rPr kumimoji="1" lang="en-US" altLang="ja-JP" sz="2000" baseline="30000" dirty="0" smtClean="0">
                          <a:sym typeface="Symbol" panose="05050102010706020507" pitchFamily="18" charset="2"/>
                        </a:rPr>
                        <a:t>0</a:t>
                      </a:r>
                      <a:endParaRPr kumimoji="1" lang="ja-JP" altLang="en-US" sz="2000" dirty="0"/>
                    </a:p>
                  </a:txBody>
                  <a:tcPr/>
                </a:tc>
                <a:extLst>
                  <a:ext uri="{0D108BD9-81ED-4DB2-BD59-A6C34878D82A}">
                    <a16:rowId xmlns:a16="http://schemas.microsoft.com/office/drawing/2014/main" val="1424087287"/>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a:t>
                      </a:r>
                    </a:p>
                  </a:txBody>
                  <a:tcPr/>
                </a:tc>
                <a:tc>
                  <a:txBody>
                    <a:bodyPr/>
                    <a:lstStyle/>
                    <a:p>
                      <a:r>
                        <a:rPr kumimoji="1" lang="en-US" altLang="ja-JP" sz="2000" dirty="0" smtClean="0"/>
                        <a:t>…</a:t>
                      </a:r>
                      <a:endParaRPr kumimoji="1" lang="ja-JP" altLang="en-US" sz="2000" dirty="0"/>
                    </a:p>
                  </a:txBody>
                  <a:tcPr/>
                </a:tc>
                <a:extLst>
                  <a:ext uri="{0D108BD9-81ED-4DB2-BD59-A6C34878D82A}">
                    <a16:rowId xmlns:a16="http://schemas.microsoft.com/office/drawing/2014/main" val="3925155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0 100 0101</a:t>
                      </a:r>
                    </a:p>
                  </a:txBody>
                  <a:tcPr/>
                </a:tc>
                <a:tc>
                  <a:txBody>
                    <a:bodyPr/>
                    <a:lstStyle/>
                    <a:p>
                      <a:r>
                        <a:rPr kumimoji="1" lang="en-US" altLang="ja-JP" sz="2000" dirty="0" smtClean="0"/>
                        <a:t>0.625</a:t>
                      </a:r>
                      <a:r>
                        <a:rPr kumimoji="1" lang="en-US" altLang="ja-JP" sz="2000" dirty="0" smtClean="0">
                          <a:sym typeface="Symbol" panose="05050102010706020507" pitchFamily="18" charset="2"/>
                        </a:rPr>
                        <a:t>10</a:t>
                      </a:r>
                      <a:r>
                        <a:rPr kumimoji="1" lang="en-US" altLang="ja-JP" sz="2000" baseline="30000" dirty="0" smtClean="0">
                          <a:sym typeface="Symbol" panose="05050102010706020507" pitchFamily="18" charset="2"/>
                        </a:rPr>
                        <a:t>4</a:t>
                      </a:r>
                      <a:endParaRPr kumimoji="1" lang="ja-JP" altLang="en-US" sz="2000" baseline="30000" dirty="0"/>
                    </a:p>
                  </a:txBody>
                  <a:tcPr/>
                </a:tc>
                <a:extLst>
                  <a:ext uri="{0D108BD9-81ED-4DB2-BD59-A6C34878D82A}">
                    <a16:rowId xmlns:a16="http://schemas.microsoft.com/office/drawing/2014/main" val="217617963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a:t>
                      </a:r>
                    </a:p>
                  </a:txBody>
                  <a:tcPr/>
                </a:tc>
                <a:tc>
                  <a:txBody>
                    <a:bodyPr/>
                    <a:lstStyle/>
                    <a:p>
                      <a:r>
                        <a:rPr kumimoji="1" lang="en-US" altLang="ja-JP" sz="2000" dirty="0" smtClean="0"/>
                        <a:t>…</a:t>
                      </a:r>
                      <a:endParaRPr kumimoji="1" lang="ja-JP" altLang="en-US" sz="2000" dirty="0"/>
                    </a:p>
                  </a:txBody>
                  <a:tcPr/>
                </a:tc>
                <a:extLst>
                  <a:ext uri="{0D108BD9-81ED-4DB2-BD59-A6C34878D82A}">
                    <a16:rowId xmlns:a16="http://schemas.microsoft.com/office/drawing/2014/main" val="480094377"/>
                  </a:ext>
                </a:extLst>
              </a:tr>
            </a:tbl>
          </a:graphicData>
        </a:graphic>
      </p:graphicFrame>
    </p:spTree>
    <p:extLst>
      <p:ext uri="{BB962C8B-B14F-4D97-AF65-F5344CB8AC3E}">
        <p14:creationId xmlns:p14="http://schemas.microsoft.com/office/powerpoint/2010/main" val="540865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fontScale="90000"/>
          </a:bodyPr>
          <a:lstStyle/>
          <a:p>
            <a:r>
              <a:rPr kumimoji="1" lang="en-US" altLang="ja-JP" dirty="0" smtClean="0"/>
              <a:t>Fortran </a:t>
            </a:r>
            <a:r>
              <a:rPr kumimoji="1" lang="ja-JP" altLang="en-US" dirty="0" smtClean="0"/>
              <a:t>で用意されている</a:t>
            </a:r>
            <a:r>
              <a:rPr kumimoji="1" lang="en-US" altLang="ja-JP" dirty="0" smtClean="0"/>
              <a:t/>
            </a:r>
            <a:br>
              <a:rPr kumimoji="1" lang="en-US" altLang="ja-JP" dirty="0" smtClean="0"/>
            </a:br>
            <a:r>
              <a:rPr kumimoji="1" lang="ja-JP" altLang="en-US" dirty="0" smtClean="0"/>
              <a:t>変数の種類（データ型）</a:t>
            </a:r>
            <a:endParaRPr kumimoji="1"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3622793342"/>
              </p:ext>
            </p:extLst>
          </p:nvPr>
        </p:nvGraphicFramePr>
        <p:xfrm>
          <a:off x="611561" y="1706200"/>
          <a:ext cx="8075239" cy="4963160"/>
        </p:xfrm>
        <a:graphic>
          <a:graphicData uri="http://schemas.openxmlformats.org/drawingml/2006/table">
            <a:tbl>
              <a:tblPr firstRow="1" bandRow="1">
                <a:tableStyleId>{5C22544A-7EE6-4342-B048-85BDC9FD1C3A}</a:tableStyleId>
              </a:tblPr>
              <a:tblGrid>
                <a:gridCol w="1872207">
                  <a:extLst>
                    <a:ext uri="{9D8B030D-6E8A-4147-A177-3AD203B41FA5}">
                      <a16:colId xmlns:a16="http://schemas.microsoft.com/office/drawing/2014/main" val="3977896693"/>
                    </a:ext>
                  </a:extLst>
                </a:gridCol>
                <a:gridCol w="1765400">
                  <a:extLst>
                    <a:ext uri="{9D8B030D-6E8A-4147-A177-3AD203B41FA5}">
                      <a16:colId xmlns:a16="http://schemas.microsoft.com/office/drawing/2014/main" val="3845930285"/>
                    </a:ext>
                  </a:extLst>
                </a:gridCol>
                <a:gridCol w="4437632">
                  <a:extLst>
                    <a:ext uri="{9D8B030D-6E8A-4147-A177-3AD203B41FA5}">
                      <a16:colId xmlns:a16="http://schemas.microsoft.com/office/drawing/2014/main" val="1147015449"/>
                    </a:ext>
                  </a:extLst>
                </a:gridCol>
              </a:tblGrid>
              <a:tr h="370840">
                <a:tc>
                  <a:txBody>
                    <a:bodyPr/>
                    <a:lstStyle/>
                    <a:p>
                      <a:r>
                        <a:rPr kumimoji="1" lang="ja-JP" altLang="en-US" dirty="0" smtClean="0"/>
                        <a:t>種類</a:t>
                      </a:r>
                      <a:endParaRPr kumimoji="1" lang="ja-JP" altLang="en-US" dirty="0"/>
                    </a:p>
                  </a:txBody>
                  <a:tcPr/>
                </a:tc>
                <a:tc>
                  <a:txBody>
                    <a:bodyPr/>
                    <a:lstStyle/>
                    <a:p>
                      <a:r>
                        <a:rPr kumimoji="1" lang="ja-JP" altLang="en-US" dirty="0" smtClean="0"/>
                        <a:t>データ型</a:t>
                      </a:r>
                      <a:endParaRPr kumimoji="1" lang="ja-JP" altLang="en-US" dirty="0"/>
                    </a:p>
                  </a:txBody>
                  <a:tcPr/>
                </a:tc>
                <a:tc>
                  <a:txBody>
                    <a:bodyPr/>
                    <a:lstStyle/>
                    <a:p>
                      <a:r>
                        <a:rPr kumimoji="1" lang="ja-JP" altLang="en-US" dirty="0" smtClean="0"/>
                        <a:t>値の範囲</a:t>
                      </a:r>
                      <a:endParaRPr kumimoji="1" lang="ja-JP" altLang="en-US" dirty="0"/>
                    </a:p>
                  </a:txBody>
                  <a:tcPr/>
                </a:tc>
                <a:extLst>
                  <a:ext uri="{0D108BD9-81ED-4DB2-BD59-A6C34878D82A}">
                    <a16:rowId xmlns:a16="http://schemas.microsoft.com/office/drawing/2014/main" val="3166960243"/>
                  </a:ext>
                </a:extLst>
              </a:tr>
              <a:tr h="370840">
                <a:tc>
                  <a:txBody>
                    <a:bodyPr/>
                    <a:lstStyle/>
                    <a:p>
                      <a:r>
                        <a:rPr kumimoji="1" lang="ja-JP" altLang="en-US" dirty="0" smtClean="0"/>
                        <a:t>基本整数型</a:t>
                      </a:r>
                      <a:endParaRPr kumimoji="1" lang="ja-JP" altLang="en-US" dirty="0"/>
                    </a:p>
                  </a:txBody>
                  <a:tcPr/>
                </a:tc>
                <a:tc>
                  <a:txBody>
                    <a:bodyPr/>
                    <a:lstStyle/>
                    <a:p>
                      <a:r>
                        <a:rPr kumimoji="1" lang="en-US" altLang="ja-JP" dirty="0" smtClean="0"/>
                        <a:t>integer</a:t>
                      </a:r>
                      <a:endParaRPr kumimoji="1" lang="ja-JP" altLang="en-US" dirty="0"/>
                    </a:p>
                  </a:txBody>
                  <a:tcPr/>
                </a:tc>
                <a:tc>
                  <a:txBody>
                    <a:bodyPr/>
                    <a:lstStyle/>
                    <a:p>
                      <a:r>
                        <a:rPr kumimoji="1" lang="en-US" altLang="ja-JP" dirty="0" smtClean="0">
                          <a:solidFill>
                            <a:srgbClr val="FF0000"/>
                          </a:solidFill>
                        </a:rPr>
                        <a:t>-2,147,483,648 </a:t>
                      </a:r>
                      <a:r>
                        <a:rPr kumimoji="1" lang="ja-JP" altLang="en-US" dirty="0" smtClean="0">
                          <a:solidFill>
                            <a:srgbClr val="FF0000"/>
                          </a:solidFill>
                          <a:sym typeface="Symbol" panose="05050102010706020507" pitchFamily="18" charset="2"/>
                        </a:rPr>
                        <a:t> </a:t>
                      </a:r>
                      <a:r>
                        <a:rPr kumimoji="1" lang="en-US" altLang="ja-JP" dirty="0" smtClean="0">
                          <a:solidFill>
                            <a:srgbClr val="FF0000"/>
                          </a:solidFill>
                          <a:sym typeface="Symbol" panose="05050102010706020507" pitchFamily="18" charset="2"/>
                        </a:rPr>
                        <a:t>2,147,483,647</a:t>
                      </a:r>
                      <a:endParaRPr kumimoji="1" lang="ja-JP" altLang="en-US" dirty="0">
                        <a:solidFill>
                          <a:srgbClr val="FF0000"/>
                        </a:solidFill>
                      </a:endParaRPr>
                    </a:p>
                  </a:txBody>
                  <a:tcPr/>
                </a:tc>
                <a:extLst>
                  <a:ext uri="{0D108BD9-81ED-4DB2-BD59-A6C34878D82A}">
                    <a16:rowId xmlns:a16="http://schemas.microsoft.com/office/drawing/2014/main" val="3725541847"/>
                  </a:ext>
                </a:extLst>
              </a:tr>
              <a:tr h="370840">
                <a:tc>
                  <a:txBody>
                    <a:bodyPr/>
                    <a:lstStyle/>
                    <a:p>
                      <a:r>
                        <a:rPr kumimoji="1" lang="en-US" altLang="ja-JP" dirty="0" smtClean="0"/>
                        <a:t>8</a:t>
                      </a:r>
                      <a:r>
                        <a:rPr kumimoji="1" lang="ja-JP" altLang="en-US" baseline="0" dirty="0" smtClean="0"/>
                        <a:t> バイト整数型</a:t>
                      </a:r>
                      <a:endParaRPr kumimoji="1" lang="ja-JP" altLang="en-US" dirty="0"/>
                    </a:p>
                  </a:txBody>
                  <a:tcPr/>
                </a:tc>
                <a:tc>
                  <a:txBody>
                    <a:bodyPr/>
                    <a:lstStyle/>
                    <a:p>
                      <a:r>
                        <a:rPr kumimoji="1" lang="en-US" altLang="ja-JP" dirty="0" smtClean="0"/>
                        <a:t>integer(8)</a:t>
                      </a:r>
                      <a:endParaRPr kumimoji="1" lang="ja-JP" altLang="en-US" dirty="0"/>
                    </a:p>
                  </a:txBody>
                  <a:tcPr/>
                </a:tc>
                <a:tc>
                  <a:txBody>
                    <a:bodyPr/>
                    <a:lstStyle/>
                    <a:p>
                      <a:r>
                        <a:rPr kumimoji="1" lang="en-US" altLang="ja-JP" dirty="0" smtClean="0">
                          <a:solidFill>
                            <a:srgbClr val="FF0000"/>
                          </a:solidFill>
                        </a:rPr>
                        <a:t>-9,223,372,036,854,775,808</a:t>
                      </a:r>
                    </a:p>
                    <a:p>
                      <a:r>
                        <a:rPr kumimoji="1" lang="ja-JP" altLang="en-US" dirty="0" smtClean="0">
                          <a:solidFill>
                            <a:srgbClr val="FF0000"/>
                          </a:solidFill>
                          <a:sym typeface="Symbol" panose="05050102010706020507" pitchFamily="18" charset="2"/>
                        </a:rPr>
                        <a:t></a:t>
                      </a:r>
                      <a:r>
                        <a:rPr kumimoji="1" lang="ja-JP" altLang="en-US" baseline="0" dirty="0" smtClean="0">
                          <a:solidFill>
                            <a:srgbClr val="FF0000"/>
                          </a:solidFill>
                          <a:sym typeface="Symbol" panose="05050102010706020507" pitchFamily="18" charset="2"/>
                        </a:rPr>
                        <a:t> </a:t>
                      </a:r>
                      <a:r>
                        <a:rPr kumimoji="1" lang="en-US" altLang="ja-JP" dirty="0" smtClean="0">
                          <a:solidFill>
                            <a:srgbClr val="FF0000"/>
                          </a:solidFill>
                          <a:sym typeface="Symbol" panose="05050102010706020507" pitchFamily="18" charset="2"/>
                        </a:rPr>
                        <a:t>9,223,372,036,854,775,807</a:t>
                      </a:r>
                      <a:endParaRPr kumimoji="1" lang="ja-JP" altLang="en-US" dirty="0">
                        <a:solidFill>
                          <a:srgbClr val="FF0000"/>
                        </a:solidFill>
                      </a:endParaRPr>
                    </a:p>
                  </a:txBody>
                  <a:tcPr/>
                </a:tc>
                <a:extLst>
                  <a:ext uri="{0D108BD9-81ED-4DB2-BD59-A6C34878D82A}">
                    <a16:rowId xmlns:a16="http://schemas.microsoft.com/office/drawing/2014/main" val="3958768275"/>
                  </a:ext>
                </a:extLst>
              </a:tr>
              <a:tr h="370840">
                <a:tc>
                  <a:txBody>
                    <a:bodyPr/>
                    <a:lstStyle/>
                    <a:p>
                      <a:r>
                        <a:rPr kumimoji="1" lang="ja-JP" altLang="en-US" dirty="0" smtClean="0"/>
                        <a:t>単精度実数型</a:t>
                      </a:r>
                      <a:endParaRPr kumimoji="1" lang="ja-JP" altLang="en-US" dirty="0"/>
                    </a:p>
                  </a:txBody>
                  <a:tcPr/>
                </a:tc>
                <a:tc>
                  <a:txBody>
                    <a:bodyPr/>
                    <a:lstStyle/>
                    <a:p>
                      <a:r>
                        <a:rPr kumimoji="1" lang="en-US" altLang="ja-JP" dirty="0" smtClean="0"/>
                        <a:t>real</a:t>
                      </a:r>
                      <a:endParaRPr kumimoji="1" lang="ja-JP" altLang="en-US" dirty="0"/>
                    </a:p>
                  </a:txBody>
                  <a:tcPr/>
                </a:tc>
                <a:tc>
                  <a:txBody>
                    <a:bodyPr/>
                    <a:lstStyle/>
                    <a:p>
                      <a:r>
                        <a:rPr kumimoji="1" lang="en-US" altLang="ja-JP" dirty="0" smtClean="0">
                          <a:solidFill>
                            <a:srgbClr val="FF0000"/>
                          </a:solidFill>
                        </a:rPr>
                        <a:t>1.17549435×10</a:t>
                      </a:r>
                      <a:r>
                        <a:rPr kumimoji="1" lang="en-US" altLang="ja-JP" baseline="30000" dirty="0" smtClean="0">
                          <a:solidFill>
                            <a:srgbClr val="FF0000"/>
                          </a:solidFill>
                        </a:rPr>
                        <a:t>-38</a:t>
                      </a:r>
                      <a:r>
                        <a:rPr kumimoji="1" lang="en-US" altLang="ja-JP" baseline="0" dirty="0" smtClean="0">
                          <a:solidFill>
                            <a:srgbClr val="FF0000"/>
                          </a:solidFill>
                        </a:rPr>
                        <a:t> </a:t>
                      </a:r>
                      <a:r>
                        <a:rPr kumimoji="1" lang="ja-JP" altLang="en-US" dirty="0" smtClean="0">
                          <a:solidFill>
                            <a:srgbClr val="FF0000"/>
                          </a:solidFill>
                          <a:sym typeface="Symbol" panose="05050102010706020507" pitchFamily="18" charset="2"/>
                        </a:rPr>
                        <a:t> </a:t>
                      </a:r>
                      <a:r>
                        <a:rPr kumimoji="1" lang="en-US" altLang="ja-JP" dirty="0" smtClean="0">
                          <a:solidFill>
                            <a:srgbClr val="FF0000"/>
                          </a:solidFill>
                          <a:sym typeface="Symbol" panose="05050102010706020507" pitchFamily="18" charset="2"/>
                        </a:rPr>
                        <a:t>3.40282347×10</a:t>
                      </a:r>
                      <a:r>
                        <a:rPr kumimoji="1" lang="en-US" altLang="ja-JP" baseline="30000" dirty="0" smtClean="0">
                          <a:solidFill>
                            <a:srgbClr val="FF0000"/>
                          </a:solidFill>
                          <a:sym typeface="Symbol" panose="05050102010706020507" pitchFamily="18" charset="2"/>
                        </a:rPr>
                        <a:t>38</a:t>
                      </a:r>
                    </a:p>
                    <a:p>
                      <a:r>
                        <a:rPr kumimoji="1" lang="ja-JP" altLang="en-US" dirty="0" smtClean="0">
                          <a:solidFill>
                            <a:srgbClr val="FF0000"/>
                          </a:solidFill>
                          <a:sym typeface="Symbol" panose="05050102010706020507" pitchFamily="18" charset="2"/>
                        </a:rPr>
                        <a:t>精度は</a:t>
                      </a:r>
                      <a:r>
                        <a:rPr kumimoji="1" lang="en-US" altLang="ja-JP" dirty="0" smtClean="0">
                          <a:solidFill>
                            <a:srgbClr val="FF0000"/>
                          </a:solidFill>
                          <a:sym typeface="Symbol" panose="05050102010706020507" pitchFamily="18" charset="2"/>
                        </a:rPr>
                        <a:t>10</a:t>
                      </a:r>
                      <a:r>
                        <a:rPr kumimoji="1" lang="ja-JP" altLang="en-US" dirty="0" smtClean="0">
                          <a:solidFill>
                            <a:srgbClr val="FF0000"/>
                          </a:solidFill>
                          <a:sym typeface="Symbol" panose="05050102010706020507" pitchFamily="18" charset="2"/>
                        </a:rPr>
                        <a:t>進数で約</a:t>
                      </a:r>
                      <a:r>
                        <a:rPr kumimoji="1" lang="en-US" altLang="ja-JP" dirty="0" smtClean="0">
                          <a:solidFill>
                            <a:srgbClr val="FF0000"/>
                          </a:solidFill>
                          <a:sym typeface="Symbol" panose="05050102010706020507" pitchFamily="18" charset="2"/>
                        </a:rPr>
                        <a:t>6</a:t>
                      </a:r>
                      <a:r>
                        <a:rPr kumimoji="1" lang="ja-JP" altLang="en-US" dirty="0" smtClean="0">
                          <a:solidFill>
                            <a:srgbClr val="FF0000"/>
                          </a:solidFill>
                          <a:sym typeface="Symbol" panose="05050102010706020507" pitchFamily="18" charset="2"/>
                        </a:rPr>
                        <a:t>桁（</a:t>
                      </a:r>
                      <a:r>
                        <a:rPr kumimoji="1" lang="en-US" altLang="ja-JP" dirty="0" smtClean="0">
                          <a:solidFill>
                            <a:srgbClr val="FF0000"/>
                          </a:solidFill>
                          <a:sym typeface="Symbol" panose="05050102010706020507" pitchFamily="18" charset="2"/>
                        </a:rPr>
                        <a:t>2</a:t>
                      </a:r>
                      <a:r>
                        <a:rPr kumimoji="1" lang="ja-JP" altLang="en-US" dirty="0" smtClean="0">
                          <a:solidFill>
                            <a:srgbClr val="FF0000"/>
                          </a:solidFill>
                          <a:sym typeface="Symbol" panose="05050102010706020507" pitchFamily="18" charset="2"/>
                        </a:rPr>
                        <a:t>進数で</a:t>
                      </a:r>
                      <a:r>
                        <a:rPr kumimoji="1" lang="en-US" altLang="ja-JP" dirty="0" smtClean="0">
                          <a:solidFill>
                            <a:srgbClr val="FF0000"/>
                          </a:solidFill>
                          <a:sym typeface="Symbol" panose="05050102010706020507" pitchFamily="18" charset="2"/>
                        </a:rPr>
                        <a:t>24</a:t>
                      </a:r>
                      <a:r>
                        <a:rPr kumimoji="1" lang="ja-JP" altLang="en-US" dirty="0" smtClean="0">
                          <a:solidFill>
                            <a:srgbClr val="FF0000"/>
                          </a:solidFill>
                          <a:sym typeface="Symbol" panose="05050102010706020507" pitchFamily="18" charset="2"/>
                        </a:rPr>
                        <a:t>桁）</a:t>
                      </a:r>
                      <a:endParaRPr kumimoji="1" lang="ja-JP" altLang="en-US" dirty="0">
                        <a:solidFill>
                          <a:srgbClr val="FF0000"/>
                        </a:solidFill>
                      </a:endParaRPr>
                    </a:p>
                  </a:txBody>
                  <a:tcPr/>
                </a:tc>
                <a:extLst>
                  <a:ext uri="{0D108BD9-81ED-4DB2-BD59-A6C34878D82A}">
                    <a16:rowId xmlns:a16="http://schemas.microsoft.com/office/drawing/2014/main" val="513663511"/>
                  </a:ext>
                </a:extLst>
              </a:tr>
              <a:tr h="370840">
                <a:tc>
                  <a:txBody>
                    <a:bodyPr/>
                    <a:lstStyle/>
                    <a:p>
                      <a:r>
                        <a:rPr kumimoji="1" lang="ja-JP" altLang="en-US" dirty="0" smtClean="0"/>
                        <a:t>倍精度（</a:t>
                      </a:r>
                      <a:r>
                        <a:rPr kumimoji="1" lang="en-US" altLang="ja-JP" dirty="0" smtClean="0"/>
                        <a:t>8</a:t>
                      </a:r>
                      <a:r>
                        <a:rPr kumimoji="1" lang="ja-JP" altLang="en-US" baseline="0" dirty="0" smtClean="0"/>
                        <a:t> バイト</a:t>
                      </a:r>
                      <a:r>
                        <a:rPr kumimoji="1" lang="ja-JP" altLang="en-US" dirty="0" smtClean="0"/>
                        <a:t>）実数型</a:t>
                      </a:r>
                      <a:endParaRPr kumimoji="1" lang="ja-JP" altLang="en-US" dirty="0"/>
                    </a:p>
                  </a:txBody>
                  <a:tcPr/>
                </a:tc>
                <a:tc>
                  <a:txBody>
                    <a:bodyPr/>
                    <a:lstStyle/>
                    <a:p>
                      <a:r>
                        <a:rPr kumimoji="1" lang="en-US" altLang="ja-JP" dirty="0" smtClean="0"/>
                        <a:t>real(8)</a:t>
                      </a:r>
                    </a:p>
                    <a:p>
                      <a:r>
                        <a:rPr kumimoji="1" lang="ja-JP" altLang="en-US" dirty="0" smtClean="0"/>
                        <a:t>または</a:t>
                      </a:r>
                      <a:endParaRPr kumimoji="1" lang="en-US" altLang="ja-JP" dirty="0" smtClean="0"/>
                    </a:p>
                    <a:p>
                      <a:r>
                        <a:rPr kumimoji="1" lang="en-US" altLang="ja-JP" dirty="0" smtClean="0"/>
                        <a:t>double</a:t>
                      </a:r>
                      <a:r>
                        <a:rPr kumimoji="1" lang="en-US" altLang="ja-JP" baseline="0" dirty="0" smtClean="0"/>
                        <a:t> precision</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rgbClr val="FF0000"/>
                          </a:solidFill>
                          <a:sym typeface="Symbol" panose="05050102010706020507" pitchFamily="18" charset="2"/>
                        </a:rPr>
                        <a:t>2.225073858507201×10</a:t>
                      </a:r>
                      <a:r>
                        <a:rPr kumimoji="1" lang="en-US" altLang="ja-JP" baseline="30000" dirty="0" smtClean="0">
                          <a:solidFill>
                            <a:srgbClr val="FF0000"/>
                          </a:solidFill>
                          <a:sym typeface="Symbol" panose="05050102010706020507" pitchFamily="18" charset="2"/>
                        </a:rPr>
                        <a:t>-308</a:t>
                      </a:r>
                      <a:r>
                        <a:rPr kumimoji="1" lang="ja-JP" altLang="en-US" baseline="30000" dirty="0" smtClean="0">
                          <a:solidFill>
                            <a:srgbClr val="FF0000"/>
                          </a:solidFill>
                          <a:sym typeface="Symbol" panose="05050102010706020507" pitchFamily="18" charset="2"/>
                        </a:rPr>
                        <a:t>　</a:t>
                      </a:r>
                      <a:endParaRPr kumimoji="1" lang="en-US" altLang="ja-JP" baseline="30000" dirty="0" smtClean="0">
                        <a:solidFill>
                          <a:srgbClr val="FF0000"/>
                        </a:solidFill>
                        <a:sym typeface="Symbol" panose="05050102010706020507" pitchFamily="18" charset="2"/>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rgbClr val="FF0000"/>
                          </a:solidFill>
                          <a:sym typeface="Symbol" panose="05050102010706020507" pitchFamily="18" charset="2"/>
                        </a:rPr>
                        <a:t> </a:t>
                      </a:r>
                      <a:r>
                        <a:rPr kumimoji="1" lang="en-US" altLang="ja-JP" dirty="0" smtClean="0">
                          <a:solidFill>
                            <a:srgbClr val="FF0000"/>
                          </a:solidFill>
                          <a:sym typeface="Symbol" panose="05050102010706020507" pitchFamily="18" charset="2"/>
                        </a:rPr>
                        <a:t>1.797693134862316×10</a:t>
                      </a:r>
                      <a:r>
                        <a:rPr kumimoji="1" lang="en-US" altLang="ja-JP" baseline="30000" dirty="0" smtClean="0">
                          <a:solidFill>
                            <a:srgbClr val="FF0000"/>
                          </a:solidFill>
                          <a:sym typeface="Symbol" panose="05050102010706020507" pitchFamily="18" charset="2"/>
                        </a:rPr>
                        <a:t>308</a:t>
                      </a:r>
                      <a:endParaRPr kumimoji="1" lang="ja-JP" altLang="en-US"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rgbClr val="FF0000"/>
                          </a:solidFill>
                          <a:sym typeface="Symbol" panose="05050102010706020507" pitchFamily="18" charset="2"/>
                        </a:rPr>
                        <a:t>精度は</a:t>
                      </a:r>
                      <a:r>
                        <a:rPr kumimoji="1" lang="en-US" altLang="ja-JP" dirty="0" smtClean="0">
                          <a:solidFill>
                            <a:srgbClr val="FF0000"/>
                          </a:solidFill>
                          <a:sym typeface="Symbol" panose="05050102010706020507" pitchFamily="18" charset="2"/>
                        </a:rPr>
                        <a:t>10</a:t>
                      </a:r>
                      <a:r>
                        <a:rPr kumimoji="1" lang="ja-JP" altLang="en-US" dirty="0" smtClean="0">
                          <a:solidFill>
                            <a:srgbClr val="FF0000"/>
                          </a:solidFill>
                          <a:sym typeface="Symbol" panose="05050102010706020507" pitchFamily="18" charset="2"/>
                        </a:rPr>
                        <a:t>進数で約</a:t>
                      </a:r>
                      <a:r>
                        <a:rPr kumimoji="1" lang="en-US" altLang="ja-JP" dirty="0" smtClean="0">
                          <a:solidFill>
                            <a:srgbClr val="FF0000"/>
                          </a:solidFill>
                          <a:sym typeface="Symbol" panose="05050102010706020507" pitchFamily="18" charset="2"/>
                        </a:rPr>
                        <a:t>14</a:t>
                      </a:r>
                      <a:r>
                        <a:rPr kumimoji="1" lang="ja-JP" altLang="en-US" dirty="0" smtClean="0">
                          <a:solidFill>
                            <a:srgbClr val="FF0000"/>
                          </a:solidFill>
                          <a:sym typeface="Symbol" panose="05050102010706020507" pitchFamily="18" charset="2"/>
                        </a:rPr>
                        <a:t>桁（</a:t>
                      </a:r>
                      <a:r>
                        <a:rPr kumimoji="1" lang="en-US" altLang="ja-JP" dirty="0" smtClean="0">
                          <a:solidFill>
                            <a:srgbClr val="FF0000"/>
                          </a:solidFill>
                          <a:sym typeface="Symbol" panose="05050102010706020507" pitchFamily="18" charset="2"/>
                        </a:rPr>
                        <a:t>2</a:t>
                      </a:r>
                      <a:r>
                        <a:rPr kumimoji="1" lang="ja-JP" altLang="en-US" dirty="0" smtClean="0">
                          <a:solidFill>
                            <a:srgbClr val="FF0000"/>
                          </a:solidFill>
                          <a:sym typeface="Symbol" panose="05050102010706020507" pitchFamily="18" charset="2"/>
                        </a:rPr>
                        <a:t>進数で</a:t>
                      </a:r>
                      <a:r>
                        <a:rPr kumimoji="1" lang="en-US" altLang="ja-JP" dirty="0" smtClean="0">
                          <a:solidFill>
                            <a:srgbClr val="FF0000"/>
                          </a:solidFill>
                          <a:sym typeface="Symbol" panose="05050102010706020507" pitchFamily="18" charset="2"/>
                        </a:rPr>
                        <a:t>53</a:t>
                      </a:r>
                      <a:r>
                        <a:rPr kumimoji="1" lang="ja-JP" altLang="en-US" dirty="0" smtClean="0">
                          <a:solidFill>
                            <a:srgbClr val="FF0000"/>
                          </a:solidFill>
                          <a:sym typeface="Symbol" panose="05050102010706020507" pitchFamily="18" charset="2"/>
                        </a:rPr>
                        <a:t>桁）</a:t>
                      </a:r>
                      <a:endParaRPr kumimoji="1" lang="ja-JP" altLang="en-US" dirty="0" smtClean="0">
                        <a:solidFill>
                          <a:srgbClr val="FF0000"/>
                        </a:solidFill>
                      </a:endParaRPr>
                    </a:p>
                  </a:txBody>
                  <a:tcPr/>
                </a:tc>
                <a:extLst>
                  <a:ext uri="{0D108BD9-81ED-4DB2-BD59-A6C34878D82A}">
                    <a16:rowId xmlns:a16="http://schemas.microsoft.com/office/drawing/2014/main" val="1597841479"/>
                  </a:ext>
                </a:extLst>
              </a:tr>
              <a:tr h="370840">
                <a:tc>
                  <a:txBody>
                    <a:bodyPr/>
                    <a:lstStyle/>
                    <a:p>
                      <a:r>
                        <a:rPr kumimoji="1" lang="ja-JP" altLang="en-US" dirty="0" smtClean="0"/>
                        <a:t>複素数型</a:t>
                      </a:r>
                      <a:endParaRPr kumimoji="1" lang="ja-JP" altLang="en-US" dirty="0"/>
                    </a:p>
                  </a:txBody>
                  <a:tcPr/>
                </a:tc>
                <a:tc>
                  <a:txBody>
                    <a:bodyPr/>
                    <a:lstStyle/>
                    <a:p>
                      <a:r>
                        <a:rPr kumimoji="1" lang="en-US" altLang="ja-JP" dirty="0" smtClean="0"/>
                        <a:t>complex</a:t>
                      </a:r>
                      <a:endParaRPr kumimoji="1" lang="ja-JP" altLang="en-US" dirty="0"/>
                    </a:p>
                  </a:txBody>
                  <a:tcPr/>
                </a:tc>
                <a:tc>
                  <a:txBody>
                    <a:bodyPr/>
                    <a:lstStyle/>
                    <a:p>
                      <a:r>
                        <a:rPr kumimoji="1" lang="en-US" altLang="ja-JP" dirty="0" smtClean="0"/>
                        <a:t>a + b </a:t>
                      </a:r>
                      <a:r>
                        <a:rPr kumimoji="1" lang="en-US" altLang="ja-JP" dirty="0" err="1" smtClean="0"/>
                        <a:t>i</a:t>
                      </a:r>
                      <a:r>
                        <a:rPr kumimoji="1" lang="en-US" altLang="ja-JP" dirty="0" smtClean="0"/>
                        <a:t> </a:t>
                      </a:r>
                      <a:r>
                        <a:rPr kumimoji="1" lang="ja-JP" altLang="en-US" dirty="0" smtClean="0"/>
                        <a:t>の形式の複素数（</a:t>
                      </a:r>
                      <a:r>
                        <a:rPr kumimoji="1" lang="en-US" altLang="ja-JP" dirty="0" smtClean="0"/>
                        <a:t>a, b </a:t>
                      </a:r>
                      <a:r>
                        <a:rPr kumimoji="1" lang="ja-JP" altLang="en-US" dirty="0" smtClean="0"/>
                        <a:t>は実数の範囲）</a:t>
                      </a:r>
                      <a:r>
                        <a:rPr kumimoji="1" lang="en-US" altLang="ja-JP" dirty="0" smtClean="0"/>
                        <a:t> </a:t>
                      </a:r>
                      <a:endParaRPr kumimoji="1" lang="ja-JP" altLang="en-US" dirty="0"/>
                    </a:p>
                  </a:txBody>
                  <a:tcPr/>
                </a:tc>
                <a:extLst>
                  <a:ext uri="{0D108BD9-81ED-4DB2-BD59-A6C34878D82A}">
                    <a16:rowId xmlns:a16="http://schemas.microsoft.com/office/drawing/2014/main" val="47503636"/>
                  </a:ext>
                </a:extLst>
              </a:tr>
              <a:tr h="370840">
                <a:tc>
                  <a:txBody>
                    <a:bodyPr/>
                    <a:lstStyle/>
                    <a:p>
                      <a:r>
                        <a:rPr kumimoji="1" lang="ja-JP" altLang="en-US" dirty="0" smtClean="0"/>
                        <a:t>倍精度複素数型</a:t>
                      </a:r>
                      <a:endParaRPr kumimoji="1" lang="ja-JP" altLang="en-US" dirty="0"/>
                    </a:p>
                  </a:txBody>
                  <a:tcPr/>
                </a:tc>
                <a:tc>
                  <a:txBody>
                    <a:bodyPr/>
                    <a:lstStyle/>
                    <a:p>
                      <a:r>
                        <a:rPr kumimoji="1" lang="en-US" altLang="ja-JP" dirty="0" smtClean="0"/>
                        <a:t>complex(8)</a:t>
                      </a:r>
                    </a:p>
                    <a:p>
                      <a:r>
                        <a:rPr kumimoji="1" lang="ja-JP" altLang="en-US" dirty="0" smtClean="0"/>
                        <a:t>または</a:t>
                      </a:r>
                      <a:endParaRPr kumimoji="1" lang="en-US" altLang="ja-JP" baseline="0" dirty="0" smtClean="0"/>
                    </a:p>
                    <a:p>
                      <a:r>
                        <a:rPr kumimoji="1" lang="en-US" altLang="ja-JP" baseline="0" dirty="0" smtClean="0"/>
                        <a:t>double complex</a:t>
                      </a:r>
                      <a:endParaRPr kumimoji="1" lang="ja-JP" altLang="en-US" dirty="0"/>
                    </a:p>
                  </a:txBody>
                  <a:tcPr/>
                </a:tc>
                <a:tc>
                  <a:txBody>
                    <a:bodyPr/>
                    <a:lstStyle/>
                    <a:p>
                      <a:r>
                        <a:rPr kumimoji="1" lang="en-US" altLang="ja-JP" dirty="0" smtClean="0"/>
                        <a:t>a + b </a:t>
                      </a:r>
                      <a:r>
                        <a:rPr kumimoji="1" lang="en-US" altLang="ja-JP" dirty="0" err="1" smtClean="0"/>
                        <a:t>i</a:t>
                      </a:r>
                      <a:r>
                        <a:rPr kumimoji="1" lang="en-US" altLang="ja-JP" dirty="0" smtClean="0"/>
                        <a:t> </a:t>
                      </a:r>
                      <a:r>
                        <a:rPr kumimoji="1" lang="ja-JP" altLang="en-US" dirty="0" smtClean="0"/>
                        <a:t>の形式の複素数（</a:t>
                      </a:r>
                      <a:r>
                        <a:rPr kumimoji="1" lang="en-US" altLang="ja-JP" dirty="0" smtClean="0"/>
                        <a:t>a, b </a:t>
                      </a:r>
                      <a:r>
                        <a:rPr kumimoji="1" lang="ja-JP" altLang="en-US" dirty="0" smtClean="0"/>
                        <a:t>は倍精度実数の範囲）</a:t>
                      </a:r>
                      <a:endParaRPr kumimoji="1" lang="ja-JP" altLang="en-US" dirty="0"/>
                    </a:p>
                  </a:txBody>
                  <a:tcPr/>
                </a:tc>
                <a:extLst>
                  <a:ext uri="{0D108BD9-81ED-4DB2-BD59-A6C34878D82A}">
                    <a16:rowId xmlns:a16="http://schemas.microsoft.com/office/drawing/2014/main" val="372112686"/>
                  </a:ext>
                </a:extLst>
              </a:tr>
              <a:tr h="370840">
                <a:tc>
                  <a:txBody>
                    <a:bodyPr/>
                    <a:lstStyle/>
                    <a:p>
                      <a:r>
                        <a:rPr kumimoji="1" lang="ja-JP" altLang="en-US" dirty="0" smtClean="0"/>
                        <a:t>論理型</a:t>
                      </a:r>
                      <a:endParaRPr kumimoji="1" lang="ja-JP" altLang="en-US" dirty="0"/>
                    </a:p>
                  </a:txBody>
                  <a:tcPr/>
                </a:tc>
                <a:tc>
                  <a:txBody>
                    <a:bodyPr/>
                    <a:lstStyle/>
                    <a:p>
                      <a:r>
                        <a:rPr kumimoji="1" lang="en-US" altLang="ja-JP" dirty="0" smtClean="0"/>
                        <a:t>logical</a:t>
                      </a:r>
                      <a:endParaRPr kumimoji="1" lang="ja-JP" altLang="en-US" dirty="0"/>
                    </a:p>
                  </a:txBody>
                  <a:tcPr/>
                </a:tc>
                <a:tc>
                  <a:txBody>
                    <a:bodyPr/>
                    <a:lstStyle/>
                    <a:p>
                      <a:r>
                        <a:rPr kumimoji="1" lang="en-US" altLang="ja-JP" dirty="0" smtClean="0"/>
                        <a:t>.true. (</a:t>
                      </a:r>
                      <a:r>
                        <a:rPr kumimoji="1" lang="ja-JP" altLang="en-US" dirty="0" smtClean="0"/>
                        <a:t>真</a:t>
                      </a:r>
                      <a:r>
                        <a:rPr kumimoji="1" lang="en-US" altLang="ja-JP" dirty="0" smtClean="0"/>
                        <a:t>) </a:t>
                      </a:r>
                      <a:r>
                        <a:rPr kumimoji="1" lang="ja-JP" altLang="en-US" dirty="0" smtClean="0"/>
                        <a:t>または </a:t>
                      </a:r>
                      <a:r>
                        <a:rPr kumimoji="1" lang="en-US" altLang="ja-JP" dirty="0" smtClean="0"/>
                        <a:t>.false. (</a:t>
                      </a:r>
                      <a:r>
                        <a:rPr kumimoji="1" lang="ja-JP" altLang="en-US" dirty="0" smtClean="0"/>
                        <a:t>偽</a:t>
                      </a:r>
                      <a:r>
                        <a:rPr kumimoji="1" lang="en-US" altLang="ja-JP" dirty="0" smtClean="0"/>
                        <a:t>)</a:t>
                      </a:r>
                      <a:endParaRPr kumimoji="1" lang="ja-JP" altLang="en-US" dirty="0"/>
                    </a:p>
                  </a:txBody>
                  <a:tcPr/>
                </a:tc>
                <a:extLst>
                  <a:ext uri="{0D108BD9-81ED-4DB2-BD59-A6C34878D82A}">
                    <a16:rowId xmlns:a16="http://schemas.microsoft.com/office/drawing/2014/main" val="3175809164"/>
                  </a:ext>
                </a:extLst>
              </a:tr>
              <a:tr h="370840">
                <a:tc>
                  <a:txBody>
                    <a:bodyPr/>
                    <a:lstStyle/>
                    <a:p>
                      <a:r>
                        <a:rPr kumimoji="1" lang="ja-JP" altLang="en-US" dirty="0" smtClean="0"/>
                        <a:t>文字型</a:t>
                      </a:r>
                      <a:endParaRPr kumimoji="1" lang="ja-JP" altLang="en-US" dirty="0"/>
                    </a:p>
                  </a:txBody>
                  <a:tcPr/>
                </a:tc>
                <a:tc>
                  <a:txBody>
                    <a:bodyPr/>
                    <a:lstStyle/>
                    <a:p>
                      <a:r>
                        <a:rPr kumimoji="1" lang="en-US" altLang="ja-JP" dirty="0" smtClean="0"/>
                        <a:t>character</a:t>
                      </a:r>
                      <a:endParaRPr kumimoji="1" lang="ja-JP" altLang="en-US" dirty="0"/>
                    </a:p>
                  </a:txBody>
                  <a:tcPr/>
                </a:tc>
                <a:tc>
                  <a:txBody>
                    <a:bodyPr/>
                    <a:lstStyle/>
                    <a:p>
                      <a:r>
                        <a:rPr kumimoji="1" lang="en-US" altLang="ja-JP" dirty="0" smtClean="0"/>
                        <a:t>1 </a:t>
                      </a:r>
                      <a:r>
                        <a:rPr kumimoji="1" lang="ja-JP" altLang="en-US" dirty="0" smtClean="0"/>
                        <a:t>バイト文字</a:t>
                      </a:r>
                      <a:endParaRPr kumimoji="1" lang="ja-JP" altLang="en-US" dirty="0"/>
                    </a:p>
                  </a:txBody>
                  <a:tcPr/>
                </a:tc>
                <a:extLst>
                  <a:ext uri="{0D108BD9-81ED-4DB2-BD59-A6C34878D82A}">
                    <a16:rowId xmlns:a16="http://schemas.microsoft.com/office/drawing/2014/main" val="327040544"/>
                  </a:ext>
                </a:extLst>
              </a:tr>
            </a:tbl>
          </a:graphicData>
        </a:graphic>
      </p:graphicFrame>
    </p:spTree>
    <p:extLst>
      <p:ext uri="{BB962C8B-B14F-4D97-AF65-F5344CB8AC3E}">
        <p14:creationId xmlns:p14="http://schemas.microsoft.com/office/powerpoint/2010/main" val="17270351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dirty="0"/>
              <a:t>配列</a:t>
            </a:r>
            <a:endParaRPr kumimoji="1" lang="ja-JP" altLang="en-US" dirty="0"/>
          </a:p>
        </p:txBody>
      </p:sp>
      <p:sp>
        <p:nvSpPr>
          <p:cNvPr id="5" name="テキスト プレースホルダー 4"/>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4907121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smtClean="0"/>
              <a:t>配列　その１</a:t>
            </a:r>
            <a:endParaRPr kumimoji="1" lang="ja-JP" altLang="en-US" dirty="0"/>
          </a:p>
        </p:txBody>
      </p:sp>
      <p:sp>
        <p:nvSpPr>
          <p:cNvPr id="5" name="コンテンツ プレースホルダー 4"/>
          <p:cNvSpPr>
            <a:spLocks noGrp="1"/>
          </p:cNvSpPr>
          <p:nvPr>
            <p:ph idx="1"/>
          </p:nvPr>
        </p:nvSpPr>
        <p:spPr/>
        <p:txBody>
          <a:bodyPr>
            <a:normAutofit lnSpcReduction="10000"/>
          </a:bodyPr>
          <a:lstStyle/>
          <a:p>
            <a:r>
              <a:rPr kumimoji="1" lang="ja-JP" altLang="en-US" dirty="0" smtClean="0"/>
              <a:t>複数のデータをまとめて扱いたいことがある</a:t>
            </a:r>
            <a:r>
              <a:rPr kumimoji="1" lang="en-US" altLang="ja-JP" dirty="0" smtClean="0"/>
              <a:t>.</a:t>
            </a:r>
          </a:p>
          <a:p>
            <a:pPr lvl="1"/>
            <a:r>
              <a:rPr lang="ja-JP" altLang="en-US" dirty="0"/>
              <a:t>データ</a:t>
            </a:r>
            <a:r>
              <a:rPr lang="ja-JP" altLang="en-US" dirty="0" smtClean="0"/>
              <a:t>の例</a:t>
            </a:r>
            <a:endParaRPr lang="en-US" altLang="ja-JP" dirty="0" smtClean="0"/>
          </a:p>
          <a:p>
            <a:pPr lvl="2"/>
            <a:r>
              <a:rPr kumimoji="1" lang="ja-JP" altLang="en-US" dirty="0"/>
              <a:t>温度</a:t>
            </a:r>
            <a:r>
              <a:rPr kumimoji="1" lang="ja-JP" altLang="en-US" dirty="0" smtClean="0"/>
              <a:t>の高さ分布</a:t>
            </a:r>
            <a:endParaRPr kumimoji="1" lang="en-US" altLang="ja-JP" dirty="0" smtClean="0"/>
          </a:p>
          <a:p>
            <a:pPr lvl="3"/>
            <a:r>
              <a:rPr lang="ja-JP" altLang="en-US" dirty="0"/>
              <a:t>複数</a:t>
            </a:r>
            <a:r>
              <a:rPr lang="ja-JP" altLang="en-US" dirty="0" smtClean="0"/>
              <a:t>の高度の値</a:t>
            </a:r>
            <a:r>
              <a:rPr lang="ja-JP" altLang="en-US" dirty="0"/>
              <a:t>や</a:t>
            </a:r>
            <a:r>
              <a:rPr lang="ja-JP" altLang="en-US" dirty="0" smtClean="0"/>
              <a:t>複数の温度の値を用いる</a:t>
            </a:r>
            <a:r>
              <a:rPr lang="en-US" altLang="ja-JP" dirty="0" smtClean="0"/>
              <a:t>.</a:t>
            </a:r>
          </a:p>
          <a:p>
            <a:pPr lvl="2"/>
            <a:r>
              <a:rPr lang="ja-JP" altLang="en-US" dirty="0"/>
              <a:t>地震</a:t>
            </a:r>
            <a:r>
              <a:rPr lang="ja-JP" altLang="en-US" dirty="0" smtClean="0"/>
              <a:t>の揺れの時間変化</a:t>
            </a:r>
            <a:endParaRPr lang="en-US" altLang="ja-JP" dirty="0" smtClean="0"/>
          </a:p>
          <a:p>
            <a:pPr lvl="3"/>
            <a:r>
              <a:rPr lang="ja-JP" altLang="en-US" dirty="0"/>
              <a:t>複数</a:t>
            </a:r>
            <a:r>
              <a:rPr lang="ja-JP" altLang="en-US" dirty="0" smtClean="0"/>
              <a:t>の時間の値</a:t>
            </a:r>
            <a:r>
              <a:rPr lang="ja-JP" altLang="en-US" dirty="0"/>
              <a:t>や</a:t>
            </a:r>
            <a:r>
              <a:rPr lang="ja-JP" altLang="en-US" dirty="0" smtClean="0"/>
              <a:t>複数の揺れの加速度の値を用いる</a:t>
            </a:r>
            <a:r>
              <a:rPr lang="en-US" altLang="ja-JP" dirty="0" smtClean="0"/>
              <a:t>.</a:t>
            </a:r>
          </a:p>
          <a:p>
            <a:pPr lvl="2"/>
            <a:r>
              <a:rPr lang="en-US" altLang="ja-JP" dirty="0" smtClean="0"/>
              <a:t>…</a:t>
            </a:r>
          </a:p>
          <a:p>
            <a:endParaRPr lang="en-US" altLang="ja-JP" dirty="0" smtClean="0"/>
          </a:p>
          <a:p>
            <a:r>
              <a:rPr lang="ja-JP" altLang="en-US" dirty="0" smtClean="0"/>
              <a:t>こういった複数の数値をまとめて扱う際に便利なものが「配列」</a:t>
            </a:r>
            <a:endParaRPr lang="en-US" altLang="ja-JP" dirty="0" smtClean="0"/>
          </a:p>
        </p:txBody>
      </p:sp>
    </p:spTree>
    <p:extLst>
      <p:ext uri="{BB962C8B-B14F-4D97-AF65-F5344CB8AC3E}">
        <p14:creationId xmlns:p14="http://schemas.microsoft.com/office/powerpoint/2010/main" val="4067054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smtClean="0"/>
              <a:t>配列　その</a:t>
            </a:r>
            <a:r>
              <a:rPr lang="ja-JP" altLang="en-US" dirty="0" smtClean="0"/>
              <a:t>２</a:t>
            </a:r>
            <a:endParaRPr kumimoji="1" lang="ja-JP" altLang="en-US" dirty="0"/>
          </a:p>
        </p:txBody>
      </p:sp>
      <p:sp>
        <p:nvSpPr>
          <p:cNvPr id="5" name="コンテンツ プレースホルダー 4"/>
          <p:cNvSpPr>
            <a:spLocks noGrp="1"/>
          </p:cNvSpPr>
          <p:nvPr>
            <p:ph sz="half" idx="1"/>
          </p:nvPr>
        </p:nvSpPr>
        <p:spPr/>
        <p:txBody>
          <a:bodyPr>
            <a:normAutofit fontScale="92500" lnSpcReduction="10000"/>
          </a:bodyPr>
          <a:lstStyle/>
          <a:p>
            <a:r>
              <a:rPr lang="ja-JP" altLang="en-US" dirty="0"/>
              <a:t>配列</a:t>
            </a:r>
          </a:p>
          <a:p>
            <a:pPr lvl="1"/>
            <a:r>
              <a:rPr lang="ja-JP" altLang="en-US" dirty="0"/>
              <a:t>同じデータ型の値をまとめて一つの変数名で扱う</a:t>
            </a:r>
            <a:r>
              <a:rPr lang="en-US" altLang="ja-JP" dirty="0" smtClean="0"/>
              <a:t>.</a:t>
            </a:r>
          </a:p>
          <a:p>
            <a:pPr lvl="2"/>
            <a:r>
              <a:rPr lang="ja-JP" altLang="en-US" dirty="0" smtClean="0"/>
              <a:t>時系列データを表現</a:t>
            </a:r>
            <a:endParaRPr lang="en-US" altLang="ja-JP" dirty="0" smtClean="0"/>
          </a:p>
          <a:p>
            <a:pPr lvl="2"/>
            <a:r>
              <a:rPr lang="ja-JP" altLang="en-US" dirty="0"/>
              <a:t>ベクトル</a:t>
            </a:r>
            <a:r>
              <a:rPr lang="ja-JP" altLang="en-US" dirty="0" smtClean="0"/>
              <a:t>を</a:t>
            </a:r>
            <a:r>
              <a:rPr lang="ja-JP" altLang="en-US" dirty="0"/>
              <a:t>表現</a:t>
            </a:r>
            <a:endParaRPr lang="en-US" altLang="ja-JP" dirty="0"/>
          </a:p>
          <a:p>
            <a:pPr lvl="2"/>
            <a:r>
              <a:rPr lang="en-US" altLang="ja-JP" dirty="0" smtClean="0"/>
              <a:t>…</a:t>
            </a:r>
          </a:p>
          <a:p>
            <a:pPr lvl="1"/>
            <a:r>
              <a:rPr lang="ja-JP" altLang="en-US" dirty="0" smtClean="0"/>
              <a:t>それぞれの値（要素）が値を持てる</a:t>
            </a:r>
            <a:r>
              <a:rPr lang="en-US" altLang="ja-JP" dirty="0" smtClean="0"/>
              <a:t>.</a:t>
            </a:r>
            <a:endParaRPr lang="en-US" altLang="ja-JP" dirty="0"/>
          </a:p>
          <a:p>
            <a:pPr lvl="1"/>
            <a:r>
              <a:rPr lang="ja-JP" altLang="en-US" dirty="0" smtClean="0"/>
              <a:t>それぞれの要素は</a:t>
            </a:r>
            <a:r>
              <a:rPr lang="en-US" altLang="ja-JP" dirty="0"/>
              <a:t>, </a:t>
            </a:r>
            <a:r>
              <a:rPr lang="ja-JP" altLang="en-US" dirty="0"/>
              <a:t>添え字で指定</a:t>
            </a:r>
            <a:r>
              <a:rPr lang="en-US" altLang="ja-JP" dirty="0"/>
              <a:t>.</a:t>
            </a:r>
          </a:p>
          <a:p>
            <a:pPr lvl="2"/>
            <a:r>
              <a:rPr lang="en-US" altLang="ja-JP" dirty="0" smtClean="0"/>
              <a:t>Fortran </a:t>
            </a:r>
            <a:r>
              <a:rPr lang="ja-JP" altLang="en-US" dirty="0" smtClean="0"/>
              <a:t>のデフォルトでは</a:t>
            </a:r>
            <a:r>
              <a:rPr lang="en-US" altLang="ja-JP" dirty="0" smtClean="0"/>
              <a:t>, </a:t>
            </a:r>
            <a:r>
              <a:rPr lang="ja-JP" altLang="en-US" dirty="0" smtClean="0"/>
              <a:t>添え字は</a:t>
            </a:r>
            <a:r>
              <a:rPr lang="en-US" altLang="ja-JP" dirty="0" smtClean="0"/>
              <a:t>, 1, 2, 3, …</a:t>
            </a:r>
          </a:p>
          <a:p>
            <a:pPr lvl="3"/>
            <a:r>
              <a:rPr lang="ja-JP" altLang="en-US" dirty="0" smtClean="0"/>
              <a:t>添え字</a:t>
            </a:r>
            <a:r>
              <a:rPr lang="ja-JP" altLang="en-US" dirty="0"/>
              <a:t>が</a:t>
            </a:r>
            <a:r>
              <a:rPr lang="ja-JP" altLang="en-US" dirty="0" smtClean="0"/>
              <a:t> </a:t>
            </a:r>
            <a:r>
              <a:rPr lang="en-US" altLang="ja-JP" dirty="0" smtClean="0"/>
              <a:t>0 </a:t>
            </a:r>
            <a:r>
              <a:rPr lang="ja-JP" altLang="en-US" dirty="0" smtClean="0"/>
              <a:t>（ゼロ）から始まる言語も少なくない</a:t>
            </a:r>
            <a:r>
              <a:rPr lang="en-US" altLang="ja-JP" dirty="0" smtClean="0"/>
              <a:t>.</a:t>
            </a:r>
            <a:endParaRPr lang="en-US" altLang="ja-JP" dirty="0"/>
          </a:p>
          <a:p>
            <a:endParaRPr lang="en-US" altLang="ja-JP" dirty="0" smtClean="0"/>
          </a:p>
        </p:txBody>
      </p:sp>
      <p:sp>
        <p:nvSpPr>
          <p:cNvPr id="2" name="コンテンツ プレースホルダー 1"/>
          <p:cNvSpPr>
            <a:spLocks noGrp="1"/>
          </p:cNvSpPr>
          <p:nvPr>
            <p:ph sz="half" idx="2"/>
          </p:nvPr>
        </p:nvSpPr>
        <p:spPr/>
        <p:txBody>
          <a:bodyPr>
            <a:normAutofit fontScale="92500" lnSpcReduction="10000"/>
          </a:bodyPr>
          <a:lstStyle/>
          <a:p>
            <a:endParaRPr kumimoji="1" lang="ja-JP" altLang="en-US" dirty="0"/>
          </a:p>
        </p:txBody>
      </p:sp>
      <p:sp>
        <p:nvSpPr>
          <p:cNvPr id="13" name="テキスト ボックス 12"/>
          <p:cNvSpPr txBox="1"/>
          <p:nvPr/>
        </p:nvSpPr>
        <p:spPr>
          <a:xfrm>
            <a:off x="4932040" y="1628800"/>
            <a:ext cx="3234412" cy="461665"/>
          </a:xfrm>
          <a:prstGeom prst="rect">
            <a:avLst/>
          </a:prstGeom>
          <a:noFill/>
        </p:spPr>
        <p:txBody>
          <a:bodyPr wrap="none" rtlCol="0">
            <a:spAutoFit/>
          </a:bodyPr>
          <a:lstStyle/>
          <a:p>
            <a:r>
              <a:rPr lang="ja-JP" altLang="en-US" sz="2400" dirty="0" smtClean="0"/>
              <a:t>配列 </a:t>
            </a:r>
            <a:r>
              <a:rPr lang="en-US" altLang="ja-JP" sz="2400" dirty="0" smtClean="0"/>
              <a:t>Array(4)</a:t>
            </a:r>
            <a:r>
              <a:rPr lang="ja-JP" altLang="en-US" sz="2400" dirty="0" smtClean="0"/>
              <a:t>の</a:t>
            </a:r>
            <a:r>
              <a:rPr lang="ja-JP" altLang="en-US" sz="2400" dirty="0"/>
              <a:t>イメージ</a:t>
            </a:r>
            <a:endParaRPr kumimoji="1" lang="ja-JP" altLang="en-US" sz="2400" dirty="0"/>
          </a:p>
        </p:txBody>
      </p:sp>
      <p:grpSp>
        <p:nvGrpSpPr>
          <p:cNvPr id="3" name="グループ化 2"/>
          <p:cNvGrpSpPr/>
          <p:nvPr/>
        </p:nvGrpSpPr>
        <p:grpSpPr>
          <a:xfrm>
            <a:off x="6084168" y="2287168"/>
            <a:ext cx="951739" cy="3662931"/>
            <a:chOff x="5216607" y="2708920"/>
            <a:chExt cx="951739" cy="3662931"/>
          </a:xfrm>
        </p:grpSpPr>
        <p:sp>
          <p:nvSpPr>
            <p:cNvPr id="7" name="正方形/長方形 6"/>
            <p:cNvSpPr/>
            <p:nvPr/>
          </p:nvSpPr>
          <p:spPr>
            <a:xfrm>
              <a:off x="5220072" y="2708920"/>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5220072" y="3625985"/>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5216607" y="4533814"/>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5216607" y="5457451"/>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5226485" y="2981454"/>
              <a:ext cx="941861" cy="369332"/>
            </a:xfrm>
            <a:prstGeom prst="rect">
              <a:avLst/>
            </a:prstGeom>
            <a:noFill/>
          </p:spPr>
          <p:txBody>
            <a:bodyPr wrap="none" rtlCol="0">
              <a:spAutoFit/>
            </a:bodyPr>
            <a:lstStyle/>
            <a:p>
              <a:r>
                <a:rPr lang="en-US" altLang="ja-JP" dirty="0" smtClean="0"/>
                <a:t>Array(1)</a:t>
              </a:r>
              <a:endParaRPr kumimoji="1" lang="ja-JP" altLang="en-US" dirty="0"/>
            </a:p>
          </p:txBody>
        </p:sp>
        <p:sp>
          <p:nvSpPr>
            <p:cNvPr id="15" name="テキスト ボックス 14"/>
            <p:cNvSpPr txBox="1"/>
            <p:nvPr/>
          </p:nvSpPr>
          <p:spPr>
            <a:xfrm>
              <a:off x="5226485" y="3895363"/>
              <a:ext cx="941861" cy="369332"/>
            </a:xfrm>
            <a:prstGeom prst="rect">
              <a:avLst/>
            </a:prstGeom>
            <a:noFill/>
          </p:spPr>
          <p:txBody>
            <a:bodyPr wrap="none" rtlCol="0">
              <a:spAutoFit/>
            </a:bodyPr>
            <a:lstStyle/>
            <a:p>
              <a:r>
                <a:rPr lang="en-US" altLang="ja-JP" dirty="0" smtClean="0"/>
                <a:t>Array(2)</a:t>
              </a:r>
              <a:endParaRPr kumimoji="1" lang="ja-JP" altLang="en-US" dirty="0"/>
            </a:p>
          </p:txBody>
        </p:sp>
        <p:sp>
          <p:nvSpPr>
            <p:cNvPr id="16" name="テキスト ボックス 15"/>
            <p:cNvSpPr txBox="1"/>
            <p:nvPr/>
          </p:nvSpPr>
          <p:spPr>
            <a:xfrm>
              <a:off x="5226485" y="4809272"/>
              <a:ext cx="941861" cy="369332"/>
            </a:xfrm>
            <a:prstGeom prst="rect">
              <a:avLst/>
            </a:prstGeom>
            <a:noFill/>
          </p:spPr>
          <p:txBody>
            <a:bodyPr wrap="none" rtlCol="0">
              <a:spAutoFit/>
            </a:bodyPr>
            <a:lstStyle/>
            <a:p>
              <a:r>
                <a:rPr lang="en-US" altLang="ja-JP" dirty="0" smtClean="0"/>
                <a:t>Array(3)</a:t>
              </a:r>
              <a:endParaRPr kumimoji="1" lang="ja-JP" altLang="en-US" dirty="0"/>
            </a:p>
          </p:txBody>
        </p:sp>
        <p:sp>
          <p:nvSpPr>
            <p:cNvPr id="17" name="テキスト ボックス 16"/>
            <p:cNvSpPr txBox="1"/>
            <p:nvPr/>
          </p:nvSpPr>
          <p:spPr>
            <a:xfrm>
              <a:off x="5226485" y="5723180"/>
              <a:ext cx="941861" cy="369332"/>
            </a:xfrm>
            <a:prstGeom prst="rect">
              <a:avLst/>
            </a:prstGeom>
            <a:noFill/>
          </p:spPr>
          <p:txBody>
            <a:bodyPr wrap="none" rtlCol="0">
              <a:spAutoFit/>
            </a:bodyPr>
            <a:lstStyle/>
            <a:p>
              <a:r>
                <a:rPr lang="en-US" altLang="ja-JP" dirty="0" smtClean="0"/>
                <a:t>Array(4)</a:t>
              </a:r>
              <a:endParaRPr kumimoji="1" lang="ja-JP" altLang="en-US" dirty="0"/>
            </a:p>
          </p:txBody>
        </p:sp>
      </p:grpSp>
    </p:spTree>
    <p:extLst>
      <p:ext uri="{BB962C8B-B14F-4D97-AF65-F5344CB8AC3E}">
        <p14:creationId xmlns:p14="http://schemas.microsoft.com/office/powerpoint/2010/main" val="9004208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smtClean="0"/>
              <a:t>配列　その</a:t>
            </a:r>
            <a:r>
              <a:rPr lang="ja-JP" altLang="en-US" dirty="0"/>
              <a:t>３</a:t>
            </a:r>
            <a:endParaRPr kumimoji="1" lang="ja-JP" altLang="en-US" dirty="0"/>
          </a:p>
        </p:txBody>
      </p:sp>
      <p:sp>
        <p:nvSpPr>
          <p:cNvPr id="5" name="コンテンツ プレースホルダー 4"/>
          <p:cNvSpPr>
            <a:spLocks noGrp="1"/>
          </p:cNvSpPr>
          <p:nvPr>
            <p:ph sz="half" idx="1"/>
          </p:nvPr>
        </p:nvSpPr>
        <p:spPr/>
        <p:txBody>
          <a:bodyPr>
            <a:normAutofit/>
          </a:bodyPr>
          <a:lstStyle/>
          <a:p>
            <a:r>
              <a:rPr lang="ja-JP" altLang="en-US" dirty="0" smtClean="0"/>
              <a:t>多次元配列</a:t>
            </a:r>
            <a:endParaRPr lang="ja-JP" altLang="en-US" dirty="0"/>
          </a:p>
          <a:p>
            <a:pPr lvl="1"/>
            <a:r>
              <a:rPr lang="en-US" altLang="ja-JP" dirty="0"/>
              <a:t>2</a:t>
            </a:r>
            <a:r>
              <a:rPr lang="en-US" altLang="ja-JP" dirty="0" smtClean="0"/>
              <a:t> </a:t>
            </a:r>
            <a:r>
              <a:rPr lang="ja-JP" altLang="en-US" dirty="0" smtClean="0"/>
              <a:t>次元以上の配列も定義できる</a:t>
            </a:r>
            <a:r>
              <a:rPr lang="en-US" altLang="ja-JP" dirty="0" smtClean="0"/>
              <a:t>.</a:t>
            </a:r>
          </a:p>
          <a:p>
            <a:pPr lvl="2"/>
            <a:r>
              <a:rPr lang="ja-JP" altLang="en-US" dirty="0" smtClean="0"/>
              <a:t>行列を表現</a:t>
            </a:r>
            <a:endParaRPr lang="en-US" altLang="ja-JP" dirty="0" smtClean="0"/>
          </a:p>
          <a:p>
            <a:pPr lvl="2"/>
            <a:r>
              <a:rPr lang="en-US" altLang="ja-JP" dirty="0" smtClean="0"/>
              <a:t>…</a:t>
            </a:r>
          </a:p>
        </p:txBody>
      </p:sp>
      <p:sp>
        <p:nvSpPr>
          <p:cNvPr id="2" name="コンテンツ プレースホルダー 1"/>
          <p:cNvSpPr>
            <a:spLocks noGrp="1"/>
          </p:cNvSpPr>
          <p:nvPr>
            <p:ph sz="half" idx="2"/>
          </p:nvPr>
        </p:nvSpPr>
        <p:spPr/>
        <p:txBody>
          <a:bodyPr/>
          <a:lstStyle/>
          <a:p>
            <a:endParaRPr kumimoji="1" lang="ja-JP" altLang="en-US" dirty="0"/>
          </a:p>
        </p:txBody>
      </p:sp>
      <p:sp>
        <p:nvSpPr>
          <p:cNvPr id="67" name="テキスト ボックス 66"/>
          <p:cNvSpPr txBox="1"/>
          <p:nvPr/>
        </p:nvSpPr>
        <p:spPr>
          <a:xfrm>
            <a:off x="4716016" y="1690172"/>
            <a:ext cx="3466846" cy="461665"/>
          </a:xfrm>
          <a:prstGeom prst="rect">
            <a:avLst/>
          </a:prstGeom>
          <a:noFill/>
        </p:spPr>
        <p:txBody>
          <a:bodyPr wrap="none" rtlCol="0">
            <a:spAutoFit/>
          </a:bodyPr>
          <a:lstStyle/>
          <a:p>
            <a:r>
              <a:rPr lang="ja-JP" altLang="en-US" sz="2400" dirty="0" smtClean="0"/>
              <a:t>配列 </a:t>
            </a:r>
            <a:r>
              <a:rPr lang="en-US" altLang="ja-JP" sz="2400" dirty="0" smtClean="0"/>
              <a:t>Array(4,3)</a:t>
            </a:r>
            <a:r>
              <a:rPr lang="ja-JP" altLang="en-US" sz="2400" dirty="0" smtClean="0"/>
              <a:t>の</a:t>
            </a:r>
            <a:r>
              <a:rPr lang="ja-JP" altLang="en-US" sz="2400" dirty="0"/>
              <a:t>イメージ</a:t>
            </a:r>
            <a:endParaRPr kumimoji="1" lang="ja-JP" altLang="en-US" sz="2400" dirty="0"/>
          </a:p>
        </p:txBody>
      </p:sp>
      <p:grpSp>
        <p:nvGrpSpPr>
          <p:cNvPr id="98" name="グループ化 97"/>
          <p:cNvGrpSpPr/>
          <p:nvPr/>
        </p:nvGrpSpPr>
        <p:grpSpPr>
          <a:xfrm>
            <a:off x="5050680" y="2279777"/>
            <a:ext cx="2868752" cy="3669503"/>
            <a:chOff x="5050680" y="2456660"/>
            <a:chExt cx="2868752" cy="3669503"/>
          </a:xfrm>
        </p:grpSpPr>
        <p:grpSp>
          <p:nvGrpSpPr>
            <p:cNvPr id="96" name="グループ化 95"/>
            <p:cNvGrpSpPr/>
            <p:nvPr/>
          </p:nvGrpSpPr>
          <p:grpSpPr>
            <a:xfrm>
              <a:off x="5085292" y="2463232"/>
              <a:ext cx="917865" cy="3662931"/>
              <a:chOff x="5076056" y="2463232"/>
              <a:chExt cx="917865" cy="3662931"/>
            </a:xfrm>
          </p:grpSpPr>
          <p:sp>
            <p:nvSpPr>
              <p:cNvPr id="69" name="正方形/長方形 68"/>
              <p:cNvSpPr/>
              <p:nvPr/>
            </p:nvSpPr>
            <p:spPr>
              <a:xfrm>
                <a:off x="5079521" y="2463232"/>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正方形/長方形 69"/>
              <p:cNvSpPr/>
              <p:nvPr/>
            </p:nvSpPr>
            <p:spPr>
              <a:xfrm>
                <a:off x="5079521" y="3380297"/>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正方形/長方形 70"/>
              <p:cNvSpPr/>
              <p:nvPr/>
            </p:nvSpPr>
            <p:spPr>
              <a:xfrm>
                <a:off x="5076056" y="4288126"/>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正方形/長方形 71"/>
              <p:cNvSpPr/>
              <p:nvPr/>
            </p:nvSpPr>
            <p:spPr>
              <a:xfrm>
                <a:off x="5076056" y="5211763"/>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3" name="テキスト ボックス 72"/>
            <p:cNvSpPr txBox="1"/>
            <p:nvPr/>
          </p:nvSpPr>
          <p:spPr>
            <a:xfrm>
              <a:off x="5050680" y="2735766"/>
              <a:ext cx="1015021" cy="338554"/>
            </a:xfrm>
            <a:prstGeom prst="rect">
              <a:avLst/>
            </a:prstGeom>
            <a:noFill/>
          </p:spPr>
          <p:txBody>
            <a:bodyPr wrap="none" rtlCol="0">
              <a:spAutoFit/>
            </a:bodyPr>
            <a:lstStyle/>
            <a:p>
              <a:r>
                <a:rPr lang="en-US" altLang="ja-JP" sz="1600" dirty="0" smtClean="0"/>
                <a:t>Array(1,1)</a:t>
              </a:r>
              <a:endParaRPr kumimoji="1" lang="ja-JP" altLang="en-US" sz="1600" dirty="0"/>
            </a:p>
          </p:txBody>
        </p:sp>
        <p:sp>
          <p:nvSpPr>
            <p:cNvPr id="74" name="テキスト ボックス 73"/>
            <p:cNvSpPr txBox="1"/>
            <p:nvPr/>
          </p:nvSpPr>
          <p:spPr>
            <a:xfrm>
              <a:off x="5050680" y="3649675"/>
              <a:ext cx="1015021" cy="338554"/>
            </a:xfrm>
            <a:prstGeom prst="rect">
              <a:avLst/>
            </a:prstGeom>
            <a:noFill/>
          </p:spPr>
          <p:txBody>
            <a:bodyPr wrap="none" rtlCol="0">
              <a:spAutoFit/>
            </a:bodyPr>
            <a:lstStyle/>
            <a:p>
              <a:r>
                <a:rPr lang="en-US" altLang="ja-JP" sz="1600" dirty="0" smtClean="0"/>
                <a:t>Array(2,1)</a:t>
              </a:r>
              <a:endParaRPr kumimoji="1" lang="ja-JP" altLang="en-US" sz="1600" dirty="0"/>
            </a:p>
          </p:txBody>
        </p:sp>
        <p:sp>
          <p:nvSpPr>
            <p:cNvPr id="75" name="テキスト ボックス 74"/>
            <p:cNvSpPr txBox="1"/>
            <p:nvPr/>
          </p:nvSpPr>
          <p:spPr>
            <a:xfrm>
              <a:off x="5050680" y="4563584"/>
              <a:ext cx="1015021" cy="338554"/>
            </a:xfrm>
            <a:prstGeom prst="rect">
              <a:avLst/>
            </a:prstGeom>
            <a:noFill/>
          </p:spPr>
          <p:txBody>
            <a:bodyPr wrap="none" rtlCol="0">
              <a:spAutoFit/>
            </a:bodyPr>
            <a:lstStyle/>
            <a:p>
              <a:r>
                <a:rPr lang="en-US" altLang="ja-JP" sz="1600" dirty="0" smtClean="0"/>
                <a:t>Array(3,1)</a:t>
              </a:r>
              <a:endParaRPr kumimoji="1" lang="ja-JP" altLang="en-US" sz="1600" dirty="0"/>
            </a:p>
          </p:txBody>
        </p:sp>
        <p:sp>
          <p:nvSpPr>
            <p:cNvPr id="76" name="テキスト ボックス 75"/>
            <p:cNvSpPr txBox="1"/>
            <p:nvPr/>
          </p:nvSpPr>
          <p:spPr>
            <a:xfrm>
              <a:off x="5050680" y="5477492"/>
              <a:ext cx="1015021" cy="338554"/>
            </a:xfrm>
            <a:prstGeom prst="rect">
              <a:avLst/>
            </a:prstGeom>
            <a:noFill/>
          </p:spPr>
          <p:txBody>
            <a:bodyPr wrap="none" rtlCol="0">
              <a:spAutoFit/>
            </a:bodyPr>
            <a:lstStyle/>
            <a:p>
              <a:r>
                <a:rPr lang="en-US" altLang="ja-JP" sz="1600" dirty="0" smtClean="0"/>
                <a:t>Array(4,1)</a:t>
              </a:r>
              <a:endParaRPr kumimoji="1" lang="ja-JP" altLang="en-US" sz="1600" dirty="0"/>
            </a:p>
          </p:txBody>
        </p:sp>
        <p:grpSp>
          <p:nvGrpSpPr>
            <p:cNvPr id="95" name="グループ化 94"/>
            <p:cNvGrpSpPr/>
            <p:nvPr/>
          </p:nvGrpSpPr>
          <p:grpSpPr>
            <a:xfrm>
              <a:off x="6003799" y="2463232"/>
              <a:ext cx="917865" cy="3662931"/>
              <a:chOff x="6003799" y="2463232"/>
              <a:chExt cx="917865" cy="3662931"/>
            </a:xfrm>
          </p:grpSpPr>
          <p:sp>
            <p:nvSpPr>
              <p:cNvPr id="78" name="正方形/長方形 77"/>
              <p:cNvSpPr/>
              <p:nvPr/>
            </p:nvSpPr>
            <p:spPr>
              <a:xfrm>
                <a:off x="6007264" y="2463232"/>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正方形/長方形 78"/>
              <p:cNvSpPr/>
              <p:nvPr/>
            </p:nvSpPr>
            <p:spPr>
              <a:xfrm>
                <a:off x="6007264" y="3380297"/>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正方形/長方形 79"/>
              <p:cNvSpPr/>
              <p:nvPr/>
            </p:nvSpPr>
            <p:spPr>
              <a:xfrm>
                <a:off x="6003799" y="4288126"/>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正方形/長方形 80"/>
              <p:cNvSpPr/>
              <p:nvPr/>
            </p:nvSpPr>
            <p:spPr>
              <a:xfrm>
                <a:off x="6003799" y="5211763"/>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2" name="テキスト ボックス 81"/>
            <p:cNvSpPr txBox="1"/>
            <p:nvPr/>
          </p:nvSpPr>
          <p:spPr>
            <a:xfrm>
              <a:off x="5969187" y="2735766"/>
              <a:ext cx="1015021" cy="338554"/>
            </a:xfrm>
            <a:prstGeom prst="rect">
              <a:avLst/>
            </a:prstGeom>
            <a:noFill/>
          </p:spPr>
          <p:txBody>
            <a:bodyPr wrap="none" rtlCol="0">
              <a:spAutoFit/>
            </a:bodyPr>
            <a:lstStyle/>
            <a:p>
              <a:r>
                <a:rPr lang="en-US" altLang="ja-JP" sz="1600" dirty="0" smtClean="0"/>
                <a:t>Array(1,2)</a:t>
              </a:r>
              <a:endParaRPr kumimoji="1" lang="ja-JP" altLang="en-US" sz="1600" dirty="0"/>
            </a:p>
          </p:txBody>
        </p:sp>
        <p:sp>
          <p:nvSpPr>
            <p:cNvPr id="83" name="テキスト ボックス 82"/>
            <p:cNvSpPr txBox="1"/>
            <p:nvPr/>
          </p:nvSpPr>
          <p:spPr>
            <a:xfrm>
              <a:off x="5969187" y="3649675"/>
              <a:ext cx="1015021" cy="338554"/>
            </a:xfrm>
            <a:prstGeom prst="rect">
              <a:avLst/>
            </a:prstGeom>
            <a:noFill/>
          </p:spPr>
          <p:txBody>
            <a:bodyPr wrap="none" rtlCol="0">
              <a:spAutoFit/>
            </a:bodyPr>
            <a:lstStyle/>
            <a:p>
              <a:r>
                <a:rPr lang="en-US" altLang="ja-JP" sz="1600" dirty="0" smtClean="0"/>
                <a:t>Array(2,2)</a:t>
              </a:r>
              <a:endParaRPr kumimoji="1" lang="ja-JP" altLang="en-US" sz="1600" dirty="0"/>
            </a:p>
          </p:txBody>
        </p:sp>
        <p:sp>
          <p:nvSpPr>
            <p:cNvPr id="84" name="テキスト ボックス 83"/>
            <p:cNvSpPr txBox="1"/>
            <p:nvPr/>
          </p:nvSpPr>
          <p:spPr>
            <a:xfrm>
              <a:off x="5969187" y="4563584"/>
              <a:ext cx="1015021" cy="338554"/>
            </a:xfrm>
            <a:prstGeom prst="rect">
              <a:avLst/>
            </a:prstGeom>
            <a:noFill/>
          </p:spPr>
          <p:txBody>
            <a:bodyPr wrap="none" rtlCol="0">
              <a:spAutoFit/>
            </a:bodyPr>
            <a:lstStyle/>
            <a:p>
              <a:r>
                <a:rPr lang="en-US" altLang="ja-JP" sz="1600" dirty="0" smtClean="0"/>
                <a:t>Array(3,2)</a:t>
              </a:r>
              <a:endParaRPr kumimoji="1" lang="ja-JP" altLang="en-US" sz="1600" dirty="0"/>
            </a:p>
          </p:txBody>
        </p:sp>
        <p:sp>
          <p:nvSpPr>
            <p:cNvPr id="85" name="テキスト ボックス 84"/>
            <p:cNvSpPr txBox="1"/>
            <p:nvPr/>
          </p:nvSpPr>
          <p:spPr>
            <a:xfrm>
              <a:off x="5969187" y="5477492"/>
              <a:ext cx="1015021" cy="338554"/>
            </a:xfrm>
            <a:prstGeom prst="rect">
              <a:avLst/>
            </a:prstGeom>
            <a:noFill/>
          </p:spPr>
          <p:txBody>
            <a:bodyPr wrap="none" rtlCol="0">
              <a:spAutoFit/>
            </a:bodyPr>
            <a:lstStyle/>
            <a:p>
              <a:r>
                <a:rPr lang="en-US" altLang="ja-JP" sz="1600" dirty="0" smtClean="0"/>
                <a:t>Array(4,2)</a:t>
              </a:r>
              <a:endParaRPr kumimoji="1" lang="ja-JP" altLang="en-US" sz="1600" dirty="0"/>
            </a:p>
          </p:txBody>
        </p:sp>
        <p:grpSp>
          <p:nvGrpSpPr>
            <p:cNvPr id="97" name="グループ化 96"/>
            <p:cNvGrpSpPr/>
            <p:nvPr/>
          </p:nvGrpSpPr>
          <p:grpSpPr>
            <a:xfrm>
              <a:off x="6920556" y="2456660"/>
              <a:ext cx="914400" cy="3662931"/>
              <a:chOff x="7040623" y="2456660"/>
              <a:chExt cx="914400" cy="3662931"/>
            </a:xfrm>
          </p:grpSpPr>
          <p:sp>
            <p:nvSpPr>
              <p:cNvPr id="87" name="正方形/長方形 86"/>
              <p:cNvSpPr/>
              <p:nvPr/>
            </p:nvSpPr>
            <p:spPr>
              <a:xfrm>
                <a:off x="7040623" y="2456660"/>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正方形/長方形 87"/>
              <p:cNvSpPr/>
              <p:nvPr/>
            </p:nvSpPr>
            <p:spPr>
              <a:xfrm>
                <a:off x="7040623" y="3373725"/>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正方形/長方形 88"/>
              <p:cNvSpPr/>
              <p:nvPr/>
            </p:nvSpPr>
            <p:spPr>
              <a:xfrm>
                <a:off x="7040623" y="4281554"/>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正方形/長方形 89"/>
              <p:cNvSpPr/>
              <p:nvPr/>
            </p:nvSpPr>
            <p:spPr>
              <a:xfrm>
                <a:off x="7040623" y="5205191"/>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テキスト ボックス 90"/>
            <p:cNvSpPr txBox="1"/>
            <p:nvPr/>
          </p:nvSpPr>
          <p:spPr>
            <a:xfrm>
              <a:off x="6904411" y="2729194"/>
              <a:ext cx="1015021" cy="338554"/>
            </a:xfrm>
            <a:prstGeom prst="rect">
              <a:avLst/>
            </a:prstGeom>
            <a:noFill/>
          </p:spPr>
          <p:txBody>
            <a:bodyPr wrap="none" rtlCol="0">
              <a:spAutoFit/>
            </a:bodyPr>
            <a:lstStyle/>
            <a:p>
              <a:r>
                <a:rPr lang="en-US" altLang="ja-JP" sz="1600" dirty="0" smtClean="0"/>
                <a:t>Array(1,3)</a:t>
              </a:r>
              <a:endParaRPr kumimoji="1" lang="ja-JP" altLang="en-US" sz="1600" dirty="0"/>
            </a:p>
          </p:txBody>
        </p:sp>
        <p:sp>
          <p:nvSpPr>
            <p:cNvPr id="92" name="テキスト ボックス 91"/>
            <p:cNvSpPr txBox="1"/>
            <p:nvPr/>
          </p:nvSpPr>
          <p:spPr>
            <a:xfrm>
              <a:off x="6904411" y="3643103"/>
              <a:ext cx="1015021" cy="338554"/>
            </a:xfrm>
            <a:prstGeom prst="rect">
              <a:avLst/>
            </a:prstGeom>
            <a:noFill/>
          </p:spPr>
          <p:txBody>
            <a:bodyPr wrap="none" rtlCol="0">
              <a:spAutoFit/>
            </a:bodyPr>
            <a:lstStyle/>
            <a:p>
              <a:r>
                <a:rPr lang="en-US" altLang="ja-JP" sz="1600" dirty="0" smtClean="0"/>
                <a:t>Array(2,3)</a:t>
              </a:r>
              <a:endParaRPr kumimoji="1" lang="ja-JP" altLang="en-US" sz="1600" dirty="0"/>
            </a:p>
          </p:txBody>
        </p:sp>
        <p:sp>
          <p:nvSpPr>
            <p:cNvPr id="93" name="テキスト ボックス 92"/>
            <p:cNvSpPr txBox="1"/>
            <p:nvPr/>
          </p:nvSpPr>
          <p:spPr>
            <a:xfrm>
              <a:off x="6904411" y="4557012"/>
              <a:ext cx="1015021" cy="338554"/>
            </a:xfrm>
            <a:prstGeom prst="rect">
              <a:avLst/>
            </a:prstGeom>
            <a:noFill/>
          </p:spPr>
          <p:txBody>
            <a:bodyPr wrap="none" rtlCol="0">
              <a:spAutoFit/>
            </a:bodyPr>
            <a:lstStyle/>
            <a:p>
              <a:r>
                <a:rPr lang="en-US" altLang="ja-JP" sz="1600" dirty="0" smtClean="0"/>
                <a:t>Array(3,3)</a:t>
              </a:r>
              <a:endParaRPr kumimoji="1" lang="ja-JP" altLang="en-US" sz="1600" dirty="0"/>
            </a:p>
          </p:txBody>
        </p:sp>
        <p:sp>
          <p:nvSpPr>
            <p:cNvPr id="94" name="テキスト ボックス 93"/>
            <p:cNvSpPr txBox="1"/>
            <p:nvPr/>
          </p:nvSpPr>
          <p:spPr>
            <a:xfrm>
              <a:off x="6904411" y="5470920"/>
              <a:ext cx="1015021" cy="338554"/>
            </a:xfrm>
            <a:prstGeom prst="rect">
              <a:avLst/>
            </a:prstGeom>
            <a:noFill/>
          </p:spPr>
          <p:txBody>
            <a:bodyPr wrap="none" rtlCol="0">
              <a:spAutoFit/>
            </a:bodyPr>
            <a:lstStyle/>
            <a:p>
              <a:r>
                <a:rPr lang="en-US" altLang="ja-JP" sz="1600" dirty="0" smtClean="0"/>
                <a:t>Array(4,3)</a:t>
              </a:r>
              <a:endParaRPr kumimoji="1" lang="ja-JP" altLang="en-US" sz="1600" dirty="0"/>
            </a:p>
          </p:txBody>
        </p:sp>
      </p:grpSp>
    </p:spTree>
    <p:extLst>
      <p:ext uri="{BB962C8B-B14F-4D97-AF65-F5344CB8AC3E}">
        <p14:creationId xmlns:p14="http://schemas.microsoft.com/office/powerpoint/2010/main" val="2286935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変数</a:t>
            </a:r>
            <a:endParaRPr kumimoji="1" lang="en-US" altLang="ja-JP" dirty="0" smtClean="0"/>
          </a:p>
          <a:p>
            <a:r>
              <a:rPr lang="ja-JP" altLang="en-US" dirty="0"/>
              <a:t>配列</a:t>
            </a:r>
            <a:endParaRPr kumimoji="1" lang="en-US" altLang="ja-JP" dirty="0" smtClean="0"/>
          </a:p>
          <a:p>
            <a:r>
              <a:rPr kumimoji="1" lang="ja-JP" altLang="en-US" dirty="0" smtClean="0"/>
              <a:t>演算子と組み込み関数</a:t>
            </a:r>
            <a:endParaRPr kumimoji="1" lang="ja-JP" altLang="en-US" dirty="0"/>
          </a:p>
        </p:txBody>
      </p:sp>
    </p:spTree>
    <p:extLst>
      <p:ext uri="{BB962C8B-B14F-4D97-AF65-F5344CB8AC3E}">
        <p14:creationId xmlns:p14="http://schemas.microsoft.com/office/powerpoint/2010/main" val="28541173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配列</a:t>
            </a:r>
            <a:r>
              <a:rPr lang="ja-JP" altLang="en-US" dirty="0" smtClean="0"/>
              <a:t>の</a:t>
            </a:r>
            <a:r>
              <a:rPr lang="ja-JP" altLang="en-US" dirty="0"/>
              <a:t>宣言</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a:t>例</a:t>
            </a:r>
            <a:endParaRPr lang="en-US" altLang="ja-JP" dirty="0"/>
          </a:p>
          <a:p>
            <a:pPr lvl="1"/>
            <a:r>
              <a:rPr lang="en-US" altLang="ja-JP" dirty="0"/>
              <a:t>integer :: number(5)</a:t>
            </a:r>
          </a:p>
          <a:p>
            <a:pPr lvl="2"/>
            <a:r>
              <a:rPr lang="en-US" altLang="ja-JP" dirty="0"/>
              <a:t>5 </a:t>
            </a:r>
            <a:r>
              <a:rPr lang="ja-JP" altLang="en-US" dirty="0"/>
              <a:t>個の要素を持つ整数型変数配列の宣言</a:t>
            </a:r>
            <a:endParaRPr lang="en-US" altLang="ja-JP" dirty="0"/>
          </a:p>
          <a:p>
            <a:pPr lvl="1"/>
            <a:r>
              <a:rPr lang="en-US" altLang="ja-JP" dirty="0"/>
              <a:t>real :: value(11,3)	</a:t>
            </a:r>
          </a:p>
          <a:p>
            <a:pPr lvl="2"/>
            <a:r>
              <a:rPr lang="en-US" altLang="ja-JP" dirty="0"/>
              <a:t>11</a:t>
            </a:r>
            <a:r>
              <a:rPr lang="en-US" altLang="ja-JP" dirty="0">
                <a:sym typeface="Symbol" panose="05050102010706020507" pitchFamily="18" charset="2"/>
              </a:rPr>
              <a:t>×</a:t>
            </a:r>
            <a:r>
              <a:rPr lang="en-US" altLang="ja-JP" dirty="0"/>
              <a:t>3 </a:t>
            </a:r>
            <a:r>
              <a:rPr lang="ja-JP" altLang="en-US" dirty="0"/>
              <a:t>個の要素を持つ実数型変数配列の宣言</a:t>
            </a:r>
            <a:endParaRPr lang="en-US" altLang="ja-JP" dirty="0"/>
          </a:p>
          <a:p>
            <a:pPr lvl="1"/>
            <a:r>
              <a:rPr lang="en-US" altLang="ja-JP" dirty="0"/>
              <a:t>real(8) :: value(2,3,4,5)	</a:t>
            </a:r>
          </a:p>
          <a:p>
            <a:pPr lvl="2"/>
            <a:r>
              <a:rPr lang="en-US" altLang="ja-JP" dirty="0">
                <a:sym typeface="Symbol" panose="05050102010706020507" pitchFamily="18" charset="2"/>
              </a:rPr>
              <a:t>2×</a:t>
            </a:r>
            <a:r>
              <a:rPr lang="en-US" altLang="ja-JP" dirty="0"/>
              <a:t>3</a:t>
            </a:r>
            <a:r>
              <a:rPr lang="en-US" altLang="ja-JP" dirty="0">
                <a:sym typeface="Symbol" panose="05050102010706020507" pitchFamily="18" charset="2"/>
              </a:rPr>
              <a:t>×4×5</a:t>
            </a:r>
            <a:r>
              <a:rPr lang="en-US" altLang="ja-JP" dirty="0"/>
              <a:t> </a:t>
            </a:r>
            <a:r>
              <a:rPr lang="ja-JP" altLang="en-US" dirty="0"/>
              <a:t>個の要素を持つ倍精度実数型変数配列の</a:t>
            </a:r>
            <a:r>
              <a:rPr lang="ja-JP" altLang="en-US" dirty="0" smtClean="0"/>
              <a:t>宣言</a:t>
            </a:r>
            <a:endParaRPr lang="ja-JP" altLang="en-US" dirty="0"/>
          </a:p>
          <a:p>
            <a:r>
              <a:rPr kumimoji="1" lang="ja-JP" altLang="en-US" dirty="0" smtClean="0"/>
              <a:t>宣言方法</a:t>
            </a:r>
            <a:endParaRPr lang="en-US" altLang="ja-JP" dirty="0"/>
          </a:p>
          <a:p>
            <a:pPr marL="0" indent="0">
              <a:buNone/>
            </a:pPr>
            <a:r>
              <a:rPr kumimoji="1" lang="ja-JP" altLang="en-US" dirty="0" smtClean="0"/>
              <a:t>　</a:t>
            </a:r>
            <a:endParaRPr kumimoji="1" lang="en-US" altLang="ja-JP" dirty="0" smtClean="0"/>
          </a:p>
          <a:p>
            <a:endParaRPr lang="en-US" altLang="ja-JP" dirty="0"/>
          </a:p>
          <a:p>
            <a:endParaRPr kumimoji="1" lang="en-US" altLang="ja-JP" dirty="0" smtClean="0"/>
          </a:p>
          <a:p>
            <a:endParaRPr lang="en-US" altLang="ja-JP" dirty="0" smtClean="0"/>
          </a:p>
          <a:p>
            <a:endParaRPr lang="en-US" altLang="ja-JP" dirty="0"/>
          </a:p>
        </p:txBody>
      </p:sp>
      <p:sp>
        <p:nvSpPr>
          <p:cNvPr id="4" name="テキスト ボックス 3"/>
          <p:cNvSpPr txBox="1"/>
          <p:nvPr/>
        </p:nvSpPr>
        <p:spPr>
          <a:xfrm>
            <a:off x="972103" y="5529426"/>
            <a:ext cx="7704353" cy="707886"/>
          </a:xfrm>
          <a:prstGeom prst="rect">
            <a:avLst/>
          </a:prstGeom>
          <a:noFill/>
        </p:spPr>
        <p:txBody>
          <a:bodyPr wrap="none" rtlCol="0">
            <a:spAutoFit/>
          </a:bodyPr>
          <a:lstStyle/>
          <a:p>
            <a:r>
              <a:rPr lang="en-US" altLang="ja-JP" sz="4000" dirty="0"/>
              <a:t>&lt;</a:t>
            </a:r>
            <a:r>
              <a:rPr lang="ja-JP" altLang="en-US" sz="4000" dirty="0"/>
              <a:t>データ型</a:t>
            </a:r>
            <a:r>
              <a:rPr lang="en-US" altLang="ja-JP" sz="4000" dirty="0"/>
              <a:t>&gt; :: &lt;</a:t>
            </a:r>
            <a:r>
              <a:rPr lang="ja-JP" altLang="en-US" sz="4000" dirty="0"/>
              <a:t>変数名</a:t>
            </a:r>
            <a:r>
              <a:rPr lang="en-US" altLang="ja-JP" sz="4000" dirty="0" smtClean="0"/>
              <a:t>&gt;</a:t>
            </a:r>
            <a:r>
              <a:rPr lang="ja-JP" altLang="en-US" sz="4000" dirty="0" smtClean="0"/>
              <a:t>（</a:t>
            </a:r>
            <a:r>
              <a:rPr lang="en-US" altLang="ja-JP" sz="4000" dirty="0" smtClean="0"/>
              <a:t>&lt;</a:t>
            </a:r>
            <a:r>
              <a:rPr lang="ja-JP" altLang="en-US" sz="4000" dirty="0" smtClean="0"/>
              <a:t>要素数</a:t>
            </a:r>
            <a:r>
              <a:rPr lang="en-US" altLang="ja-JP" sz="4000" dirty="0" smtClean="0"/>
              <a:t>&gt;</a:t>
            </a:r>
            <a:r>
              <a:rPr lang="ja-JP" altLang="en-US" sz="4000" dirty="0" smtClean="0"/>
              <a:t>）</a:t>
            </a:r>
            <a:endParaRPr kumimoji="1" lang="ja-JP" altLang="en-US" sz="4000" dirty="0"/>
          </a:p>
        </p:txBody>
      </p:sp>
    </p:spTree>
    <p:extLst>
      <p:ext uri="{BB962C8B-B14F-4D97-AF65-F5344CB8AC3E}">
        <p14:creationId xmlns:p14="http://schemas.microsoft.com/office/powerpoint/2010/main" val="10486026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配列の使用例</a:t>
            </a:r>
            <a:endParaRPr kumimoji="1" lang="ja-JP" altLang="en-US" dirty="0"/>
          </a:p>
        </p:txBody>
      </p:sp>
      <p:sp>
        <p:nvSpPr>
          <p:cNvPr id="4" name="テキスト ボックス 3"/>
          <p:cNvSpPr txBox="1"/>
          <p:nvPr/>
        </p:nvSpPr>
        <p:spPr>
          <a:xfrm>
            <a:off x="1115124" y="1477228"/>
            <a:ext cx="7446269" cy="3970318"/>
          </a:xfrm>
          <a:prstGeom prst="rect">
            <a:avLst/>
          </a:prstGeom>
          <a:noFill/>
        </p:spPr>
        <p:txBody>
          <a:bodyPr wrap="none" rtlCol="0">
            <a:spAutoFit/>
          </a:bodyPr>
          <a:lstStyle/>
          <a:p>
            <a:r>
              <a:rPr lang="en-US" altLang="ja-JP" sz="2800" dirty="0" smtClean="0"/>
              <a:t>integer :: number(</a:t>
            </a:r>
            <a:r>
              <a:rPr lang="en-US" altLang="ja-JP" sz="2800" dirty="0" smtClean="0">
                <a:solidFill>
                  <a:srgbClr val="FF0000"/>
                </a:solidFill>
              </a:rPr>
              <a:t>4</a:t>
            </a:r>
            <a:r>
              <a:rPr lang="en-US" altLang="ja-JP" sz="2800" dirty="0" smtClean="0"/>
              <a:t>)</a:t>
            </a:r>
          </a:p>
          <a:p>
            <a:r>
              <a:rPr kumimoji="1" lang="en-US" altLang="ja-JP" sz="2800" dirty="0" smtClean="0"/>
              <a:t>real       :: value(</a:t>
            </a:r>
            <a:r>
              <a:rPr kumimoji="1" lang="en-US" altLang="ja-JP" sz="2800" dirty="0" smtClean="0">
                <a:solidFill>
                  <a:srgbClr val="FF0000"/>
                </a:solidFill>
              </a:rPr>
              <a:t>5</a:t>
            </a:r>
            <a:r>
              <a:rPr kumimoji="1" lang="en-US" altLang="ja-JP" sz="2800" dirty="0" smtClean="0"/>
              <a:t>)</a:t>
            </a:r>
          </a:p>
          <a:p>
            <a:endParaRPr lang="en-US" altLang="ja-JP" sz="2800" dirty="0"/>
          </a:p>
          <a:p>
            <a:r>
              <a:rPr kumimoji="1" lang="en-US" altLang="ja-JP" sz="2800" dirty="0" smtClean="0"/>
              <a:t>…</a:t>
            </a:r>
          </a:p>
          <a:p>
            <a:endParaRPr lang="en-US" altLang="ja-JP" sz="2800" dirty="0"/>
          </a:p>
          <a:p>
            <a:r>
              <a:rPr kumimoji="1" lang="en-US" altLang="ja-JP" sz="2800" dirty="0" smtClean="0"/>
              <a:t>number(</a:t>
            </a:r>
            <a:r>
              <a:rPr kumimoji="1" lang="en-US" altLang="ja-JP" sz="2800" dirty="0" smtClean="0">
                <a:solidFill>
                  <a:srgbClr val="00B050"/>
                </a:solidFill>
              </a:rPr>
              <a:t>1</a:t>
            </a:r>
            <a:r>
              <a:rPr kumimoji="1" lang="en-US" altLang="ja-JP" sz="2800" dirty="0" smtClean="0"/>
              <a:t>) = 2</a:t>
            </a:r>
          </a:p>
          <a:p>
            <a:r>
              <a:rPr lang="en-US" altLang="ja-JP" sz="2800" dirty="0" smtClean="0"/>
              <a:t>number(</a:t>
            </a:r>
            <a:r>
              <a:rPr lang="en-US" altLang="ja-JP" sz="2800" dirty="0" smtClean="0">
                <a:solidFill>
                  <a:srgbClr val="00B050"/>
                </a:solidFill>
              </a:rPr>
              <a:t>2</a:t>
            </a:r>
            <a:r>
              <a:rPr lang="en-US" altLang="ja-JP" sz="2800" dirty="0" smtClean="0"/>
              <a:t>) = 1</a:t>
            </a:r>
          </a:p>
          <a:p>
            <a:r>
              <a:rPr lang="en-US" altLang="ja-JP" sz="2800" dirty="0" smtClean="0"/>
              <a:t>number(</a:t>
            </a:r>
            <a:r>
              <a:rPr lang="en-US" altLang="ja-JP" sz="2800" dirty="0" smtClean="0">
                <a:solidFill>
                  <a:srgbClr val="00B050"/>
                </a:solidFill>
              </a:rPr>
              <a:t>3</a:t>
            </a:r>
            <a:r>
              <a:rPr lang="en-US" altLang="ja-JP" sz="2800" dirty="0" smtClean="0"/>
              <a:t>) </a:t>
            </a:r>
            <a:r>
              <a:rPr lang="en-US" altLang="ja-JP" sz="2800" dirty="0"/>
              <a:t>= </a:t>
            </a:r>
            <a:r>
              <a:rPr lang="en-US" altLang="ja-JP" sz="2800" dirty="0" smtClean="0"/>
              <a:t>5</a:t>
            </a:r>
            <a:endParaRPr lang="en-US" altLang="ja-JP" sz="2800" dirty="0"/>
          </a:p>
          <a:p>
            <a:r>
              <a:rPr lang="en-US" altLang="ja-JP" sz="2800" dirty="0" smtClean="0"/>
              <a:t>number(</a:t>
            </a:r>
            <a:r>
              <a:rPr lang="en-US" altLang="ja-JP" sz="2800" dirty="0" smtClean="0">
                <a:solidFill>
                  <a:srgbClr val="00B050"/>
                </a:solidFill>
              </a:rPr>
              <a:t>4</a:t>
            </a:r>
            <a:r>
              <a:rPr lang="en-US" altLang="ja-JP" sz="2800" dirty="0" smtClean="0"/>
              <a:t>) = number(</a:t>
            </a:r>
            <a:r>
              <a:rPr lang="en-US" altLang="ja-JP" sz="2800" dirty="0" smtClean="0">
                <a:solidFill>
                  <a:srgbClr val="00B050"/>
                </a:solidFill>
              </a:rPr>
              <a:t>1</a:t>
            </a:r>
            <a:r>
              <a:rPr lang="en-US" altLang="ja-JP" sz="2800" dirty="0" smtClean="0"/>
              <a:t>) * number(</a:t>
            </a:r>
            <a:r>
              <a:rPr lang="en-US" altLang="ja-JP" sz="2800" dirty="0" smtClean="0">
                <a:solidFill>
                  <a:srgbClr val="00B050"/>
                </a:solidFill>
              </a:rPr>
              <a:t>2</a:t>
            </a:r>
            <a:r>
              <a:rPr lang="en-US" altLang="ja-JP" sz="2800" dirty="0" smtClean="0"/>
              <a:t>) + number(</a:t>
            </a:r>
            <a:r>
              <a:rPr lang="en-US" altLang="ja-JP" sz="2800" dirty="0" smtClean="0">
                <a:solidFill>
                  <a:srgbClr val="00B050"/>
                </a:solidFill>
              </a:rPr>
              <a:t>3</a:t>
            </a:r>
            <a:r>
              <a:rPr lang="en-US" altLang="ja-JP" sz="2800" dirty="0" smtClean="0"/>
              <a:t>)</a:t>
            </a:r>
            <a:endParaRPr kumimoji="1" lang="ja-JP" altLang="en-US" sz="2800" dirty="0"/>
          </a:p>
        </p:txBody>
      </p:sp>
      <p:sp>
        <p:nvSpPr>
          <p:cNvPr id="7" name="テキスト ボックス 6"/>
          <p:cNvSpPr txBox="1"/>
          <p:nvPr/>
        </p:nvSpPr>
        <p:spPr>
          <a:xfrm>
            <a:off x="5424730" y="1759456"/>
            <a:ext cx="1980029" cy="523220"/>
          </a:xfrm>
          <a:prstGeom prst="rect">
            <a:avLst/>
          </a:prstGeom>
          <a:noFill/>
        </p:spPr>
        <p:txBody>
          <a:bodyPr wrap="none" rtlCol="0">
            <a:spAutoFit/>
          </a:bodyPr>
          <a:lstStyle/>
          <a:p>
            <a:r>
              <a:rPr lang="ja-JP" altLang="en-US" sz="2800" dirty="0"/>
              <a:t>配列</a:t>
            </a:r>
            <a:r>
              <a:rPr lang="ja-JP" altLang="en-US" sz="2800" dirty="0" smtClean="0"/>
              <a:t>の</a:t>
            </a:r>
            <a:r>
              <a:rPr lang="ja-JP" altLang="en-US" sz="2800" dirty="0"/>
              <a:t>宣言</a:t>
            </a:r>
            <a:endParaRPr kumimoji="1" lang="ja-JP" altLang="en-US" sz="2800" dirty="0"/>
          </a:p>
        </p:txBody>
      </p:sp>
      <p:sp>
        <p:nvSpPr>
          <p:cNvPr id="9" name="下矢印 8"/>
          <p:cNvSpPr/>
          <p:nvPr/>
        </p:nvSpPr>
        <p:spPr>
          <a:xfrm rot="10800000">
            <a:off x="3779913" y="1988840"/>
            <a:ext cx="304360" cy="72008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rot="10800000">
            <a:off x="3403545" y="2435595"/>
            <a:ext cx="304360" cy="273326"/>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2585231" y="2771636"/>
            <a:ext cx="2339102" cy="523220"/>
          </a:xfrm>
          <a:prstGeom prst="rect">
            <a:avLst/>
          </a:prstGeom>
          <a:noFill/>
        </p:spPr>
        <p:txBody>
          <a:bodyPr wrap="none" rtlCol="0">
            <a:spAutoFit/>
          </a:bodyPr>
          <a:lstStyle/>
          <a:p>
            <a:r>
              <a:rPr lang="ja-JP" altLang="en-US" sz="2800" dirty="0">
                <a:solidFill>
                  <a:srgbClr val="FF0000"/>
                </a:solidFill>
              </a:rPr>
              <a:t>配列</a:t>
            </a:r>
            <a:r>
              <a:rPr lang="ja-JP" altLang="en-US" sz="2800" dirty="0" smtClean="0">
                <a:solidFill>
                  <a:srgbClr val="FF0000"/>
                </a:solidFill>
              </a:rPr>
              <a:t>の要素数</a:t>
            </a:r>
            <a:endParaRPr kumimoji="1" lang="ja-JP" altLang="en-US" sz="2800" dirty="0">
              <a:solidFill>
                <a:srgbClr val="FF0000"/>
              </a:solidFill>
            </a:endParaRPr>
          </a:p>
        </p:txBody>
      </p:sp>
      <p:sp>
        <p:nvSpPr>
          <p:cNvPr id="12" name="テキスト ボックス 11"/>
          <p:cNvSpPr txBox="1"/>
          <p:nvPr/>
        </p:nvSpPr>
        <p:spPr>
          <a:xfrm>
            <a:off x="3537034" y="5661248"/>
            <a:ext cx="3775393" cy="523220"/>
          </a:xfrm>
          <a:prstGeom prst="rect">
            <a:avLst/>
          </a:prstGeom>
          <a:noFill/>
        </p:spPr>
        <p:txBody>
          <a:bodyPr wrap="none" rtlCol="0">
            <a:spAutoFit/>
          </a:bodyPr>
          <a:lstStyle/>
          <a:p>
            <a:r>
              <a:rPr lang="ja-JP" altLang="en-US" sz="2800" dirty="0">
                <a:solidFill>
                  <a:srgbClr val="00B050"/>
                </a:solidFill>
              </a:rPr>
              <a:t>配列</a:t>
            </a:r>
            <a:r>
              <a:rPr lang="ja-JP" altLang="en-US" sz="2800" dirty="0" smtClean="0">
                <a:solidFill>
                  <a:srgbClr val="00B050"/>
                </a:solidFill>
              </a:rPr>
              <a:t>の要素番号の指定</a:t>
            </a:r>
            <a:endParaRPr kumimoji="1" lang="ja-JP" altLang="en-US" sz="2800" dirty="0">
              <a:solidFill>
                <a:srgbClr val="00B050"/>
              </a:solidFill>
            </a:endParaRPr>
          </a:p>
        </p:txBody>
      </p:sp>
      <p:sp>
        <p:nvSpPr>
          <p:cNvPr id="13" name="下矢印 12"/>
          <p:cNvSpPr/>
          <p:nvPr/>
        </p:nvSpPr>
        <p:spPr>
          <a:xfrm rot="10800000">
            <a:off x="2411761" y="5373217"/>
            <a:ext cx="304360" cy="273326"/>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下矢印 13"/>
          <p:cNvSpPr/>
          <p:nvPr/>
        </p:nvSpPr>
        <p:spPr>
          <a:xfrm rot="10800000">
            <a:off x="4292132" y="5373216"/>
            <a:ext cx="304360" cy="273326"/>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下矢印 14"/>
          <p:cNvSpPr/>
          <p:nvPr/>
        </p:nvSpPr>
        <p:spPr>
          <a:xfrm rot="10800000">
            <a:off x="6164338" y="5373216"/>
            <a:ext cx="304360" cy="273326"/>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下矢印 15"/>
          <p:cNvSpPr/>
          <p:nvPr/>
        </p:nvSpPr>
        <p:spPr>
          <a:xfrm rot="10800000">
            <a:off x="8044713" y="5373216"/>
            <a:ext cx="304360" cy="273326"/>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右中かっこ 16"/>
          <p:cNvSpPr/>
          <p:nvPr/>
        </p:nvSpPr>
        <p:spPr>
          <a:xfrm>
            <a:off x="4924333" y="1621244"/>
            <a:ext cx="295739" cy="799644"/>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2391860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smtClean="0"/>
              <a:t>演算子と組み込み関数</a:t>
            </a:r>
            <a:endParaRPr kumimoji="1" lang="ja-JP" altLang="en-US" dirty="0"/>
          </a:p>
        </p:txBody>
      </p:sp>
      <p:sp>
        <p:nvSpPr>
          <p:cNvPr id="5" name="テキスト プレースホルダー 4"/>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383515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fontScale="90000"/>
          </a:bodyPr>
          <a:lstStyle/>
          <a:p>
            <a:r>
              <a:rPr kumimoji="1" lang="en-US" altLang="ja-JP" dirty="0" smtClean="0"/>
              <a:t>Fortran </a:t>
            </a:r>
            <a:r>
              <a:rPr kumimoji="1" lang="ja-JP" altLang="en-US" dirty="0" smtClean="0"/>
              <a:t>で用意されている</a:t>
            </a:r>
            <a:r>
              <a:rPr kumimoji="1" lang="en-US" altLang="ja-JP" dirty="0" smtClean="0"/>
              <a:t/>
            </a:r>
            <a:br>
              <a:rPr kumimoji="1" lang="en-US" altLang="ja-JP" dirty="0" smtClean="0"/>
            </a:br>
            <a:r>
              <a:rPr kumimoji="1" lang="ja-JP" altLang="en-US" dirty="0" smtClean="0"/>
              <a:t>演算子</a:t>
            </a:r>
            <a:r>
              <a:rPr kumimoji="1" lang="en-US" altLang="ja-JP" dirty="0" smtClean="0"/>
              <a:t>, </a:t>
            </a:r>
            <a:r>
              <a:rPr kumimoji="1" lang="ja-JP" altLang="en-US" dirty="0" smtClean="0"/>
              <a:t>組み込み関数</a:t>
            </a:r>
            <a:endParaRPr kumimoji="1" lang="ja-JP" altLang="en-US" dirty="0"/>
          </a:p>
        </p:txBody>
      </p:sp>
      <p:sp>
        <p:nvSpPr>
          <p:cNvPr id="6" name="コンテンツ プレースホルダー 5"/>
          <p:cNvSpPr>
            <a:spLocks noGrp="1"/>
          </p:cNvSpPr>
          <p:nvPr>
            <p:ph idx="1"/>
          </p:nvPr>
        </p:nvSpPr>
        <p:spPr/>
        <p:txBody>
          <a:bodyPr>
            <a:normAutofit/>
          </a:bodyPr>
          <a:lstStyle/>
          <a:p>
            <a:r>
              <a:rPr kumimoji="1" lang="en-US" altLang="ja-JP" dirty="0" smtClean="0"/>
              <a:t>Fortran </a:t>
            </a:r>
            <a:r>
              <a:rPr kumimoji="1" lang="ja-JP" altLang="en-US" dirty="0" smtClean="0"/>
              <a:t>では</a:t>
            </a:r>
            <a:r>
              <a:rPr kumimoji="1" lang="en-US" altLang="ja-JP" dirty="0" smtClean="0"/>
              <a:t>, </a:t>
            </a:r>
            <a:r>
              <a:rPr kumimoji="1" lang="ja-JP" altLang="en-US" dirty="0" smtClean="0"/>
              <a:t>様々な演算のための演算子や関数が予め用意されてい</a:t>
            </a:r>
            <a:r>
              <a:rPr lang="ja-JP" altLang="en-US" dirty="0" smtClean="0"/>
              <a:t>る</a:t>
            </a:r>
            <a:r>
              <a:rPr kumimoji="1" lang="en-US" altLang="ja-JP" dirty="0" smtClean="0"/>
              <a:t>.</a:t>
            </a:r>
          </a:p>
          <a:p>
            <a:pPr lvl="1"/>
            <a:r>
              <a:rPr lang="ja-JP" altLang="en-US" dirty="0" smtClean="0"/>
              <a:t>予め用意されている関数を「組み込み関数」と呼ぶ</a:t>
            </a:r>
            <a:r>
              <a:rPr lang="en-US" altLang="ja-JP" dirty="0" smtClean="0"/>
              <a:t>.</a:t>
            </a:r>
          </a:p>
          <a:p>
            <a:pPr lvl="1"/>
            <a:r>
              <a:rPr lang="ja-JP" altLang="en-US" dirty="0" smtClean="0"/>
              <a:t>ユーザが関数を定義することもできる</a:t>
            </a:r>
            <a:r>
              <a:rPr lang="en-US" altLang="ja-JP" dirty="0" smtClean="0"/>
              <a:t>.</a:t>
            </a:r>
          </a:p>
          <a:p>
            <a:pPr lvl="2"/>
            <a:r>
              <a:rPr kumimoji="1" lang="ja-JP" altLang="en-US" dirty="0" smtClean="0"/>
              <a:t>これに関しては後日説明予定</a:t>
            </a:r>
            <a:r>
              <a:rPr kumimoji="1" lang="en-US" altLang="ja-JP" dirty="0" smtClean="0"/>
              <a:t>.</a:t>
            </a:r>
          </a:p>
        </p:txBody>
      </p:sp>
    </p:spTree>
    <p:extLst>
      <p:ext uri="{BB962C8B-B14F-4D97-AF65-F5344CB8AC3E}">
        <p14:creationId xmlns:p14="http://schemas.microsoft.com/office/powerpoint/2010/main" val="38800412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fontScale="90000"/>
          </a:bodyPr>
          <a:lstStyle/>
          <a:p>
            <a:r>
              <a:rPr kumimoji="1" lang="en-US" altLang="ja-JP" dirty="0" smtClean="0"/>
              <a:t>Fortran </a:t>
            </a:r>
            <a:r>
              <a:rPr kumimoji="1" lang="ja-JP" altLang="en-US" dirty="0" smtClean="0"/>
              <a:t>で用意されている</a:t>
            </a:r>
            <a:r>
              <a:rPr kumimoji="1" lang="en-US" altLang="ja-JP" dirty="0" smtClean="0"/>
              <a:t/>
            </a:r>
            <a:br>
              <a:rPr kumimoji="1" lang="en-US" altLang="ja-JP" dirty="0" smtClean="0"/>
            </a:br>
            <a:r>
              <a:rPr kumimoji="1" lang="ja-JP" altLang="en-US" dirty="0" smtClean="0"/>
              <a:t>演算子</a:t>
            </a:r>
            <a:endParaRPr kumimoji="1"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1501123054"/>
              </p:ext>
            </p:extLst>
          </p:nvPr>
        </p:nvGraphicFramePr>
        <p:xfrm>
          <a:off x="1524000" y="1916832"/>
          <a:ext cx="6096000" cy="2595880"/>
        </p:xfrm>
        <a:graphic>
          <a:graphicData uri="http://schemas.openxmlformats.org/drawingml/2006/table">
            <a:tbl>
              <a:tblPr firstRow="1" bandRow="1">
                <a:tableStyleId>{5C22544A-7EE6-4342-B048-85BDC9FD1C3A}</a:tableStyleId>
              </a:tblPr>
              <a:tblGrid>
                <a:gridCol w="1823864">
                  <a:extLst>
                    <a:ext uri="{9D8B030D-6E8A-4147-A177-3AD203B41FA5}">
                      <a16:colId xmlns:a16="http://schemas.microsoft.com/office/drawing/2014/main" val="1903214448"/>
                    </a:ext>
                  </a:extLst>
                </a:gridCol>
                <a:gridCol w="1656184">
                  <a:extLst>
                    <a:ext uri="{9D8B030D-6E8A-4147-A177-3AD203B41FA5}">
                      <a16:colId xmlns:a16="http://schemas.microsoft.com/office/drawing/2014/main" val="1548411886"/>
                    </a:ext>
                  </a:extLst>
                </a:gridCol>
                <a:gridCol w="2615952">
                  <a:extLst>
                    <a:ext uri="{9D8B030D-6E8A-4147-A177-3AD203B41FA5}">
                      <a16:colId xmlns:a16="http://schemas.microsoft.com/office/drawing/2014/main" val="3592157266"/>
                    </a:ext>
                  </a:extLst>
                </a:gridCol>
              </a:tblGrid>
              <a:tr h="370840">
                <a:tc>
                  <a:txBody>
                    <a:bodyPr/>
                    <a:lstStyle/>
                    <a:p>
                      <a:r>
                        <a:rPr kumimoji="1" lang="ja-JP" altLang="en-US" dirty="0" smtClean="0"/>
                        <a:t>演算子</a:t>
                      </a:r>
                      <a:endParaRPr kumimoji="1" lang="ja-JP" altLang="en-US" dirty="0"/>
                    </a:p>
                  </a:txBody>
                  <a:tcPr/>
                </a:tc>
                <a:tc>
                  <a:txBody>
                    <a:bodyPr/>
                    <a:lstStyle/>
                    <a:p>
                      <a:r>
                        <a:rPr kumimoji="1" lang="ja-JP" altLang="en-US" dirty="0" smtClean="0"/>
                        <a:t>意味</a:t>
                      </a:r>
                      <a:endParaRPr kumimoji="1" lang="ja-JP" altLang="en-US" dirty="0"/>
                    </a:p>
                  </a:txBody>
                  <a:tcPr/>
                </a:tc>
                <a:tc>
                  <a:txBody>
                    <a:bodyPr/>
                    <a:lstStyle/>
                    <a:p>
                      <a:r>
                        <a:rPr kumimoji="1" lang="ja-JP" altLang="en-US" dirty="0" smtClean="0"/>
                        <a:t>用例</a:t>
                      </a:r>
                      <a:endParaRPr kumimoji="1" lang="ja-JP" altLang="en-US" dirty="0"/>
                    </a:p>
                  </a:txBody>
                  <a:tcPr/>
                </a:tc>
                <a:extLst>
                  <a:ext uri="{0D108BD9-81ED-4DB2-BD59-A6C34878D82A}">
                    <a16:rowId xmlns:a16="http://schemas.microsoft.com/office/drawing/2014/main" val="3636809501"/>
                  </a:ext>
                </a:extLst>
              </a:tr>
              <a:tr h="370840">
                <a:tc>
                  <a:txBody>
                    <a:bodyPr/>
                    <a:lstStyle/>
                    <a:p>
                      <a:r>
                        <a:rPr kumimoji="1" lang="en-US" altLang="ja-JP" dirty="0" smtClean="0"/>
                        <a:t>+</a:t>
                      </a:r>
                      <a:endParaRPr kumimoji="1" lang="ja-JP" altLang="en-US" dirty="0"/>
                    </a:p>
                  </a:txBody>
                  <a:tcPr/>
                </a:tc>
                <a:tc>
                  <a:txBody>
                    <a:bodyPr/>
                    <a:lstStyle/>
                    <a:p>
                      <a:r>
                        <a:rPr kumimoji="1" lang="ja-JP" altLang="en-US" dirty="0" smtClean="0"/>
                        <a:t>足す</a:t>
                      </a:r>
                      <a:endParaRPr kumimoji="1" lang="ja-JP" altLang="en-US" dirty="0"/>
                    </a:p>
                  </a:txBody>
                  <a:tcPr/>
                </a:tc>
                <a:tc>
                  <a:txBody>
                    <a:bodyPr/>
                    <a:lstStyle/>
                    <a:p>
                      <a:r>
                        <a:rPr kumimoji="1" lang="en-US" altLang="ja-JP" dirty="0" smtClean="0"/>
                        <a:t>x + y</a:t>
                      </a:r>
                      <a:endParaRPr kumimoji="1" lang="ja-JP" altLang="en-US" dirty="0"/>
                    </a:p>
                  </a:txBody>
                  <a:tcPr/>
                </a:tc>
                <a:extLst>
                  <a:ext uri="{0D108BD9-81ED-4DB2-BD59-A6C34878D82A}">
                    <a16:rowId xmlns:a16="http://schemas.microsoft.com/office/drawing/2014/main" val="2654556450"/>
                  </a:ext>
                </a:extLst>
              </a:tr>
              <a:tr h="370840">
                <a:tc>
                  <a:txBody>
                    <a:bodyPr/>
                    <a:lstStyle/>
                    <a:p>
                      <a:r>
                        <a:rPr kumimoji="1" lang="en-US" altLang="ja-JP" dirty="0" smtClean="0"/>
                        <a:t>-</a:t>
                      </a:r>
                      <a:endParaRPr kumimoji="1" lang="ja-JP" altLang="en-US" dirty="0"/>
                    </a:p>
                  </a:txBody>
                  <a:tcPr/>
                </a:tc>
                <a:tc>
                  <a:txBody>
                    <a:bodyPr/>
                    <a:lstStyle/>
                    <a:p>
                      <a:r>
                        <a:rPr kumimoji="1" lang="ja-JP" altLang="en-US" dirty="0" smtClean="0"/>
                        <a:t>引く</a:t>
                      </a:r>
                      <a:endParaRPr kumimoji="1" lang="ja-JP" altLang="en-US" dirty="0"/>
                    </a:p>
                  </a:txBody>
                  <a:tcPr/>
                </a:tc>
                <a:tc>
                  <a:txBody>
                    <a:bodyPr/>
                    <a:lstStyle/>
                    <a:p>
                      <a:r>
                        <a:rPr kumimoji="1" lang="en-US" altLang="ja-JP" baseline="0" dirty="0" smtClean="0"/>
                        <a:t>x </a:t>
                      </a:r>
                      <a:r>
                        <a:rPr kumimoji="1" lang="en-US" altLang="ja-JP" dirty="0" smtClean="0"/>
                        <a:t>– y</a:t>
                      </a:r>
                      <a:endParaRPr kumimoji="1" lang="ja-JP" altLang="en-US" dirty="0"/>
                    </a:p>
                  </a:txBody>
                  <a:tcPr/>
                </a:tc>
                <a:extLst>
                  <a:ext uri="{0D108BD9-81ED-4DB2-BD59-A6C34878D82A}">
                    <a16:rowId xmlns:a16="http://schemas.microsoft.com/office/drawing/2014/main" val="1657196006"/>
                  </a:ext>
                </a:extLst>
              </a:tr>
              <a:tr h="370840">
                <a:tc>
                  <a:txBody>
                    <a:bodyPr/>
                    <a:lstStyle/>
                    <a:p>
                      <a:r>
                        <a:rPr kumimoji="1" lang="en-US" altLang="ja-JP" dirty="0" smtClean="0"/>
                        <a:t>*</a:t>
                      </a:r>
                      <a:endParaRPr kumimoji="1" lang="ja-JP" altLang="en-US" dirty="0"/>
                    </a:p>
                  </a:txBody>
                  <a:tcPr/>
                </a:tc>
                <a:tc>
                  <a:txBody>
                    <a:bodyPr/>
                    <a:lstStyle/>
                    <a:p>
                      <a:r>
                        <a:rPr kumimoji="1" lang="ja-JP" altLang="en-US" dirty="0" smtClean="0"/>
                        <a:t>掛ける</a:t>
                      </a:r>
                      <a:endParaRPr kumimoji="1" lang="ja-JP" altLang="en-US" dirty="0"/>
                    </a:p>
                  </a:txBody>
                  <a:tcPr/>
                </a:tc>
                <a:tc>
                  <a:txBody>
                    <a:bodyPr/>
                    <a:lstStyle/>
                    <a:p>
                      <a:r>
                        <a:rPr kumimoji="1" lang="en-US" altLang="ja-JP" dirty="0" smtClean="0"/>
                        <a:t>x * y </a:t>
                      </a:r>
                      <a:r>
                        <a:rPr kumimoji="1" lang="ja-JP" altLang="en-US" dirty="0" smtClean="0"/>
                        <a:t>（</a:t>
                      </a:r>
                      <a:r>
                        <a:rPr kumimoji="1" lang="en-US" altLang="ja-JP" dirty="0" smtClean="0"/>
                        <a:t>x </a:t>
                      </a:r>
                      <a:r>
                        <a:rPr kumimoji="1" lang="ja-JP" altLang="en-US" dirty="0" smtClean="0"/>
                        <a:t>掛ける </a:t>
                      </a:r>
                      <a:r>
                        <a:rPr kumimoji="1" lang="en-US" altLang="ja-JP" dirty="0" smtClean="0"/>
                        <a:t>y</a:t>
                      </a:r>
                      <a:r>
                        <a:rPr kumimoji="1" lang="ja-JP" altLang="en-US" dirty="0" smtClean="0"/>
                        <a:t>）</a:t>
                      </a:r>
                      <a:endParaRPr kumimoji="1" lang="ja-JP" altLang="en-US" dirty="0"/>
                    </a:p>
                  </a:txBody>
                  <a:tcPr/>
                </a:tc>
                <a:extLst>
                  <a:ext uri="{0D108BD9-81ED-4DB2-BD59-A6C34878D82A}">
                    <a16:rowId xmlns:a16="http://schemas.microsoft.com/office/drawing/2014/main" val="2273632987"/>
                  </a:ext>
                </a:extLst>
              </a:tr>
              <a:tr h="370840">
                <a:tc>
                  <a:txBody>
                    <a:bodyPr/>
                    <a:lstStyle/>
                    <a:p>
                      <a:r>
                        <a:rPr kumimoji="1" lang="en-US" altLang="ja-JP" dirty="0" smtClean="0"/>
                        <a:t>/</a:t>
                      </a:r>
                      <a:endParaRPr kumimoji="1" lang="ja-JP" altLang="en-US" dirty="0"/>
                    </a:p>
                  </a:txBody>
                  <a:tcPr/>
                </a:tc>
                <a:tc>
                  <a:txBody>
                    <a:bodyPr/>
                    <a:lstStyle/>
                    <a:p>
                      <a:r>
                        <a:rPr kumimoji="1" lang="ja-JP" altLang="en-US" dirty="0" smtClean="0"/>
                        <a:t>割る</a:t>
                      </a:r>
                      <a:endParaRPr kumimoji="1" lang="ja-JP" altLang="en-US" dirty="0"/>
                    </a:p>
                  </a:txBody>
                  <a:tcPr/>
                </a:tc>
                <a:tc>
                  <a:txBody>
                    <a:bodyPr/>
                    <a:lstStyle/>
                    <a:p>
                      <a:r>
                        <a:rPr kumimoji="1" lang="en-US" altLang="ja-JP" dirty="0" smtClean="0"/>
                        <a:t>x / y </a:t>
                      </a:r>
                      <a:r>
                        <a:rPr kumimoji="1" lang="ja-JP" altLang="en-US" dirty="0" smtClean="0"/>
                        <a:t>（</a:t>
                      </a:r>
                      <a:r>
                        <a:rPr kumimoji="1" lang="en-US" altLang="ja-JP" dirty="0" smtClean="0"/>
                        <a:t>x </a:t>
                      </a:r>
                      <a:r>
                        <a:rPr kumimoji="1" lang="ja-JP" altLang="en-US" dirty="0" smtClean="0"/>
                        <a:t>割る </a:t>
                      </a:r>
                      <a:r>
                        <a:rPr kumimoji="1" lang="en-US" altLang="ja-JP" dirty="0" smtClean="0"/>
                        <a:t>y</a:t>
                      </a:r>
                      <a:r>
                        <a:rPr kumimoji="1" lang="ja-JP" altLang="en-US" dirty="0" smtClean="0"/>
                        <a:t>）</a:t>
                      </a:r>
                      <a:endParaRPr kumimoji="1" lang="ja-JP" altLang="en-US" dirty="0"/>
                    </a:p>
                  </a:txBody>
                  <a:tcPr/>
                </a:tc>
                <a:extLst>
                  <a:ext uri="{0D108BD9-81ED-4DB2-BD59-A6C34878D82A}">
                    <a16:rowId xmlns:a16="http://schemas.microsoft.com/office/drawing/2014/main" val="1738038782"/>
                  </a:ext>
                </a:extLst>
              </a:tr>
              <a:tr h="370840">
                <a:tc>
                  <a:txBody>
                    <a:bodyPr/>
                    <a:lstStyle/>
                    <a:p>
                      <a:r>
                        <a:rPr kumimoji="1" lang="en-US" altLang="ja-JP" dirty="0" smtClean="0"/>
                        <a:t>**</a:t>
                      </a:r>
                      <a:endParaRPr kumimoji="1" lang="ja-JP" altLang="en-US" dirty="0"/>
                    </a:p>
                  </a:txBody>
                  <a:tcPr/>
                </a:tc>
                <a:tc>
                  <a:txBody>
                    <a:bodyPr/>
                    <a:lstStyle/>
                    <a:p>
                      <a:r>
                        <a:rPr kumimoji="1" lang="ja-JP" altLang="en-US" dirty="0" smtClean="0"/>
                        <a:t>べき乗</a:t>
                      </a:r>
                      <a:endParaRPr kumimoji="1" lang="ja-JP" altLang="en-US" dirty="0"/>
                    </a:p>
                  </a:txBody>
                  <a:tcPr/>
                </a:tc>
                <a:tc>
                  <a:txBody>
                    <a:bodyPr/>
                    <a:lstStyle/>
                    <a:p>
                      <a:r>
                        <a:rPr kumimoji="1" lang="en-US" altLang="ja-JP" dirty="0" smtClean="0"/>
                        <a:t>x**y </a:t>
                      </a:r>
                      <a:r>
                        <a:rPr kumimoji="1" lang="ja-JP" altLang="en-US" dirty="0" smtClean="0"/>
                        <a:t>（</a:t>
                      </a:r>
                      <a:r>
                        <a:rPr kumimoji="1" lang="en-US" altLang="ja-JP" dirty="0" smtClean="0"/>
                        <a:t>x </a:t>
                      </a:r>
                      <a:r>
                        <a:rPr kumimoji="1" lang="ja-JP" altLang="en-US" dirty="0" smtClean="0"/>
                        <a:t>の </a:t>
                      </a:r>
                      <a:r>
                        <a:rPr kumimoji="1" lang="en-US" altLang="ja-JP" dirty="0" smtClean="0"/>
                        <a:t>y </a:t>
                      </a:r>
                      <a:r>
                        <a:rPr kumimoji="1" lang="ja-JP" altLang="en-US" dirty="0" smtClean="0"/>
                        <a:t>乗）</a:t>
                      </a:r>
                      <a:endParaRPr kumimoji="1" lang="ja-JP" altLang="en-US" dirty="0"/>
                    </a:p>
                  </a:txBody>
                  <a:tcPr/>
                </a:tc>
                <a:extLst>
                  <a:ext uri="{0D108BD9-81ED-4DB2-BD59-A6C34878D82A}">
                    <a16:rowId xmlns:a16="http://schemas.microsoft.com/office/drawing/2014/main" val="601901451"/>
                  </a:ext>
                </a:extLst>
              </a:tr>
              <a:tr h="370840">
                <a:tc>
                  <a:txBody>
                    <a:bodyPr/>
                    <a:lstStyle/>
                    <a:p>
                      <a:r>
                        <a:rPr kumimoji="1" lang="en-US" altLang="ja-JP" dirty="0" smtClean="0"/>
                        <a:t>=</a:t>
                      </a:r>
                      <a:endParaRPr kumimoji="1" lang="ja-JP" altLang="en-US" dirty="0"/>
                    </a:p>
                  </a:txBody>
                  <a:tcPr/>
                </a:tc>
                <a:tc>
                  <a:txBody>
                    <a:bodyPr/>
                    <a:lstStyle/>
                    <a:p>
                      <a:r>
                        <a:rPr kumimoji="1" lang="ja-JP" altLang="en-US" dirty="0" smtClean="0"/>
                        <a:t>代入</a:t>
                      </a:r>
                      <a:endParaRPr kumimoji="1" lang="ja-JP" altLang="en-US" dirty="0"/>
                    </a:p>
                  </a:txBody>
                  <a:tcPr/>
                </a:tc>
                <a:tc>
                  <a:txBody>
                    <a:bodyPr/>
                    <a:lstStyle/>
                    <a:p>
                      <a:r>
                        <a:rPr kumimoji="1" lang="en-US" altLang="ja-JP" dirty="0" smtClean="0"/>
                        <a:t>x = y </a:t>
                      </a:r>
                      <a:r>
                        <a:rPr kumimoji="1" lang="ja-JP" altLang="en-US" dirty="0" smtClean="0"/>
                        <a:t>（</a:t>
                      </a:r>
                      <a:r>
                        <a:rPr kumimoji="1" lang="en-US" altLang="ja-JP" dirty="0" smtClean="0"/>
                        <a:t>x </a:t>
                      </a:r>
                      <a:r>
                        <a:rPr kumimoji="1" lang="ja-JP" altLang="en-US" dirty="0" smtClean="0"/>
                        <a:t>に </a:t>
                      </a:r>
                      <a:r>
                        <a:rPr kumimoji="1" lang="en-US" altLang="ja-JP" dirty="0" smtClean="0"/>
                        <a:t>y </a:t>
                      </a:r>
                      <a:r>
                        <a:rPr kumimoji="1" lang="ja-JP" altLang="en-US" dirty="0" smtClean="0"/>
                        <a:t>の値を代入）</a:t>
                      </a:r>
                      <a:endParaRPr kumimoji="1" lang="ja-JP" altLang="en-US" dirty="0"/>
                    </a:p>
                  </a:txBody>
                  <a:tcPr/>
                </a:tc>
                <a:extLst>
                  <a:ext uri="{0D108BD9-81ED-4DB2-BD59-A6C34878D82A}">
                    <a16:rowId xmlns:a16="http://schemas.microsoft.com/office/drawing/2014/main" val="2249243101"/>
                  </a:ext>
                </a:extLst>
              </a:tr>
            </a:tbl>
          </a:graphicData>
        </a:graphic>
      </p:graphicFrame>
    </p:spTree>
    <p:extLst>
      <p:ext uri="{BB962C8B-B14F-4D97-AF65-F5344CB8AC3E}">
        <p14:creationId xmlns:p14="http://schemas.microsoft.com/office/powerpoint/2010/main" val="27415352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a:bodyPr>
          <a:lstStyle/>
          <a:p>
            <a:r>
              <a:rPr kumimoji="1" lang="ja-JP" altLang="en-US" dirty="0" smtClean="0"/>
              <a:t>コンピュータ言語における </a:t>
            </a:r>
            <a:r>
              <a:rPr kumimoji="1" lang="en-US" altLang="ja-JP" dirty="0" smtClean="0"/>
              <a:t>“</a:t>
            </a:r>
            <a:r>
              <a:rPr kumimoji="1" lang="ja-JP" altLang="en-US" dirty="0" smtClean="0"/>
              <a:t>＝</a:t>
            </a:r>
            <a:r>
              <a:rPr kumimoji="1" lang="en-US" altLang="ja-JP" dirty="0" smtClean="0"/>
              <a:t>”</a:t>
            </a:r>
            <a:endParaRPr kumimoji="1" lang="ja-JP" altLang="en-US" dirty="0"/>
          </a:p>
        </p:txBody>
      </p:sp>
      <p:sp>
        <p:nvSpPr>
          <p:cNvPr id="6" name="コンテンツ プレースホルダー 5"/>
          <p:cNvSpPr>
            <a:spLocks noGrp="1"/>
          </p:cNvSpPr>
          <p:nvPr>
            <p:ph idx="1"/>
          </p:nvPr>
        </p:nvSpPr>
        <p:spPr/>
        <p:txBody>
          <a:bodyPr>
            <a:normAutofit/>
          </a:bodyPr>
          <a:lstStyle/>
          <a:p>
            <a:r>
              <a:rPr lang="ja-JP" altLang="en-US" dirty="0" smtClean="0"/>
              <a:t>コンピュータ言語での </a:t>
            </a:r>
            <a:r>
              <a:rPr lang="en-US" altLang="ja-JP" dirty="0" smtClean="0"/>
              <a:t>“</a:t>
            </a:r>
            <a:r>
              <a:rPr lang="ja-JP" altLang="en-US" dirty="0" smtClean="0"/>
              <a:t>＝</a:t>
            </a:r>
            <a:r>
              <a:rPr lang="en-US" altLang="ja-JP" dirty="0" smtClean="0"/>
              <a:t>” </a:t>
            </a:r>
            <a:r>
              <a:rPr lang="ja-JP" altLang="en-US" dirty="0" smtClean="0"/>
              <a:t>は「代入」を意味し</a:t>
            </a:r>
            <a:r>
              <a:rPr lang="en-US" altLang="ja-JP" dirty="0" smtClean="0"/>
              <a:t>, </a:t>
            </a:r>
            <a:r>
              <a:rPr lang="ja-JP" altLang="en-US" dirty="0" smtClean="0"/>
              <a:t>数学とは意味が異なります</a:t>
            </a:r>
            <a:r>
              <a:rPr lang="en-US" altLang="ja-JP" dirty="0" smtClean="0"/>
              <a:t>.</a:t>
            </a:r>
          </a:p>
          <a:p>
            <a:pPr lvl="1"/>
            <a:endParaRPr kumimoji="1" lang="en-US" altLang="ja-JP" dirty="0" smtClean="0"/>
          </a:p>
          <a:p>
            <a:pPr marL="457200" lvl="1" indent="0">
              <a:buNone/>
            </a:pPr>
            <a:r>
              <a:rPr kumimoji="1" lang="en-US" altLang="ja-JP" dirty="0" smtClean="0"/>
              <a:t>	x = 5			</a:t>
            </a:r>
            <a:r>
              <a:rPr kumimoji="1" lang="ja-JP" altLang="en-US" dirty="0" smtClean="0"/>
              <a:t>変数 </a:t>
            </a:r>
            <a:r>
              <a:rPr kumimoji="1" lang="en-US" altLang="ja-JP" dirty="0" smtClean="0"/>
              <a:t>x </a:t>
            </a:r>
            <a:r>
              <a:rPr kumimoji="1" lang="ja-JP" altLang="en-US" dirty="0" smtClean="0"/>
              <a:t>に </a:t>
            </a:r>
            <a:r>
              <a:rPr kumimoji="1" lang="en-US" altLang="ja-JP" dirty="0" smtClean="0"/>
              <a:t>5 </a:t>
            </a:r>
            <a:r>
              <a:rPr kumimoji="1" lang="ja-JP" altLang="en-US" dirty="0" smtClean="0"/>
              <a:t>を代入</a:t>
            </a:r>
            <a:endParaRPr lang="en-US" altLang="ja-JP" dirty="0"/>
          </a:p>
          <a:p>
            <a:pPr marL="457200" lvl="1" indent="0">
              <a:buNone/>
            </a:pPr>
            <a:r>
              <a:rPr lang="en-US" altLang="ja-JP" dirty="0" smtClean="0"/>
              <a:t>	x = x + 1		</a:t>
            </a:r>
            <a:r>
              <a:rPr lang="ja-JP" altLang="en-US" dirty="0" smtClean="0"/>
              <a:t>変数 </a:t>
            </a:r>
            <a:r>
              <a:rPr lang="en-US" altLang="ja-JP" dirty="0" smtClean="0"/>
              <a:t>x </a:t>
            </a:r>
            <a:r>
              <a:rPr lang="ja-JP" altLang="en-US" dirty="0" smtClean="0"/>
              <a:t>に </a:t>
            </a:r>
            <a:r>
              <a:rPr lang="en-US" altLang="ja-JP" dirty="0" smtClean="0"/>
              <a:t>x+1 </a:t>
            </a:r>
            <a:r>
              <a:rPr lang="ja-JP" altLang="en-US" dirty="0" smtClean="0"/>
              <a:t>の値 </a:t>
            </a:r>
            <a:r>
              <a:rPr lang="en-US" altLang="ja-JP" dirty="0" smtClean="0"/>
              <a:t>(6) </a:t>
            </a:r>
            <a:r>
              <a:rPr lang="ja-JP" altLang="en-US" dirty="0" smtClean="0"/>
              <a:t>を代入</a:t>
            </a:r>
            <a:endParaRPr lang="en-US" altLang="ja-JP" dirty="0" smtClean="0"/>
          </a:p>
          <a:p>
            <a:pPr marL="457200" lvl="1" indent="0">
              <a:buNone/>
            </a:pPr>
            <a:endParaRPr kumimoji="1" lang="en-US" altLang="ja-JP" dirty="0"/>
          </a:p>
          <a:p>
            <a:pPr lvl="1"/>
            <a:r>
              <a:rPr lang="ja-JP" altLang="en-US" dirty="0" smtClean="0"/>
              <a:t>上の二つ目の数式</a:t>
            </a:r>
            <a:r>
              <a:rPr lang="ja-JP" altLang="en-US" dirty="0"/>
              <a:t>は</a:t>
            </a:r>
            <a:r>
              <a:rPr lang="en-US" altLang="ja-JP" dirty="0"/>
              <a:t>, </a:t>
            </a:r>
            <a:r>
              <a:rPr lang="ja-JP" altLang="en-US" dirty="0"/>
              <a:t>数学で</a:t>
            </a:r>
            <a:r>
              <a:rPr lang="ja-JP" altLang="en-US" smtClean="0"/>
              <a:t>は成り立ちませんが</a:t>
            </a:r>
            <a:r>
              <a:rPr lang="en-US" altLang="ja-JP" dirty="0"/>
              <a:t>, </a:t>
            </a:r>
            <a:r>
              <a:rPr lang="ja-JP" altLang="en-US" dirty="0"/>
              <a:t>コンピュータ言語としては意味が通ります</a:t>
            </a:r>
            <a:r>
              <a:rPr lang="en-US" altLang="ja-JP" dirty="0"/>
              <a:t>.</a:t>
            </a:r>
          </a:p>
          <a:p>
            <a:pPr lvl="1"/>
            <a:endParaRPr lang="en-US" altLang="ja-JP" dirty="0" smtClean="0"/>
          </a:p>
          <a:p>
            <a:pPr lvl="1"/>
            <a:endParaRPr kumimoji="1" lang="en-US" altLang="ja-JP" dirty="0"/>
          </a:p>
          <a:p>
            <a:pPr lvl="1"/>
            <a:endParaRPr lang="en-US" altLang="ja-JP" dirty="0" smtClean="0"/>
          </a:p>
          <a:p>
            <a:pPr lvl="1"/>
            <a:endParaRPr kumimoji="1" lang="en-US" altLang="ja-JP" dirty="0" smtClean="0"/>
          </a:p>
        </p:txBody>
      </p:sp>
    </p:spTree>
    <p:extLst>
      <p:ext uri="{BB962C8B-B14F-4D97-AF65-F5344CB8AC3E}">
        <p14:creationId xmlns:p14="http://schemas.microsoft.com/office/powerpoint/2010/main" val="23605407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Fortran </a:t>
            </a:r>
            <a:r>
              <a:rPr lang="ja-JP" altLang="en-US" dirty="0"/>
              <a:t>で用意されている</a:t>
            </a:r>
            <a:r>
              <a:rPr lang="en-US" altLang="ja-JP" dirty="0"/>
              <a:t/>
            </a:r>
            <a:br>
              <a:rPr lang="en-US" altLang="ja-JP" dirty="0"/>
            </a:br>
            <a:r>
              <a:rPr lang="ja-JP" altLang="en-US" dirty="0" smtClean="0"/>
              <a:t>組み込み関数 その</a:t>
            </a:r>
            <a:r>
              <a:rPr lang="ja-JP" altLang="en-US" dirty="0"/>
              <a:t>１</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3662600083"/>
              </p:ext>
            </p:extLst>
          </p:nvPr>
        </p:nvGraphicFramePr>
        <p:xfrm>
          <a:off x="1763688" y="1700808"/>
          <a:ext cx="6096000" cy="4820920"/>
        </p:xfrm>
        <a:graphic>
          <a:graphicData uri="http://schemas.openxmlformats.org/drawingml/2006/table">
            <a:tbl>
              <a:tblPr firstRow="1" bandRow="1">
                <a:tableStyleId>{5C22544A-7EE6-4342-B048-85BDC9FD1C3A}</a:tableStyleId>
              </a:tblPr>
              <a:tblGrid>
                <a:gridCol w="1800200">
                  <a:extLst>
                    <a:ext uri="{9D8B030D-6E8A-4147-A177-3AD203B41FA5}">
                      <a16:colId xmlns:a16="http://schemas.microsoft.com/office/drawing/2014/main" val="549367905"/>
                    </a:ext>
                  </a:extLst>
                </a:gridCol>
                <a:gridCol w="2088232">
                  <a:extLst>
                    <a:ext uri="{9D8B030D-6E8A-4147-A177-3AD203B41FA5}">
                      <a16:colId xmlns:a16="http://schemas.microsoft.com/office/drawing/2014/main" val="940553907"/>
                    </a:ext>
                  </a:extLst>
                </a:gridCol>
                <a:gridCol w="2207568">
                  <a:extLst>
                    <a:ext uri="{9D8B030D-6E8A-4147-A177-3AD203B41FA5}">
                      <a16:colId xmlns:a16="http://schemas.microsoft.com/office/drawing/2014/main" val="1050701961"/>
                    </a:ext>
                  </a:extLst>
                </a:gridCol>
              </a:tblGrid>
              <a:tr h="370840">
                <a:tc>
                  <a:txBody>
                    <a:bodyPr/>
                    <a:lstStyle/>
                    <a:p>
                      <a:r>
                        <a:rPr kumimoji="1" lang="en-US" altLang="ja-JP" dirty="0" smtClean="0"/>
                        <a:t>Fortran </a:t>
                      </a:r>
                      <a:r>
                        <a:rPr kumimoji="1" lang="ja-JP" altLang="en-US" dirty="0" smtClean="0"/>
                        <a:t>関数名</a:t>
                      </a:r>
                      <a:endParaRPr kumimoji="1" lang="ja-JP" altLang="en-US" dirty="0"/>
                    </a:p>
                  </a:txBody>
                  <a:tcPr/>
                </a:tc>
                <a:tc>
                  <a:txBody>
                    <a:bodyPr/>
                    <a:lstStyle/>
                    <a:p>
                      <a:r>
                        <a:rPr kumimoji="1" lang="ja-JP" altLang="en-US" dirty="0" smtClean="0"/>
                        <a:t>意味</a:t>
                      </a:r>
                      <a:endParaRPr kumimoji="1" lang="ja-JP" altLang="en-US" dirty="0"/>
                    </a:p>
                  </a:txBody>
                  <a:tcPr/>
                </a:tc>
                <a:tc>
                  <a:txBody>
                    <a:bodyPr/>
                    <a:lstStyle/>
                    <a:p>
                      <a:r>
                        <a:rPr kumimoji="1" lang="ja-JP" altLang="en-US" dirty="0" smtClean="0"/>
                        <a:t>備考</a:t>
                      </a:r>
                      <a:endParaRPr kumimoji="1" lang="ja-JP" altLang="en-US" dirty="0"/>
                    </a:p>
                  </a:txBody>
                  <a:tcPr/>
                </a:tc>
                <a:extLst>
                  <a:ext uri="{0D108BD9-81ED-4DB2-BD59-A6C34878D82A}">
                    <a16:rowId xmlns:a16="http://schemas.microsoft.com/office/drawing/2014/main" val="3734186959"/>
                  </a:ext>
                </a:extLst>
              </a:tr>
              <a:tr h="370840">
                <a:tc>
                  <a:txBody>
                    <a:bodyPr/>
                    <a:lstStyle/>
                    <a:p>
                      <a:r>
                        <a:rPr kumimoji="1" lang="en-US" altLang="ja-JP" dirty="0" smtClean="0"/>
                        <a:t>sin(x)</a:t>
                      </a:r>
                      <a:endParaRPr kumimoji="1" lang="ja-JP" altLang="en-US" dirty="0"/>
                    </a:p>
                  </a:txBody>
                  <a:tcPr/>
                </a:tc>
                <a:tc>
                  <a:txBody>
                    <a:bodyPr/>
                    <a:lstStyle/>
                    <a:p>
                      <a:r>
                        <a:rPr kumimoji="1" lang="ja-JP" altLang="en-US" dirty="0" smtClean="0"/>
                        <a:t>正弦 </a:t>
                      </a:r>
                      <a:r>
                        <a:rPr kumimoji="1" lang="en-US" altLang="ja-JP" dirty="0" smtClean="0"/>
                        <a:t>(sine)</a:t>
                      </a:r>
                      <a:endParaRPr kumimoji="1" lang="ja-JP" altLang="en-US" dirty="0"/>
                    </a:p>
                  </a:txBody>
                  <a:tcPr/>
                </a:tc>
                <a:tc>
                  <a:txBody>
                    <a:bodyPr/>
                    <a:lstStyle/>
                    <a:p>
                      <a:r>
                        <a:rPr kumimoji="1" lang="en-US" altLang="ja-JP" dirty="0" smtClean="0"/>
                        <a:t>x </a:t>
                      </a:r>
                      <a:r>
                        <a:rPr kumimoji="1" lang="ja-JP" altLang="en-US" dirty="0" smtClean="0"/>
                        <a:t>の単位は </a:t>
                      </a:r>
                      <a:r>
                        <a:rPr kumimoji="1" lang="en-US" altLang="ja-JP" dirty="0" smtClean="0"/>
                        <a:t>radian</a:t>
                      </a:r>
                      <a:endParaRPr kumimoji="1" lang="ja-JP" altLang="en-US" dirty="0"/>
                    </a:p>
                  </a:txBody>
                  <a:tcPr/>
                </a:tc>
                <a:extLst>
                  <a:ext uri="{0D108BD9-81ED-4DB2-BD59-A6C34878D82A}">
                    <a16:rowId xmlns:a16="http://schemas.microsoft.com/office/drawing/2014/main" val="2000569557"/>
                  </a:ext>
                </a:extLst>
              </a:tr>
              <a:tr h="370840">
                <a:tc>
                  <a:txBody>
                    <a:bodyPr/>
                    <a:lstStyle/>
                    <a:p>
                      <a:r>
                        <a:rPr kumimoji="1" lang="en-US" altLang="ja-JP" dirty="0" smtClean="0"/>
                        <a:t>cos(x)</a:t>
                      </a:r>
                      <a:endParaRPr kumimoji="1" lang="ja-JP" altLang="en-US" dirty="0"/>
                    </a:p>
                  </a:txBody>
                  <a:tcPr/>
                </a:tc>
                <a:tc>
                  <a:txBody>
                    <a:bodyPr/>
                    <a:lstStyle/>
                    <a:p>
                      <a:r>
                        <a:rPr kumimoji="1" lang="ja-JP" altLang="en-US" dirty="0" smtClean="0"/>
                        <a:t>余弦 </a:t>
                      </a:r>
                      <a:r>
                        <a:rPr kumimoji="1" lang="en-US" altLang="ja-JP" dirty="0" smtClean="0"/>
                        <a:t>(cosine)</a:t>
                      </a:r>
                      <a:endParaRPr kumimoji="1" lang="ja-JP" altLang="en-US" dirty="0"/>
                    </a:p>
                  </a:txBody>
                  <a:tcPr/>
                </a:tc>
                <a:tc>
                  <a:txBody>
                    <a:bodyPr/>
                    <a:lstStyle/>
                    <a:p>
                      <a:r>
                        <a:rPr kumimoji="1" lang="en-US" altLang="ja-JP" dirty="0" smtClean="0"/>
                        <a:t>x </a:t>
                      </a:r>
                      <a:r>
                        <a:rPr kumimoji="1" lang="ja-JP" altLang="en-US" dirty="0" smtClean="0"/>
                        <a:t>の単位は </a:t>
                      </a:r>
                      <a:r>
                        <a:rPr kumimoji="1" lang="en-US" altLang="ja-JP" dirty="0" smtClean="0"/>
                        <a:t>radian</a:t>
                      </a:r>
                      <a:endParaRPr kumimoji="1" lang="ja-JP" altLang="en-US" dirty="0"/>
                    </a:p>
                  </a:txBody>
                  <a:tcPr/>
                </a:tc>
                <a:extLst>
                  <a:ext uri="{0D108BD9-81ED-4DB2-BD59-A6C34878D82A}">
                    <a16:rowId xmlns:a16="http://schemas.microsoft.com/office/drawing/2014/main" val="3375781811"/>
                  </a:ext>
                </a:extLst>
              </a:tr>
              <a:tr h="370840">
                <a:tc>
                  <a:txBody>
                    <a:bodyPr/>
                    <a:lstStyle/>
                    <a:p>
                      <a:r>
                        <a:rPr kumimoji="1" lang="en-US" altLang="ja-JP" dirty="0" smtClean="0"/>
                        <a:t>tan(x)</a:t>
                      </a:r>
                    </a:p>
                  </a:txBody>
                  <a:tcPr/>
                </a:tc>
                <a:tc>
                  <a:txBody>
                    <a:bodyPr/>
                    <a:lstStyle/>
                    <a:p>
                      <a:r>
                        <a:rPr kumimoji="1" lang="ja-JP" altLang="en-US" dirty="0" smtClean="0"/>
                        <a:t>正接 </a:t>
                      </a:r>
                      <a:r>
                        <a:rPr kumimoji="1" lang="en-US" altLang="ja-JP" dirty="0" smtClean="0"/>
                        <a:t>(tangent)</a:t>
                      </a:r>
                      <a:endParaRPr kumimoji="1" lang="ja-JP" altLang="en-US" dirty="0"/>
                    </a:p>
                  </a:txBody>
                  <a:tcPr/>
                </a:tc>
                <a:tc>
                  <a:txBody>
                    <a:bodyPr/>
                    <a:lstStyle/>
                    <a:p>
                      <a:r>
                        <a:rPr kumimoji="1" lang="en-US" altLang="ja-JP" dirty="0" smtClean="0"/>
                        <a:t>x </a:t>
                      </a:r>
                      <a:r>
                        <a:rPr kumimoji="1" lang="ja-JP" altLang="en-US" dirty="0" smtClean="0"/>
                        <a:t>の単位は </a:t>
                      </a:r>
                      <a:r>
                        <a:rPr kumimoji="1" lang="en-US" altLang="ja-JP" dirty="0" smtClean="0"/>
                        <a:t>radian</a:t>
                      </a:r>
                      <a:endParaRPr kumimoji="1" lang="ja-JP" altLang="en-US" dirty="0"/>
                    </a:p>
                  </a:txBody>
                  <a:tcPr/>
                </a:tc>
                <a:extLst>
                  <a:ext uri="{0D108BD9-81ED-4DB2-BD59-A6C34878D82A}">
                    <a16:rowId xmlns:a16="http://schemas.microsoft.com/office/drawing/2014/main" val="75505009"/>
                  </a:ext>
                </a:extLst>
              </a:tr>
              <a:tr h="370840">
                <a:tc>
                  <a:txBody>
                    <a:bodyPr/>
                    <a:lstStyle/>
                    <a:p>
                      <a:r>
                        <a:rPr kumimoji="1" lang="en-US" altLang="ja-JP" dirty="0" err="1" smtClean="0"/>
                        <a:t>asin</a:t>
                      </a:r>
                      <a:r>
                        <a:rPr kumimoji="1" lang="en-US" altLang="ja-JP" dirty="0" smtClean="0"/>
                        <a:t>(x)</a:t>
                      </a:r>
                      <a:endParaRPr kumimoji="1" lang="ja-JP" altLang="en-US" dirty="0"/>
                    </a:p>
                  </a:txBody>
                  <a:tcPr/>
                </a:tc>
                <a:tc>
                  <a:txBody>
                    <a:bodyPr/>
                    <a:lstStyle/>
                    <a:p>
                      <a:r>
                        <a:rPr kumimoji="1" lang="ja-JP" altLang="en-US" dirty="0" smtClean="0"/>
                        <a:t>逆正弦 </a:t>
                      </a:r>
                      <a:r>
                        <a:rPr kumimoji="1" lang="en-US" altLang="ja-JP" dirty="0" smtClean="0"/>
                        <a:t>(arcsine)</a:t>
                      </a:r>
                      <a:endParaRPr kumimoji="1" lang="ja-JP" altLang="en-US" dirty="0"/>
                    </a:p>
                  </a:txBody>
                  <a:tcPr/>
                </a:tc>
                <a:tc>
                  <a:txBody>
                    <a:bodyPr/>
                    <a:lstStyle/>
                    <a:p>
                      <a:r>
                        <a:rPr kumimoji="1" lang="ja-JP" altLang="en-US" dirty="0" smtClean="0"/>
                        <a:t>出力の単位は </a:t>
                      </a:r>
                      <a:r>
                        <a:rPr kumimoji="1" lang="en-US" altLang="ja-JP" dirty="0" smtClean="0"/>
                        <a:t>radian</a:t>
                      </a:r>
                      <a:endParaRPr kumimoji="1" lang="ja-JP" altLang="en-US" dirty="0"/>
                    </a:p>
                  </a:txBody>
                  <a:tcPr/>
                </a:tc>
                <a:extLst>
                  <a:ext uri="{0D108BD9-81ED-4DB2-BD59-A6C34878D82A}">
                    <a16:rowId xmlns:a16="http://schemas.microsoft.com/office/drawing/2014/main" val="3207994816"/>
                  </a:ext>
                </a:extLst>
              </a:tr>
              <a:tr h="370840">
                <a:tc>
                  <a:txBody>
                    <a:bodyPr/>
                    <a:lstStyle/>
                    <a:p>
                      <a:r>
                        <a:rPr kumimoji="1" lang="en-US" altLang="ja-JP" dirty="0" err="1" smtClean="0"/>
                        <a:t>acos</a:t>
                      </a:r>
                      <a:r>
                        <a:rPr kumimoji="1" lang="en-US" altLang="ja-JP" dirty="0" smtClean="0"/>
                        <a:t>(x)</a:t>
                      </a:r>
                      <a:endParaRPr kumimoji="1" lang="ja-JP" altLang="en-US" dirty="0"/>
                    </a:p>
                  </a:txBody>
                  <a:tcPr/>
                </a:tc>
                <a:tc>
                  <a:txBody>
                    <a:bodyPr/>
                    <a:lstStyle/>
                    <a:p>
                      <a:r>
                        <a:rPr kumimoji="1" lang="ja-JP" altLang="en-US" dirty="0" smtClean="0"/>
                        <a:t>逆余弦 </a:t>
                      </a:r>
                      <a:r>
                        <a:rPr kumimoji="1" lang="en-US" altLang="ja-JP" dirty="0" smtClean="0"/>
                        <a:t>(arccosine)</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出力の単位は </a:t>
                      </a:r>
                      <a:r>
                        <a:rPr kumimoji="1" lang="en-US" altLang="ja-JP" dirty="0" smtClean="0"/>
                        <a:t>radian</a:t>
                      </a:r>
                      <a:endParaRPr kumimoji="1" lang="ja-JP" altLang="en-US" dirty="0" smtClean="0"/>
                    </a:p>
                  </a:txBody>
                  <a:tcPr/>
                </a:tc>
                <a:extLst>
                  <a:ext uri="{0D108BD9-81ED-4DB2-BD59-A6C34878D82A}">
                    <a16:rowId xmlns:a16="http://schemas.microsoft.com/office/drawing/2014/main" val="2033009987"/>
                  </a:ext>
                </a:extLst>
              </a:tr>
              <a:tr h="370840">
                <a:tc>
                  <a:txBody>
                    <a:bodyPr/>
                    <a:lstStyle/>
                    <a:p>
                      <a:r>
                        <a:rPr kumimoji="1" lang="en-US" altLang="ja-JP" dirty="0" err="1" smtClean="0"/>
                        <a:t>atan</a:t>
                      </a:r>
                      <a:r>
                        <a:rPr kumimoji="1" lang="en-US" altLang="ja-JP" dirty="0" smtClean="0"/>
                        <a:t>(x)</a:t>
                      </a:r>
                      <a:endParaRPr kumimoji="1" lang="ja-JP" altLang="en-US" dirty="0"/>
                    </a:p>
                  </a:txBody>
                  <a:tcPr/>
                </a:tc>
                <a:tc>
                  <a:txBody>
                    <a:bodyPr/>
                    <a:lstStyle/>
                    <a:p>
                      <a:r>
                        <a:rPr kumimoji="1" lang="ja-JP" altLang="en-US" dirty="0" smtClean="0"/>
                        <a:t>逆正接 </a:t>
                      </a:r>
                      <a:r>
                        <a:rPr kumimoji="1" lang="en-US" altLang="ja-JP" dirty="0" smtClean="0"/>
                        <a:t>(arctangent)</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出力の単位は </a:t>
                      </a:r>
                      <a:r>
                        <a:rPr kumimoji="1" lang="en-US" altLang="ja-JP" dirty="0" smtClean="0"/>
                        <a:t>radian</a:t>
                      </a:r>
                      <a:endParaRPr kumimoji="1" lang="ja-JP" altLang="en-US" dirty="0" smtClean="0"/>
                    </a:p>
                  </a:txBody>
                  <a:tcPr/>
                </a:tc>
                <a:extLst>
                  <a:ext uri="{0D108BD9-81ED-4DB2-BD59-A6C34878D82A}">
                    <a16:rowId xmlns:a16="http://schemas.microsoft.com/office/drawing/2014/main" val="1197551428"/>
                  </a:ext>
                </a:extLst>
              </a:tr>
              <a:tr h="370840">
                <a:tc>
                  <a:txBody>
                    <a:bodyPr/>
                    <a:lstStyle/>
                    <a:p>
                      <a:r>
                        <a:rPr kumimoji="1" lang="en-US" altLang="ja-JP" dirty="0" err="1" smtClean="0"/>
                        <a:t>sqrt</a:t>
                      </a:r>
                      <a:r>
                        <a:rPr kumimoji="1" lang="en-US" altLang="ja-JP" dirty="0" smtClean="0"/>
                        <a:t>(x)</a:t>
                      </a:r>
                      <a:endParaRPr kumimoji="1" lang="ja-JP" altLang="en-US" dirty="0"/>
                    </a:p>
                  </a:txBody>
                  <a:tcPr/>
                </a:tc>
                <a:tc>
                  <a:txBody>
                    <a:bodyPr/>
                    <a:lstStyle/>
                    <a:p>
                      <a:r>
                        <a:rPr kumimoji="1" lang="ja-JP" altLang="en-US" dirty="0" smtClean="0"/>
                        <a:t>平方根</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192799618"/>
                  </a:ext>
                </a:extLst>
              </a:tr>
              <a:tr h="370840">
                <a:tc>
                  <a:txBody>
                    <a:bodyPr/>
                    <a:lstStyle/>
                    <a:p>
                      <a:r>
                        <a:rPr kumimoji="1" lang="en-US" altLang="ja-JP" dirty="0" err="1" smtClean="0"/>
                        <a:t>exp</a:t>
                      </a:r>
                      <a:r>
                        <a:rPr kumimoji="1" lang="en-US" altLang="ja-JP" dirty="0" smtClean="0"/>
                        <a:t>(x)</a:t>
                      </a:r>
                      <a:endParaRPr kumimoji="1" lang="ja-JP" altLang="en-US" dirty="0"/>
                    </a:p>
                  </a:txBody>
                  <a:tcPr/>
                </a:tc>
                <a:tc>
                  <a:txBody>
                    <a:bodyPr/>
                    <a:lstStyle/>
                    <a:p>
                      <a:r>
                        <a:rPr kumimoji="1" lang="ja-JP" altLang="en-US" dirty="0" smtClean="0"/>
                        <a:t>指数関数</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68777196"/>
                  </a:ext>
                </a:extLst>
              </a:tr>
              <a:tr h="370840">
                <a:tc>
                  <a:txBody>
                    <a:bodyPr/>
                    <a:lstStyle/>
                    <a:p>
                      <a:r>
                        <a:rPr kumimoji="1" lang="en-US" altLang="ja-JP" dirty="0" smtClean="0"/>
                        <a:t>log(x)</a:t>
                      </a:r>
                      <a:endParaRPr kumimoji="1" lang="ja-JP" altLang="en-US" dirty="0"/>
                    </a:p>
                  </a:txBody>
                  <a:tcPr/>
                </a:tc>
                <a:tc>
                  <a:txBody>
                    <a:bodyPr/>
                    <a:lstStyle/>
                    <a:p>
                      <a:r>
                        <a:rPr kumimoji="1" lang="ja-JP" altLang="en-US" dirty="0" smtClean="0"/>
                        <a:t>自然対数</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80112897"/>
                  </a:ext>
                </a:extLst>
              </a:tr>
              <a:tr h="370840">
                <a:tc>
                  <a:txBody>
                    <a:bodyPr/>
                    <a:lstStyle/>
                    <a:p>
                      <a:r>
                        <a:rPr kumimoji="1" lang="en-US" altLang="ja-JP" dirty="0" smtClean="0"/>
                        <a:t>log10(x)</a:t>
                      </a:r>
                      <a:endParaRPr kumimoji="1" lang="ja-JP" altLang="en-US" dirty="0"/>
                    </a:p>
                  </a:txBody>
                  <a:tcPr/>
                </a:tc>
                <a:tc>
                  <a:txBody>
                    <a:bodyPr/>
                    <a:lstStyle/>
                    <a:p>
                      <a:r>
                        <a:rPr kumimoji="1" lang="en-US" altLang="ja-JP" dirty="0" smtClean="0"/>
                        <a:t>10 </a:t>
                      </a:r>
                      <a:r>
                        <a:rPr kumimoji="1" lang="ja-JP" altLang="en-US" dirty="0" smtClean="0"/>
                        <a:t>を底とする対数</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23751947"/>
                  </a:ext>
                </a:extLst>
              </a:tr>
              <a:tr h="370840">
                <a:tc>
                  <a:txBody>
                    <a:bodyPr/>
                    <a:lstStyle/>
                    <a:p>
                      <a:r>
                        <a:rPr kumimoji="1" lang="en-US" altLang="ja-JP" dirty="0" smtClean="0"/>
                        <a:t>mod(</a:t>
                      </a:r>
                      <a:r>
                        <a:rPr kumimoji="1" lang="en-US" altLang="ja-JP" dirty="0" err="1" smtClean="0"/>
                        <a:t>x,y</a:t>
                      </a:r>
                      <a:r>
                        <a:rPr kumimoji="1" lang="en-US" altLang="ja-JP" dirty="0" smtClean="0"/>
                        <a:t>)</a:t>
                      </a:r>
                      <a:endParaRPr kumimoji="1" lang="ja-JP" altLang="en-US" dirty="0"/>
                    </a:p>
                  </a:txBody>
                  <a:tcPr/>
                </a:tc>
                <a:tc>
                  <a:txBody>
                    <a:bodyPr/>
                    <a:lstStyle/>
                    <a:p>
                      <a:r>
                        <a:rPr kumimoji="1" lang="en-US" altLang="ja-JP" dirty="0" smtClean="0"/>
                        <a:t>x </a:t>
                      </a:r>
                      <a:r>
                        <a:rPr kumimoji="1" lang="ja-JP" altLang="en-US" dirty="0" smtClean="0"/>
                        <a:t>を</a:t>
                      </a:r>
                      <a:r>
                        <a:rPr kumimoji="1" lang="ja-JP" altLang="en-US" baseline="0" dirty="0" smtClean="0"/>
                        <a:t> </a:t>
                      </a:r>
                      <a:r>
                        <a:rPr kumimoji="1" lang="en-US" altLang="ja-JP" baseline="0" dirty="0" smtClean="0"/>
                        <a:t>y </a:t>
                      </a:r>
                      <a:r>
                        <a:rPr kumimoji="1" lang="ja-JP" altLang="en-US" baseline="0" dirty="0" smtClean="0"/>
                        <a:t>で割った余り</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888644357"/>
                  </a:ext>
                </a:extLst>
              </a:tr>
              <a:tr h="370840">
                <a:tc>
                  <a:txBody>
                    <a:bodyPr/>
                    <a:lstStyle/>
                    <a:p>
                      <a:r>
                        <a:rPr kumimoji="1" lang="en-US" altLang="ja-JP" dirty="0" smtClean="0"/>
                        <a:t>abs(x)</a:t>
                      </a:r>
                      <a:endParaRPr kumimoji="1" lang="ja-JP" altLang="en-US" dirty="0"/>
                    </a:p>
                  </a:txBody>
                  <a:tcPr/>
                </a:tc>
                <a:tc>
                  <a:txBody>
                    <a:bodyPr/>
                    <a:lstStyle/>
                    <a:p>
                      <a:r>
                        <a:rPr kumimoji="1" lang="en-US" altLang="ja-JP" dirty="0" smtClean="0"/>
                        <a:t>x </a:t>
                      </a:r>
                      <a:r>
                        <a:rPr kumimoji="1" lang="ja-JP" altLang="en-US" dirty="0" smtClean="0"/>
                        <a:t>の絶対値</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691356974"/>
                  </a:ext>
                </a:extLst>
              </a:tr>
            </a:tbl>
          </a:graphicData>
        </a:graphic>
      </p:graphicFrame>
    </p:spTree>
    <p:extLst>
      <p:ext uri="{BB962C8B-B14F-4D97-AF65-F5344CB8AC3E}">
        <p14:creationId xmlns:p14="http://schemas.microsoft.com/office/powerpoint/2010/main" val="21493355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Fortran </a:t>
            </a:r>
            <a:r>
              <a:rPr lang="ja-JP" altLang="en-US" dirty="0"/>
              <a:t>で用意されている</a:t>
            </a:r>
            <a:r>
              <a:rPr lang="en-US" altLang="ja-JP" dirty="0"/>
              <a:t/>
            </a:r>
            <a:br>
              <a:rPr lang="en-US" altLang="ja-JP" dirty="0"/>
            </a:br>
            <a:r>
              <a:rPr lang="ja-JP" altLang="en-US" dirty="0" smtClean="0"/>
              <a:t>組み込み関数 その２</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2398060307"/>
              </p:ext>
            </p:extLst>
          </p:nvPr>
        </p:nvGraphicFramePr>
        <p:xfrm>
          <a:off x="1763688" y="1700808"/>
          <a:ext cx="6336703" cy="4079240"/>
        </p:xfrm>
        <a:graphic>
          <a:graphicData uri="http://schemas.openxmlformats.org/drawingml/2006/table">
            <a:tbl>
              <a:tblPr firstRow="1" bandRow="1">
                <a:tableStyleId>{5C22544A-7EE6-4342-B048-85BDC9FD1C3A}</a:tableStyleId>
              </a:tblPr>
              <a:tblGrid>
                <a:gridCol w="1721579">
                  <a:extLst>
                    <a:ext uri="{9D8B030D-6E8A-4147-A177-3AD203B41FA5}">
                      <a16:colId xmlns:a16="http://schemas.microsoft.com/office/drawing/2014/main" val="549367905"/>
                    </a:ext>
                  </a:extLst>
                </a:gridCol>
                <a:gridCol w="2886933">
                  <a:extLst>
                    <a:ext uri="{9D8B030D-6E8A-4147-A177-3AD203B41FA5}">
                      <a16:colId xmlns:a16="http://schemas.microsoft.com/office/drawing/2014/main" val="940553907"/>
                    </a:ext>
                  </a:extLst>
                </a:gridCol>
                <a:gridCol w="1728191">
                  <a:extLst>
                    <a:ext uri="{9D8B030D-6E8A-4147-A177-3AD203B41FA5}">
                      <a16:colId xmlns:a16="http://schemas.microsoft.com/office/drawing/2014/main" val="1050701961"/>
                    </a:ext>
                  </a:extLst>
                </a:gridCol>
              </a:tblGrid>
              <a:tr h="370840">
                <a:tc>
                  <a:txBody>
                    <a:bodyPr/>
                    <a:lstStyle/>
                    <a:p>
                      <a:r>
                        <a:rPr kumimoji="1" lang="en-US" altLang="ja-JP" dirty="0" smtClean="0"/>
                        <a:t>Fortran </a:t>
                      </a:r>
                      <a:r>
                        <a:rPr kumimoji="1" lang="ja-JP" altLang="en-US" dirty="0" smtClean="0"/>
                        <a:t>関数名</a:t>
                      </a:r>
                      <a:endParaRPr kumimoji="1" lang="ja-JP" altLang="en-US" dirty="0"/>
                    </a:p>
                  </a:txBody>
                  <a:tcPr/>
                </a:tc>
                <a:tc>
                  <a:txBody>
                    <a:bodyPr/>
                    <a:lstStyle/>
                    <a:p>
                      <a:r>
                        <a:rPr kumimoji="1" lang="ja-JP" altLang="en-US" dirty="0" smtClean="0"/>
                        <a:t>意味</a:t>
                      </a:r>
                      <a:endParaRPr kumimoji="1" lang="ja-JP" altLang="en-US" dirty="0"/>
                    </a:p>
                  </a:txBody>
                  <a:tcPr/>
                </a:tc>
                <a:tc>
                  <a:txBody>
                    <a:bodyPr/>
                    <a:lstStyle/>
                    <a:p>
                      <a:r>
                        <a:rPr kumimoji="1" lang="ja-JP" altLang="en-US" dirty="0" smtClean="0"/>
                        <a:t>備考</a:t>
                      </a:r>
                      <a:endParaRPr kumimoji="1" lang="ja-JP" altLang="en-US" dirty="0"/>
                    </a:p>
                  </a:txBody>
                  <a:tcPr/>
                </a:tc>
                <a:extLst>
                  <a:ext uri="{0D108BD9-81ED-4DB2-BD59-A6C34878D82A}">
                    <a16:rowId xmlns:a16="http://schemas.microsoft.com/office/drawing/2014/main" val="3734186959"/>
                  </a:ext>
                </a:extLst>
              </a:tr>
              <a:tr h="370840">
                <a:tc>
                  <a:txBody>
                    <a:bodyPr/>
                    <a:lstStyle/>
                    <a:p>
                      <a:r>
                        <a:rPr kumimoji="1" lang="en-US" altLang="ja-JP" dirty="0" smtClean="0"/>
                        <a:t>max(x1, x2, …)</a:t>
                      </a:r>
                      <a:endParaRPr kumimoji="1" lang="ja-JP" altLang="en-US" dirty="0"/>
                    </a:p>
                  </a:txBody>
                  <a:tcPr/>
                </a:tc>
                <a:tc>
                  <a:txBody>
                    <a:bodyPr/>
                    <a:lstStyle/>
                    <a:p>
                      <a:r>
                        <a:rPr kumimoji="1" lang="en-US" altLang="ja-JP" dirty="0" smtClean="0"/>
                        <a:t>x1, x2, … </a:t>
                      </a:r>
                      <a:r>
                        <a:rPr kumimoji="1" lang="ja-JP" altLang="en-US" dirty="0" smtClean="0"/>
                        <a:t>の最大値</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000569557"/>
                  </a:ext>
                </a:extLst>
              </a:tr>
              <a:tr h="370840">
                <a:tc>
                  <a:txBody>
                    <a:bodyPr/>
                    <a:lstStyle/>
                    <a:p>
                      <a:r>
                        <a:rPr kumimoji="1" lang="en-US" altLang="ja-JP" dirty="0" smtClean="0"/>
                        <a:t>min(x1, x2, …)</a:t>
                      </a:r>
                      <a:endParaRPr kumimoji="1" lang="ja-JP" altLang="en-US" dirty="0"/>
                    </a:p>
                  </a:txBody>
                  <a:tcPr/>
                </a:tc>
                <a:tc>
                  <a:txBody>
                    <a:bodyPr/>
                    <a:lstStyle/>
                    <a:p>
                      <a:r>
                        <a:rPr kumimoji="1" lang="en-US" altLang="ja-JP" dirty="0" smtClean="0"/>
                        <a:t>x1, x2, … </a:t>
                      </a:r>
                      <a:r>
                        <a:rPr kumimoji="1" lang="ja-JP" altLang="en-US" dirty="0" smtClean="0"/>
                        <a:t>の最小値</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375781811"/>
                  </a:ext>
                </a:extLst>
              </a:tr>
              <a:tr h="370840">
                <a:tc>
                  <a:txBody>
                    <a:bodyPr/>
                    <a:lstStyle/>
                    <a:p>
                      <a:r>
                        <a:rPr kumimoji="1" lang="en-US" altLang="ja-JP" dirty="0" err="1" smtClean="0"/>
                        <a:t>int</a:t>
                      </a:r>
                      <a:r>
                        <a:rPr kumimoji="1" lang="en-US" altLang="ja-JP" dirty="0" smtClean="0"/>
                        <a:t>(x)</a:t>
                      </a:r>
                    </a:p>
                  </a:txBody>
                  <a:tcPr/>
                </a:tc>
                <a:tc>
                  <a:txBody>
                    <a:bodyPr/>
                    <a:lstStyle/>
                    <a:p>
                      <a:r>
                        <a:rPr kumimoji="1" lang="ja-JP" altLang="en-US" dirty="0" smtClean="0"/>
                        <a:t>整数への変換（切り捨て）</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75505009"/>
                  </a:ext>
                </a:extLst>
              </a:tr>
              <a:tr h="370840">
                <a:tc>
                  <a:txBody>
                    <a:bodyPr/>
                    <a:lstStyle/>
                    <a:p>
                      <a:r>
                        <a:rPr kumimoji="1" lang="en-US" altLang="ja-JP" dirty="0" err="1" smtClean="0"/>
                        <a:t>nint</a:t>
                      </a:r>
                      <a:r>
                        <a:rPr kumimoji="1" lang="en-US" altLang="ja-JP" dirty="0" smtClean="0"/>
                        <a:t>(x)</a:t>
                      </a:r>
                    </a:p>
                  </a:txBody>
                  <a:tcPr/>
                </a:tc>
                <a:tc>
                  <a:txBody>
                    <a:bodyPr/>
                    <a:lstStyle/>
                    <a:p>
                      <a:r>
                        <a:rPr kumimoji="1" lang="ja-JP" altLang="en-US" dirty="0" smtClean="0"/>
                        <a:t>整数への変換（四捨五入）</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207994816"/>
                  </a:ext>
                </a:extLst>
              </a:tr>
              <a:tr h="370840">
                <a:tc>
                  <a:txBody>
                    <a:bodyPr/>
                    <a:lstStyle/>
                    <a:p>
                      <a:r>
                        <a:rPr kumimoji="1" lang="en-US" altLang="ja-JP" dirty="0" smtClean="0"/>
                        <a:t>real(x)</a:t>
                      </a:r>
                    </a:p>
                  </a:txBody>
                  <a:tcPr/>
                </a:tc>
                <a:tc>
                  <a:txBody>
                    <a:bodyPr/>
                    <a:lstStyle/>
                    <a:p>
                      <a:r>
                        <a:rPr kumimoji="1" lang="ja-JP" altLang="en-US" dirty="0" smtClean="0"/>
                        <a:t>実数への変換</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033009987"/>
                  </a:ext>
                </a:extLst>
              </a:tr>
              <a:tr h="370840">
                <a:tc>
                  <a:txBody>
                    <a:bodyPr/>
                    <a:lstStyle/>
                    <a:p>
                      <a:r>
                        <a:rPr kumimoji="1" lang="en-US" altLang="ja-JP" dirty="0" err="1" smtClean="0"/>
                        <a:t>dble</a:t>
                      </a:r>
                      <a:r>
                        <a:rPr kumimoji="1" lang="en-US" altLang="ja-JP" dirty="0" smtClean="0"/>
                        <a:t>(x)</a:t>
                      </a:r>
                    </a:p>
                  </a:txBody>
                  <a:tcPr/>
                </a:tc>
                <a:tc>
                  <a:txBody>
                    <a:bodyPr/>
                    <a:lstStyle/>
                    <a:p>
                      <a:r>
                        <a:rPr kumimoji="1" lang="ja-JP" altLang="en-US" dirty="0" smtClean="0"/>
                        <a:t>倍精度実数への変換</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197551428"/>
                  </a:ext>
                </a:extLst>
              </a:tr>
              <a:tr h="370840">
                <a:tc>
                  <a:txBody>
                    <a:bodyPr/>
                    <a:lstStyle/>
                    <a:p>
                      <a:r>
                        <a:rPr kumimoji="1" lang="en-US" altLang="ja-JP" dirty="0" err="1" smtClean="0"/>
                        <a:t>cmplx</a:t>
                      </a:r>
                      <a:r>
                        <a:rPr kumimoji="1" lang="en-US" altLang="ja-JP" dirty="0" smtClean="0"/>
                        <a:t>(x)</a:t>
                      </a:r>
                      <a:endParaRPr kumimoji="1" lang="ja-JP" altLang="en-US" dirty="0"/>
                    </a:p>
                  </a:txBody>
                  <a:tcPr/>
                </a:tc>
                <a:tc>
                  <a:txBody>
                    <a:bodyPr/>
                    <a:lstStyle/>
                    <a:p>
                      <a:r>
                        <a:rPr kumimoji="1" lang="ja-JP" altLang="en-US" dirty="0" smtClean="0"/>
                        <a:t>複素数への変換</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192799618"/>
                  </a:ext>
                </a:extLst>
              </a:tr>
              <a:tr h="370840">
                <a:tc>
                  <a:txBody>
                    <a:bodyPr/>
                    <a:lstStyle/>
                    <a:p>
                      <a:r>
                        <a:rPr kumimoji="1" lang="en-US" altLang="ja-JP" dirty="0" err="1" smtClean="0"/>
                        <a:t>len</a:t>
                      </a:r>
                      <a:r>
                        <a:rPr kumimoji="1" lang="en-US" altLang="ja-JP" dirty="0" smtClean="0"/>
                        <a:t>(a)</a:t>
                      </a:r>
                      <a:endParaRPr kumimoji="1" lang="ja-JP" altLang="en-US" dirty="0"/>
                    </a:p>
                  </a:txBody>
                  <a:tcPr/>
                </a:tc>
                <a:tc>
                  <a:txBody>
                    <a:bodyPr/>
                    <a:lstStyle/>
                    <a:p>
                      <a:r>
                        <a:rPr kumimoji="1" lang="ja-JP" altLang="en-US" dirty="0" smtClean="0"/>
                        <a:t>文字列長</a:t>
                      </a:r>
                      <a:endParaRPr kumimoji="1" lang="ja-JP" altLang="en-US" dirty="0"/>
                    </a:p>
                  </a:txBody>
                  <a:tcPr/>
                </a:tc>
                <a:tc>
                  <a:txBody>
                    <a:bodyPr/>
                    <a:lstStyle/>
                    <a:p>
                      <a:r>
                        <a:rPr kumimoji="1" lang="en-US" altLang="ja-JP" dirty="0" smtClean="0"/>
                        <a:t>a </a:t>
                      </a:r>
                      <a:r>
                        <a:rPr kumimoji="1" lang="ja-JP" altLang="en-US" dirty="0" smtClean="0"/>
                        <a:t>は文字型変数</a:t>
                      </a:r>
                      <a:endParaRPr kumimoji="1" lang="ja-JP" altLang="en-US" dirty="0"/>
                    </a:p>
                  </a:txBody>
                  <a:tcPr/>
                </a:tc>
                <a:extLst>
                  <a:ext uri="{0D108BD9-81ED-4DB2-BD59-A6C34878D82A}">
                    <a16:rowId xmlns:a16="http://schemas.microsoft.com/office/drawing/2014/main" val="168777196"/>
                  </a:ext>
                </a:extLst>
              </a:tr>
              <a:tr h="370840">
                <a:tc>
                  <a:txBody>
                    <a:bodyPr/>
                    <a:lstStyle/>
                    <a:p>
                      <a:r>
                        <a:rPr kumimoji="1" lang="en-US" altLang="ja-JP" dirty="0" err="1" smtClean="0"/>
                        <a:t>len_trim</a:t>
                      </a:r>
                      <a:r>
                        <a:rPr kumimoji="1" lang="en-US" altLang="ja-JP" dirty="0" smtClean="0"/>
                        <a:t>(a)</a:t>
                      </a:r>
                      <a:endParaRPr kumimoji="1" lang="ja-JP" altLang="en-US" dirty="0"/>
                    </a:p>
                  </a:txBody>
                  <a:tcPr/>
                </a:tc>
                <a:tc>
                  <a:txBody>
                    <a:bodyPr/>
                    <a:lstStyle/>
                    <a:p>
                      <a:r>
                        <a:rPr kumimoji="1" lang="ja-JP" altLang="en-US" dirty="0" smtClean="0"/>
                        <a:t>後ろの空白を除いた文字長</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a </a:t>
                      </a:r>
                      <a:r>
                        <a:rPr kumimoji="1" lang="ja-JP" altLang="en-US" dirty="0" smtClean="0"/>
                        <a:t>は文字型変数</a:t>
                      </a:r>
                    </a:p>
                  </a:txBody>
                  <a:tcPr/>
                </a:tc>
                <a:extLst>
                  <a:ext uri="{0D108BD9-81ED-4DB2-BD59-A6C34878D82A}">
                    <a16:rowId xmlns:a16="http://schemas.microsoft.com/office/drawing/2014/main" val="380112897"/>
                  </a:ext>
                </a:extLst>
              </a:tr>
              <a:tr h="370840">
                <a:tc>
                  <a:txBody>
                    <a:bodyPr/>
                    <a:lstStyle/>
                    <a:p>
                      <a:r>
                        <a:rPr kumimoji="1" lang="en-US" altLang="ja-JP" dirty="0" smtClean="0"/>
                        <a:t>trim(a)</a:t>
                      </a:r>
                      <a:endParaRPr kumimoji="1" lang="ja-JP" altLang="en-US" dirty="0"/>
                    </a:p>
                  </a:txBody>
                  <a:tcPr/>
                </a:tc>
                <a:tc>
                  <a:txBody>
                    <a:bodyPr/>
                    <a:lstStyle/>
                    <a:p>
                      <a:r>
                        <a:rPr kumimoji="1" lang="ja-JP" altLang="en-US" dirty="0" smtClean="0"/>
                        <a:t>後ろの空白を除く</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a </a:t>
                      </a:r>
                      <a:r>
                        <a:rPr kumimoji="1" lang="ja-JP" altLang="en-US" smtClean="0"/>
                        <a:t>は文字型変数</a:t>
                      </a:r>
                    </a:p>
                  </a:txBody>
                  <a:tcPr/>
                </a:tc>
                <a:extLst>
                  <a:ext uri="{0D108BD9-81ED-4DB2-BD59-A6C34878D82A}">
                    <a16:rowId xmlns:a16="http://schemas.microsoft.com/office/drawing/2014/main" val="3927252978"/>
                  </a:ext>
                </a:extLst>
              </a:tr>
            </a:tbl>
          </a:graphicData>
        </a:graphic>
      </p:graphicFrame>
    </p:spTree>
    <p:extLst>
      <p:ext uri="{BB962C8B-B14F-4D97-AF65-F5344CB8AC3E}">
        <p14:creationId xmlns:p14="http://schemas.microsoft.com/office/powerpoint/2010/main" val="42241657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実習</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実習を通して</a:t>
            </a:r>
            <a:r>
              <a:rPr kumimoji="1" lang="en-US" altLang="ja-JP" dirty="0" smtClean="0"/>
              <a:t>, Fortran </a:t>
            </a:r>
            <a:r>
              <a:rPr lang="ja-JP" altLang="en-US" dirty="0" err="1" smtClean="0"/>
              <a:t>での</a:t>
            </a:r>
            <a:r>
              <a:rPr lang="ja-JP" altLang="en-US" smtClean="0"/>
              <a:t>変数と配列の</a:t>
            </a:r>
            <a:r>
              <a:rPr lang="ja-JP" altLang="en-US" dirty="0" smtClean="0"/>
              <a:t>使い方や </a:t>
            </a:r>
            <a:r>
              <a:rPr lang="en-US" altLang="ja-JP" dirty="0" smtClean="0"/>
              <a:t>Fortran </a:t>
            </a:r>
            <a:r>
              <a:rPr lang="ja-JP" altLang="en-US" dirty="0" err="1" smtClean="0"/>
              <a:t>での</a:t>
            </a:r>
            <a:r>
              <a:rPr lang="ja-JP" altLang="en-US" dirty="0" smtClean="0"/>
              <a:t>演算に慣れましょう</a:t>
            </a:r>
            <a:r>
              <a:rPr lang="en-US" altLang="ja-JP" dirty="0" smtClean="0"/>
              <a:t>.</a:t>
            </a:r>
          </a:p>
          <a:p>
            <a:endParaRPr kumimoji="1" lang="ja-JP" altLang="en-US" dirty="0"/>
          </a:p>
        </p:txBody>
      </p:sp>
    </p:spTree>
    <p:extLst>
      <p:ext uri="{BB962C8B-B14F-4D97-AF65-F5344CB8AC3E}">
        <p14:creationId xmlns:p14="http://schemas.microsoft.com/office/powerpoint/2010/main" val="3319734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smtClean="0"/>
              <a:t>変数</a:t>
            </a:r>
            <a:endParaRPr kumimoji="1" lang="ja-JP" altLang="en-US" dirty="0"/>
          </a:p>
        </p:txBody>
      </p:sp>
      <p:sp>
        <p:nvSpPr>
          <p:cNvPr id="5" name="テキスト プレースホルダー 4"/>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055307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smtClean="0"/>
              <a:t>変数</a:t>
            </a:r>
            <a:endParaRPr kumimoji="1" lang="ja-JP" altLang="en-US" dirty="0"/>
          </a:p>
        </p:txBody>
      </p:sp>
      <p:sp>
        <p:nvSpPr>
          <p:cNvPr id="5" name="コンテンツ プレースホルダー 4"/>
          <p:cNvSpPr>
            <a:spLocks noGrp="1"/>
          </p:cNvSpPr>
          <p:nvPr>
            <p:ph idx="1"/>
          </p:nvPr>
        </p:nvSpPr>
        <p:spPr/>
        <p:txBody>
          <a:bodyPr>
            <a:normAutofit fontScale="92500" lnSpcReduction="10000"/>
          </a:bodyPr>
          <a:lstStyle/>
          <a:p>
            <a:r>
              <a:rPr kumimoji="1" lang="en-US" altLang="ja-JP" dirty="0" smtClean="0"/>
              <a:t>Fortran </a:t>
            </a:r>
            <a:r>
              <a:rPr kumimoji="1" lang="ja-JP" altLang="en-US" dirty="0" smtClean="0"/>
              <a:t>に限らず</a:t>
            </a:r>
            <a:r>
              <a:rPr kumimoji="1" lang="en-US" altLang="ja-JP" dirty="0" smtClean="0"/>
              <a:t>, </a:t>
            </a:r>
            <a:r>
              <a:rPr kumimoji="1" lang="ja-JP" altLang="en-US" dirty="0" smtClean="0"/>
              <a:t>コンピュータ言語では</a:t>
            </a:r>
            <a:r>
              <a:rPr kumimoji="1" lang="en-US" altLang="ja-JP" dirty="0" smtClean="0"/>
              <a:t>, </a:t>
            </a:r>
            <a:r>
              <a:rPr kumimoji="1" lang="ja-JP" altLang="en-US" dirty="0" smtClean="0"/>
              <a:t>「変数」を用いて様々な処理を行います</a:t>
            </a:r>
            <a:r>
              <a:rPr kumimoji="1" lang="en-US" altLang="ja-JP" dirty="0" smtClean="0"/>
              <a:t>.</a:t>
            </a:r>
          </a:p>
          <a:p>
            <a:pPr lvl="1"/>
            <a:r>
              <a:rPr lang="ja-JP" altLang="en-US" dirty="0" smtClean="0"/>
              <a:t>例えば</a:t>
            </a:r>
            <a:endParaRPr lang="en-US" altLang="ja-JP" dirty="0"/>
          </a:p>
          <a:p>
            <a:pPr lvl="2"/>
            <a:r>
              <a:rPr lang="ja-JP" altLang="en-US" dirty="0" smtClean="0"/>
              <a:t>数値の計算</a:t>
            </a:r>
            <a:r>
              <a:rPr lang="en-US" altLang="ja-JP" dirty="0" smtClean="0"/>
              <a:t>, </a:t>
            </a:r>
            <a:endParaRPr lang="en-US" altLang="ja-JP" dirty="0" smtClean="0"/>
          </a:p>
          <a:p>
            <a:pPr marL="1371600" lvl="3" indent="0">
              <a:buNone/>
            </a:pPr>
            <a:r>
              <a:rPr lang="en-US" altLang="ja-JP" dirty="0" smtClean="0"/>
              <a:t>num1 = 2</a:t>
            </a:r>
          </a:p>
          <a:p>
            <a:pPr marL="1371600" lvl="3" indent="0">
              <a:buNone/>
            </a:pPr>
            <a:r>
              <a:rPr lang="en-US" altLang="ja-JP" dirty="0" smtClean="0"/>
              <a:t>num2 = 3</a:t>
            </a:r>
            <a:endParaRPr lang="en-US" altLang="ja-JP" dirty="0"/>
          </a:p>
          <a:p>
            <a:pPr marL="1371600" lvl="3" indent="0">
              <a:buNone/>
            </a:pPr>
            <a:r>
              <a:rPr kumimoji="1" lang="en-US" altLang="ja-JP" dirty="0" smtClean="0"/>
              <a:t>num3 = num1 * num2</a:t>
            </a:r>
          </a:p>
          <a:p>
            <a:pPr lvl="4"/>
            <a:r>
              <a:rPr kumimoji="1" lang="en-US" altLang="ja-JP" dirty="0" smtClean="0"/>
              <a:t>num1</a:t>
            </a:r>
            <a:r>
              <a:rPr kumimoji="1" lang="en-US" altLang="ja-JP" dirty="0" smtClean="0"/>
              <a:t>, num2, num3 </a:t>
            </a:r>
            <a:r>
              <a:rPr kumimoji="1" lang="ja-JP" altLang="en-US" dirty="0" smtClean="0"/>
              <a:t>は変数</a:t>
            </a:r>
            <a:endParaRPr kumimoji="1" lang="en-US" altLang="ja-JP" dirty="0" smtClean="0"/>
          </a:p>
          <a:p>
            <a:pPr lvl="4"/>
            <a:r>
              <a:rPr kumimoji="1" lang="en-US" altLang="ja-JP" dirty="0" smtClean="0"/>
              <a:t>num1 </a:t>
            </a:r>
            <a:r>
              <a:rPr kumimoji="1" lang="ja-JP" altLang="en-US" dirty="0" smtClean="0"/>
              <a:t>と </a:t>
            </a:r>
            <a:r>
              <a:rPr kumimoji="1" lang="en-US" altLang="ja-JP" dirty="0" smtClean="0"/>
              <a:t>num</a:t>
            </a:r>
            <a:r>
              <a:rPr lang="en-US" altLang="ja-JP" dirty="0" smtClean="0"/>
              <a:t>2 </a:t>
            </a:r>
            <a:r>
              <a:rPr lang="ja-JP" altLang="en-US" dirty="0" smtClean="0"/>
              <a:t>の積を </a:t>
            </a:r>
            <a:r>
              <a:rPr lang="en-US" altLang="ja-JP" dirty="0" smtClean="0"/>
              <a:t>num3 </a:t>
            </a:r>
            <a:r>
              <a:rPr lang="ja-JP" altLang="en-US" dirty="0" smtClean="0"/>
              <a:t>に格納</a:t>
            </a:r>
            <a:endParaRPr lang="en-US" altLang="ja-JP" dirty="0" smtClean="0"/>
          </a:p>
          <a:p>
            <a:pPr lvl="2"/>
            <a:r>
              <a:rPr lang="ja-JP" altLang="en-US" dirty="0"/>
              <a:t>文字</a:t>
            </a:r>
            <a:r>
              <a:rPr lang="ja-JP" altLang="en-US" dirty="0" smtClean="0"/>
              <a:t>の扱い</a:t>
            </a:r>
            <a:endParaRPr lang="en-US" altLang="ja-JP" dirty="0" smtClean="0"/>
          </a:p>
          <a:p>
            <a:pPr marL="1371600" lvl="3" indent="0">
              <a:buNone/>
            </a:pPr>
            <a:r>
              <a:rPr kumimoji="1" lang="en-US" altLang="ja-JP" dirty="0" smtClean="0"/>
              <a:t>line </a:t>
            </a:r>
            <a:r>
              <a:rPr kumimoji="1" lang="en-US" altLang="ja-JP" dirty="0" smtClean="0"/>
              <a:t>= “Hello world”</a:t>
            </a:r>
          </a:p>
          <a:p>
            <a:pPr lvl="4"/>
            <a:r>
              <a:rPr lang="en-US" altLang="ja-JP" dirty="0" smtClean="0"/>
              <a:t>line </a:t>
            </a:r>
            <a:r>
              <a:rPr lang="ja-JP" altLang="en-US" dirty="0" smtClean="0"/>
              <a:t>は変数</a:t>
            </a:r>
            <a:endParaRPr kumimoji="1" lang="ja-JP" altLang="en-US" dirty="0"/>
          </a:p>
        </p:txBody>
      </p:sp>
      <p:sp>
        <p:nvSpPr>
          <p:cNvPr id="2" name="正方形/長方形 1"/>
          <p:cNvSpPr/>
          <p:nvPr/>
        </p:nvSpPr>
        <p:spPr>
          <a:xfrm>
            <a:off x="1691680" y="3356992"/>
            <a:ext cx="3384376" cy="8640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691680" y="5200600"/>
            <a:ext cx="3384376" cy="3886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4568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変数</a:t>
            </a:r>
            <a:r>
              <a:rPr lang="ja-JP" altLang="en-US" dirty="0" smtClean="0"/>
              <a:t>を</a:t>
            </a:r>
            <a:r>
              <a:rPr lang="ja-JP" altLang="en-US" dirty="0"/>
              <a:t>扱</a:t>
            </a:r>
            <a:r>
              <a:rPr lang="ja-JP" altLang="en-US" dirty="0" smtClean="0"/>
              <a:t>うときの</a:t>
            </a:r>
            <a:r>
              <a:rPr lang="ja-JP" altLang="en-US" dirty="0"/>
              <a:t>注意</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代入する値に適した型の変数を使う</a:t>
            </a:r>
            <a:endParaRPr kumimoji="1" lang="en-US" altLang="ja-JP" dirty="0" smtClean="0"/>
          </a:p>
          <a:p>
            <a:r>
              <a:rPr lang="ja-JP" altLang="en-US" dirty="0"/>
              <a:t>変数</a:t>
            </a:r>
            <a:r>
              <a:rPr lang="ja-JP" altLang="en-US" dirty="0" smtClean="0"/>
              <a:t>を使う</a:t>
            </a:r>
            <a:r>
              <a:rPr lang="ja-JP" altLang="en-US" dirty="0"/>
              <a:t>前</a:t>
            </a:r>
            <a:r>
              <a:rPr lang="ja-JP" altLang="en-US" dirty="0" smtClean="0"/>
              <a:t>に宣言する</a:t>
            </a:r>
            <a:endParaRPr lang="en-US" altLang="ja-JP" dirty="0" smtClean="0"/>
          </a:p>
          <a:p>
            <a:r>
              <a:rPr kumimoji="1" lang="ja-JP" altLang="en-US" dirty="0" smtClean="0"/>
              <a:t>変数名には制限がある</a:t>
            </a:r>
            <a:endParaRPr kumimoji="1" lang="en-US" altLang="ja-JP" dirty="0" smtClean="0"/>
          </a:p>
          <a:p>
            <a:pPr lvl="1"/>
            <a:r>
              <a:rPr kumimoji="1" lang="ja-JP" altLang="en-US" dirty="0" smtClean="0"/>
              <a:t>最大 </a:t>
            </a:r>
            <a:r>
              <a:rPr kumimoji="1" lang="en-US" altLang="ja-JP" dirty="0" smtClean="0"/>
              <a:t>31 </a:t>
            </a:r>
            <a:r>
              <a:rPr kumimoji="1" lang="ja-JP" altLang="en-US" dirty="0" smtClean="0"/>
              <a:t>文字</a:t>
            </a:r>
            <a:endParaRPr kumimoji="1" lang="en-US" altLang="ja-JP" dirty="0" smtClean="0"/>
          </a:p>
          <a:p>
            <a:pPr lvl="1"/>
            <a:r>
              <a:rPr kumimoji="1" lang="ja-JP" altLang="en-US" dirty="0" smtClean="0"/>
              <a:t>使える文字は英数字とアンダースコア </a:t>
            </a:r>
            <a:r>
              <a:rPr kumimoji="1" lang="en-US" altLang="ja-JP" dirty="0" smtClean="0"/>
              <a:t>(_)</a:t>
            </a:r>
          </a:p>
          <a:p>
            <a:r>
              <a:rPr kumimoji="1" lang="ja-JP" altLang="en-US" dirty="0" smtClean="0"/>
              <a:t>変数は必ずしも正確な</a:t>
            </a:r>
            <a:r>
              <a:rPr lang="ja-JP" altLang="en-US" dirty="0" smtClean="0"/>
              <a:t>実数値</a:t>
            </a:r>
            <a:r>
              <a:rPr kumimoji="1" lang="ja-JP" altLang="en-US" dirty="0" smtClean="0"/>
              <a:t>を持てない</a:t>
            </a:r>
            <a:r>
              <a:rPr kumimoji="1" lang="en-US" altLang="ja-JP" dirty="0" smtClean="0"/>
              <a:t>.</a:t>
            </a:r>
          </a:p>
          <a:p>
            <a:endParaRPr kumimoji="1" lang="ja-JP" altLang="en-US" dirty="0"/>
          </a:p>
        </p:txBody>
      </p:sp>
    </p:spTree>
    <p:extLst>
      <p:ext uri="{BB962C8B-B14F-4D97-AF65-F5344CB8AC3E}">
        <p14:creationId xmlns:p14="http://schemas.microsoft.com/office/powerpoint/2010/main" val="925473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fontScale="90000"/>
          </a:bodyPr>
          <a:lstStyle/>
          <a:p>
            <a:r>
              <a:rPr kumimoji="1" lang="en-US" altLang="ja-JP" dirty="0" smtClean="0"/>
              <a:t>Fortran </a:t>
            </a:r>
            <a:r>
              <a:rPr kumimoji="1" lang="ja-JP" altLang="en-US" dirty="0" smtClean="0"/>
              <a:t>で用意されている</a:t>
            </a:r>
            <a:r>
              <a:rPr kumimoji="1" lang="en-US" altLang="ja-JP" dirty="0" smtClean="0"/>
              <a:t/>
            </a:r>
            <a:br>
              <a:rPr kumimoji="1" lang="en-US" altLang="ja-JP" dirty="0" smtClean="0"/>
            </a:br>
            <a:r>
              <a:rPr kumimoji="1" lang="ja-JP" altLang="en-US" dirty="0" smtClean="0"/>
              <a:t>変数の種類（データ型）</a:t>
            </a:r>
            <a:endParaRPr kumimoji="1"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3890024103"/>
              </p:ext>
            </p:extLst>
          </p:nvPr>
        </p:nvGraphicFramePr>
        <p:xfrm>
          <a:off x="611561" y="1706200"/>
          <a:ext cx="8075239" cy="4963160"/>
        </p:xfrm>
        <a:graphic>
          <a:graphicData uri="http://schemas.openxmlformats.org/drawingml/2006/table">
            <a:tbl>
              <a:tblPr firstRow="1" bandRow="1">
                <a:tableStyleId>{5C22544A-7EE6-4342-B048-85BDC9FD1C3A}</a:tableStyleId>
              </a:tblPr>
              <a:tblGrid>
                <a:gridCol w="1872207">
                  <a:extLst>
                    <a:ext uri="{9D8B030D-6E8A-4147-A177-3AD203B41FA5}">
                      <a16:colId xmlns:a16="http://schemas.microsoft.com/office/drawing/2014/main" val="3977896693"/>
                    </a:ext>
                  </a:extLst>
                </a:gridCol>
                <a:gridCol w="1765400">
                  <a:extLst>
                    <a:ext uri="{9D8B030D-6E8A-4147-A177-3AD203B41FA5}">
                      <a16:colId xmlns:a16="http://schemas.microsoft.com/office/drawing/2014/main" val="3845930285"/>
                    </a:ext>
                  </a:extLst>
                </a:gridCol>
                <a:gridCol w="4437632">
                  <a:extLst>
                    <a:ext uri="{9D8B030D-6E8A-4147-A177-3AD203B41FA5}">
                      <a16:colId xmlns:a16="http://schemas.microsoft.com/office/drawing/2014/main" val="1147015449"/>
                    </a:ext>
                  </a:extLst>
                </a:gridCol>
              </a:tblGrid>
              <a:tr h="370840">
                <a:tc>
                  <a:txBody>
                    <a:bodyPr/>
                    <a:lstStyle/>
                    <a:p>
                      <a:r>
                        <a:rPr kumimoji="1" lang="ja-JP" altLang="en-US" dirty="0" smtClean="0"/>
                        <a:t>種類</a:t>
                      </a:r>
                      <a:endParaRPr kumimoji="1" lang="ja-JP" altLang="en-US" dirty="0"/>
                    </a:p>
                  </a:txBody>
                  <a:tcPr/>
                </a:tc>
                <a:tc>
                  <a:txBody>
                    <a:bodyPr/>
                    <a:lstStyle/>
                    <a:p>
                      <a:r>
                        <a:rPr kumimoji="1" lang="ja-JP" altLang="en-US" dirty="0" smtClean="0"/>
                        <a:t>データ型</a:t>
                      </a:r>
                      <a:endParaRPr kumimoji="1" lang="ja-JP" altLang="en-US" dirty="0"/>
                    </a:p>
                  </a:txBody>
                  <a:tcPr/>
                </a:tc>
                <a:tc>
                  <a:txBody>
                    <a:bodyPr/>
                    <a:lstStyle/>
                    <a:p>
                      <a:r>
                        <a:rPr kumimoji="1" lang="ja-JP" altLang="en-US" dirty="0" smtClean="0"/>
                        <a:t>値の範囲</a:t>
                      </a:r>
                      <a:endParaRPr kumimoji="1" lang="ja-JP" altLang="en-US" dirty="0"/>
                    </a:p>
                  </a:txBody>
                  <a:tcPr/>
                </a:tc>
                <a:extLst>
                  <a:ext uri="{0D108BD9-81ED-4DB2-BD59-A6C34878D82A}">
                    <a16:rowId xmlns:a16="http://schemas.microsoft.com/office/drawing/2014/main" val="3166960243"/>
                  </a:ext>
                </a:extLst>
              </a:tr>
              <a:tr h="370840">
                <a:tc>
                  <a:txBody>
                    <a:bodyPr/>
                    <a:lstStyle/>
                    <a:p>
                      <a:r>
                        <a:rPr kumimoji="1" lang="ja-JP" altLang="en-US" dirty="0" smtClean="0"/>
                        <a:t>基本整数型</a:t>
                      </a:r>
                      <a:endParaRPr kumimoji="1" lang="ja-JP" altLang="en-US" dirty="0"/>
                    </a:p>
                  </a:txBody>
                  <a:tcPr/>
                </a:tc>
                <a:tc>
                  <a:txBody>
                    <a:bodyPr/>
                    <a:lstStyle/>
                    <a:p>
                      <a:r>
                        <a:rPr kumimoji="1" lang="en-US" altLang="ja-JP" dirty="0" smtClean="0"/>
                        <a:t>integer</a:t>
                      </a:r>
                      <a:endParaRPr kumimoji="1" lang="ja-JP" altLang="en-US" dirty="0"/>
                    </a:p>
                  </a:txBody>
                  <a:tcPr/>
                </a:tc>
                <a:tc>
                  <a:txBody>
                    <a:bodyPr/>
                    <a:lstStyle/>
                    <a:p>
                      <a:r>
                        <a:rPr kumimoji="1" lang="en-US" altLang="ja-JP" dirty="0" smtClean="0"/>
                        <a:t>-2,147,483,648 </a:t>
                      </a:r>
                      <a:r>
                        <a:rPr kumimoji="1" lang="ja-JP" altLang="en-US" dirty="0" smtClean="0">
                          <a:sym typeface="Symbol" panose="05050102010706020507" pitchFamily="18" charset="2"/>
                        </a:rPr>
                        <a:t> </a:t>
                      </a:r>
                      <a:r>
                        <a:rPr kumimoji="1" lang="en-US" altLang="ja-JP" dirty="0" smtClean="0">
                          <a:sym typeface="Symbol" panose="05050102010706020507" pitchFamily="18" charset="2"/>
                        </a:rPr>
                        <a:t>2,147,483,647</a:t>
                      </a:r>
                      <a:endParaRPr kumimoji="1" lang="ja-JP" altLang="en-US" dirty="0"/>
                    </a:p>
                  </a:txBody>
                  <a:tcPr/>
                </a:tc>
                <a:extLst>
                  <a:ext uri="{0D108BD9-81ED-4DB2-BD59-A6C34878D82A}">
                    <a16:rowId xmlns:a16="http://schemas.microsoft.com/office/drawing/2014/main" val="3725541847"/>
                  </a:ext>
                </a:extLst>
              </a:tr>
              <a:tr h="370840">
                <a:tc>
                  <a:txBody>
                    <a:bodyPr/>
                    <a:lstStyle/>
                    <a:p>
                      <a:r>
                        <a:rPr kumimoji="1" lang="en-US" altLang="ja-JP" dirty="0" smtClean="0"/>
                        <a:t>8</a:t>
                      </a:r>
                      <a:r>
                        <a:rPr kumimoji="1" lang="ja-JP" altLang="en-US" baseline="0" dirty="0" smtClean="0"/>
                        <a:t> バイト整数型</a:t>
                      </a:r>
                      <a:endParaRPr kumimoji="1" lang="ja-JP" altLang="en-US" dirty="0"/>
                    </a:p>
                  </a:txBody>
                  <a:tcPr/>
                </a:tc>
                <a:tc>
                  <a:txBody>
                    <a:bodyPr/>
                    <a:lstStyle/>
                    <a:p>
                      <a:r>
                        <a:rPr kumimoji="1" lang="en-US" altLang="ja-JP" dirty="0" smtClean="0"/>
                        <a:t>integer(8)</a:t>
                      </a:r>
                      <a:endParaRPr kumimoji="1" lang="ja-JP" altLang="en-US" dirty="0"/>
                    </a:p>
                  </a:txBody>
                  <a:tcPr/>
                </a:tc>
                <a:tc>
                  <a:txBody>
                    <a:bodyPr/>
                    <a:lstStyle/>
                    <a:p>
                      <a:r>
                        <a:rPr kumimoji="1" lang="en-US" altLang="ja-JP" dirty="0" smtClean="0"/>
                        <a:t>-9,223,372,036,854,775,808</a:t>
                      </a:r>
                    </a:p>
                    <a:p>
                      <a:r>
                        <a:rPr kumimoji="1" lang="ja-JP" altLang="en-US" dirty="0" smtClean="0">
                          <a:sym typeface="Symbol" panose="05050102010706020507" pitchFamily="18" charset="2"/>
                        </a:rPr>
                        <a:t></a:t>
                      </a:r>
                      <a:r>
                        <a:rPr kumimoji="1" lang="ja-JP" altLang="en-US" baseline="0" dirty="0" smtClean="0">
                          <a:sym typeface="Symbol" panose="05050102010706020507" pitchFamily="18" charset="2"/>
                        </a:rPr>
                        <a:t> </a:t>
                      </a:r>
                      <a:r>
                        <a:rPr kumimoji="1" lang="en-US" altLang="ja-JP" dirty="0" smtClean="0">
                          <a:sym typeface="Symbol" panose="05050102010706020507" pitchFamily="18" charset="2"/>
                        </a:rPr>
                        <a:t>9,223,372,036,854,775,807</a:t>
                      </a:r>
                      <a:endParaRPr kumimoji="1" lang="ja-JP" altLang="en-US" dirty="0"/>
                    </a:p>
                  </a:txBody>
                  <a:tcPr/>
                </a:tc>
                <a:extLst>
                  <a:ext uri="{0D108BD9-81ED-4DB2-BD59-A6C34878D82A}">
                    <a16:rowId xmlns:a16="http://schemas.microsoft.com/office/drawing/2014/main" val="3958768275"/>
                  </a:ext>
                </a:extLst>
              </a:tr>
              <a:tr h="370840">
                <a:tc>
                  <a:txBody>
                    <a:bodyPr/>
                    <a:lstStyle/>
                    <a:p>
                      <a:r>
                        <a:rPr kumimoji="1" lang="ja-JP" altLang="en-US" dirty="0" smtClean="0"/>
                        <a:t>単精度実数型</a:t>
                      </a:r>
                      <a:endParaRPr kumimoji="1" lang="ja-JP" altLang="en-US" dirty="0"/>
                    </a:p>
                  </a:txBody>
                  <a:tcPr/>
                </a:tc>
                <a:tc>
                  <a:txBody>
                    <a:bodyPr/>
                    <a:lstStyle/>
                    <a:p>
                      <a:r>
                        <a:rPr kumimoji="1" lang="en-US" altLang="ja-JP" dirty="0" smtClean="0"/>
                        <a:t>real</a:t>
                      </a:r>
                      <a:endParaRPr kumimoji="1" lang="ja-JP" altLang="en-US" dirty="0"/>
                    </a:p>
                  </a:txBody>
                  <a:tcPr/>
                </a:tc>
                <a:tc>
                  <a:txBody>
                    <a:bodyPr/>
                    <a:lstStyle/>
                    <a:p>
                      <a:r>
                        <a:rPr kumimoji="1" lang="en-US" altLang="ja-JP" dirty="0" smtClean="0"/>
                        <a:t>1.17549435×10</a:t>
                      </a:r>
                      <a:r>
                        <a:rPr kumimoji="1" lang="en-US" altLang="ja-JP" baseline="30000" dirty="0" smtClean="0"/>
                        <a:t>-38</a:t>
                      </a:r>
                      <a:r>
                        <a:rPr kumimoji="1" lang="en-US" altLang="ja-JP" baseline="0" dirty="0" smtClean="0"/>
                        <a:t> </a:t>
                      </a:r>
                      <a:r>
                        <a:rPr kumimoji="1" lang="ja-JP" altLang="en-US" dirty="0" smtClean="0">
                          <a:sym typeface="Symbol" panose="05050102010706020507" pitchFamily="18" charset="2"/>
                        </a:rPr>
                        <a:t> </a:t>
                      </a:r>
                      <a:r>
                        <a:rPr kumimoji="1" lang="en-US" altLang="ja-JP" dirty="0" smtClean="0">
                          <a:sym typeface="Symbol" panose="05050102010706020507" pitchFamily="18" charset="2"/>
                        </a:rPr>
                        <a:t>3.40282347×10</a:t>
                      </a:r>
                      <a:r>
                        <a:rPr kumimoji="1" lang="en-US" altLang="ja-JP" baseline="30000" dirty="0" smtClean="0">
                          <a:sym typeface="Symbol" panose="05050102010706020507" pitchFamily="18" charset="2"/>
                        </a:rPr>
                        <a:t>38</a:t>
                      </a:r>
                    </a:p>
                    <a:p>
                      <a:r>
                        <a:rPr kumimoji="1" lang="ja-JP" altLang="en-US" dirty="0" smtClean="0">
                          <a:sym typeface="Symbol" panose="05050102010706020507" pitchFamily="18" charset="2"/>
                        </a:rPr>
                        <a:t>精度は</a:t>
                      </a:r>
                      <a:r>
                        <a:rPr kumimoji="1" lang="en-US" altLang="ja-JP" dirty="0" smtClean="0">
                          <a:sym typeface="Symbol" panose="05050102010706020507" pitchFamily="18" charset="2"/>
                        </a:rPr>
                        <a:t>10</a:t>
                      </a:r>
                      <a:r>
                        <a:rPr kumimoji="1" lang="ja-JP" altLang="en-US" dirty="0" smtClean="0">
                          <a:sym typeface="Symbol" panose="05050102010706020507" pitchFamily="18" charset="2"/>
                        </a:rPr>
                        <a:t>進数で約</a:t>
                      </a:r>
                      <a:r>
                        <a:rPr kumimoji="1" lang="en-US" altLang="ja-JP" dirty="0" smtClean="0">
                          <a:sym typeface="Symbol" panose="05050102010706020507" pitchFamily="18" charset="2"/>
                        </a:rPr>
                        <a:t>6</a:t>
                      </a:r>
                      <a:r>
                        <a:rPr kumimoji="1" lang="ja-JP" altLang="en-US" dirty="0" smtClean="0">
                          <a:sym typeface="Symbol" panose="05050102010706020507" pitchFamily="18" charset="2"/>
                        </a:rPr>
                        <a:t>桁（</a:t>
                      </a:r>
                      <a:r>
                        <a:rPr kumimoji="1" lang="en-US" altLang="ja-JP" dirty="0" smtClean="0">
                          <a:sym typeface="Symbol" panose="05050102010706020507" pitchFamily="18" charset="2"/>
                        </a:rPr>
                        <a:t>2</a:t>
                      </a:r>
                      <a:r>
                        <a:rPr kumimoji="1" lang="ja-JP" altLang="en-US" dirty="0" smtClean="0">
                          <a:sym typeface="Symbol" panose="05050102010706020507" pitchFamily="18" charset="2"/>
                        </a:rPr>
                        <a:t>進数で</a:t>
                      </a:r>
                      <a:r>
                        <a:rPr kumimoji="1" lang="en-US" altLang="ja-JP" dirty="0" smtClean="0">
                          <a:sym typeface="Symbol" panose="05050102010706020507" pitchFamily="18" charset="2"/>
                        </a:rPr>
                        <a:t>24</a:t>
                      </a:r>
                      <a:r>
                        <a:rPr kumimoji="1" lang="ja-JP" altLang="en-US" dirty="0" smtClean="0">
                          <a:sym typeface="Symbol" panose="05050102010706020507" pitchFamily="18" charset="2"/>
                        </a:rPr>
                        <a:t>桁）</a:t>
                      </a:r>
                      <a:endParaRPr kumimoji="1" lang="ja-JP" altLang="en-US" dirty="0"/>
                    </a:p>
                  </a:txBody>
                  <a:tcPr/>
                </a:tc>
                <a:extLst>
                  <a:ext uri="{0D108BD9-81ED-4DB2-BD59-A6C34878D82A}">
                    <a16:rowId xmlns:a16="http://schemas.microsoft.com/office/drawing/2014/main" val="513663511"/>
                  </a:ext>
                </a:extLst>
              </a:tr>
              <a:tr h="370840">
                <a:tc>
                  <a:txBody>
                    <a:bodyPr/>
                    <a:lstStyle/>
                    <a:p>
                      <a:r>
                        <a:rPr kumimoji="1" lang="ja-JP" altLang="en-US" dirty="0" smtClean="0"/>
                        <a:t>倍精度（</a:t>
                      </a:r>
                      <a:r>
                        <a:rPr kumimoji="1" lang="en-US" altLang="ja-JP" dirty="0" smtClean="0"/>
                        <a:t>8</a:t>
                      </a:r>
                      <a:r>
                        <a:rPr kumimoji="1" lang="ja-JP" altLang="en-US" baseline="0" dirty="0" smtClean="0"/>
                        <a:t> バイト</a:t>
                      </a:r>
                      <a:r>
                        <a:rPr kumimoji="1" lang="ja-JP" altLang="en-US" dirty="0" smtClean="0"/>
                        <a:t>）実数型</a:t>
                      </a:r>
                      <a:endParaRPr kumimoji="1" lang="ja-JP" altLang="en-US" dirty="0"/>
                    </a:p>
                  </a:txBody>
                  <a:tcPr/>
                </a:tc>
                <a:tc>
                  <a:txBody>
                    <a:bodyPr/>
                    <a:lstStyle/>
                    <a:p>
                      <a:r>
                        <a:rPr kumimoji="1" lang="en-US" altLang="ja-JP" dirty="0" smtClean="0"/>
                        <a:t>real(8)</a:t>
                      </a:r>
                    </a:p>
                    <a:p>
                      <a:r>
                        <a:rPr kumimoji="1" lang="ja-JP" altLang="en-US" dirty="0" smtClean="0"/>
                        <a:t>または</a:t>
                      </a:r>
                      <a:endParaRPr kumimoji="1" lang="en-US" altLang="ja-JP" dirty="0" smtClean="0"/>
                    </a:p>
                    <a:p>
                      <a:r>
                        <a:rPr kumimoji="1" lang="en-US" altLang="ja-JP" dirty="0" smtClean="0"/>
                        <a:t>double</a:t>
                      </a:r>
                      <a:r>
                        <a:rPr kumimoji="1" lang="en-US" altLang="ja-JP" baseline="0" dirty="0" smtClean="0"/>
                        <a:t> precision</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sym typeface="Symbol" panose="05050102010706020507" pitchFamily="18" charset="2"/>
                        </a:rPr>
                        <a:t>2.225073858507201×10</a:t>
                      </a:r>
                      <a:r>
                        <a:rPr kumimoji="1" lang="en-US" altLang="ja-JP" baseline="30000" dirty="0" smtClean="0">
                          <a:sym typeface="Symbol" panose="05050102010706020507" pitchFamily="18" charset="2"/>
                        </a:rPr>
                        <a:t>-308</a:t>
                      </a:r>
                      <a:r>
                        <a:rPr kumimoji="1" lang="ja-JP" altLang="en-US" baseline="30000" dirty="0" smtClean="0">
                          <a:sym typeface="Symbol" panose="05050102010706020507" pitchFamily="18" charset="2"/>
                        </a:rPr>
                        <a:t>　</a:t>
                      </a:r>
                      <a:endParaRPr kumimoji="1" lang="en-US" altLang="ja-JP" baseline="30000" dirty="0" smtClean="0">
                        <a:sym typeface="Symbol" panose="05050102010706020507" pitchFamily="18" charset="2"/>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ym typeface="Symbol" panose="05050102010706020507" pitchFamily="18" charset="2"/>
                        </a:rPr>
                        <a:t> </a:t>
                      </a:r>
                      <a:r>
                        <a:rPr kumimoji="1" lang="en-US" altLang="ja-JP" dirty="0" smtClean="0">
                          <a:sym typeface="Symbol" panose="05050102010706020507" pitchFamily="18" charset="2"/>
                        </a:rPr>
                        <a:t>1.797693134862316×10</a:t>
                      </a:r>
                      <a:r>
                        <a:rPr kumimoji="1" lang="en-US" altLang="ja-JP" baseline="30000" dirty="0" smtClean="0">
                          <a:sym typeface="Symbol" panose="05050102010706020507" pitchFamily="18" charset="2"/>
                        </a:rPr>
                        <a:t>308</a:t>
                      </a:r>
                      <a:endParaRPr kumimoji="1" lang="ja-JP" alt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ym typeface="Symbol" panose="05050102010706020507" pitchFamily="18" charset="2"/>
                        </a:rPr>
                        <a:t>精度は</a:t>
                      </a:r>
                      <a:r>
                        <a:rPr kumimoji="1" lang="en-US" altLang="ja-JP" dirty="0" smtClean="0">
                          <a:sym typeface="Symbol" panose="05050102010706020507" pitchFamily="18" charset="2"/>
                        </a:rPr>
                        <a:t>10</a:t>
                      </a:r>
                      <a:r>
                        <a:rPr kumimoji="1" lang="ja-JP" altLang="en-US" dirty="0" smtClean="0">
                          <a:sym typeface="Symbol" panose="05050102010706020507" pitchFamily="18" charset="2"/>
                        </a:rPr>
                        <a:t>進数で約</a:t>
                      </a:r>
                      <a:r>
                        <a:rPr kumimoji="1" lang="en-US" altLang="ja-JP" dirty="0" smtClean="0">
                          <a:sym typeface="Symbol" panose="05050102010706020507" pitchFamily="18" charset="2"/>
                        </a:rPr>
                        <a:t>14</a:t>
                      </a:r>
                      <a:r>
                        <a:rPr kumimoji="1" lang="ja-JP" altLang="en-US" dirty="0" smtClean="0">
                          <a:sym typeface="Symbol" panose="05050102010706020507" pitchFamily="18" charset="2"/>
                        </a:rPr>
                        <a:t>桁（</a:t>
                      </a:r>
                      <a:r>
                        <a:rPr kumimoji="1" lang="en-US" altLang="ja-JP" dirty="0" smtClean="0">
                          <a:sym typeface="Symbol" panose="05050102010706020507" pitchFamily="18" charset="2"/>
                        </a:rPr>
                        <a:t>2</a:t>
                      </a:r>
                      <a:r>
                        <a:rPr kumimoji="1" lang="ja-JP" altLang="en-US" dirty="0" smtClean="0">
                          <a:sym typeface="Symbol" panose="05050102010706020507" pitchFamily="18" charset="2"/>
                        </a:rPr>
                        <a:t>進数で</a:t>
                      </a:r>
                      <a:r>
                        <a:rPr kumimoji="1" lang="en-US" altLang="ja-JP" dirty="0" smtClean="0">
                          <a:sym typeface="Symbol" panose="05050102010706020507" pitchFamily="18" charset="2"/>
                        </a:rPr>
                        <a:t>53</a:t>
                      </a:r>
                      <a:r>
                        <a:rPr kumimoji="1" lang="ja-JP" altLang="en-US" dirty="0" smtClean="0">
                          <a:sym typeface="Symbol" panose="05050102010706020507" pitchFamily="18" charset="2"/>
                        </a:rPr>
                        <a:t>桁）</a:t>
                      </a:r>
                      <a:endParaRPr kumimoji="1" lang="ja-JP" altLang="en-US" dirty="0" smtClean="0"/>
                    </a:p>
                  </a:txBody>
                  <a:tcPr/>
                </a:tc>
                <a:extLst>
                  <a:ext uri="{0D108BD9-81ED-4DB2-BD59-A6C34878D82A}">
                    <a16:rowId xmlns:a16="http://schemas.microsoft.com/office/drawing/2014/main" val="1597841479"/>
                  </a:ext>
                </a:extLst>
              </a:tr>
              <a:tr h="370840">
                <a:tc>
                  <a:txBody>
                    <a:bodyPr/>
                    <a:lstStyle/>
                    <a:p>
                      <a:r>
                        <a:rPr kumimoji="1" lang="ja-JP" altLang="en-US" dirty="0" smtClean="0"/>
                        <a:t>複素数型</a:t>
                      </a:r>
                      <a:endParaRPr kumimoji="1" lang="ja-JP" altLang="en-US" dirty="0"/>
                    </a:p>
                  </a:txBody>
                  <a:tcPr/>
                </a:tc>
                <a:tc>
                  <a:txBody>
                    <a:bodyPr/>
                    <a:lstStyle/>
                    <a:p>
                      <a:r>
                        <a:rPr kumimoji="1" lang="en-US" altLang="ja-JP" dirty="0" smtClean="0"/>
                        <a:t>complex</a:t>
                      </a:r>
                      <a:endParaRPr kumimoji="1" lang="ja-JP" altLang="en-US" dirty="0"/>
                    </a:p>
                  </a:txBody>
                  <a:tcPr/>
                </a:tc>
                <a:tc>
                  <a:txBody>
                    <a:bodyPr/>
                    <a:lstStyle/>
                    <a:p>
                      <a:r>
                        <a:rPr kumimoji="1" lang="en-US" altLang="ja-JP" dirty="0" smtClean="0"/>
                        <a:t>a + b </a:t>
                      </a:r>
                      <a:r>
                        <a:rPr kumimoji="1" lang="en-US" altLang="ja-JP" dirty="0" err="1" smtClean="0"/>
                        <a:t>i</a:t>
                      </a:r>
                      <a:r>
                        <a:rPr kumimoji="1" lang="en-US" altLang="ja-JP" dirty="0" smtClean="0"/>
                        <a:t> </a:t>
                      </a:r>
                      <a:r>
                        <a:rPr kumimoji="1" lang="ja-JP" altLang="en-US" dirty="0" smtClean="0"/>
                        <a:t>の形式の複素数（</a:t>
                      </a:r>
                      <a:r>
                        <a:rPr kumimoji="1" lang="en-US" altLang="ja-JP" dirty="0" smtClean="0"/>
                        <a:t>a, b </a:t>
                      </a:r>
                      <a:r>
                        <a:rPr kumimoji="1" lang="ja-JP" altLang="en-US" dirty="0" smtClean="0"/>
                        <a:t>は実数の範囲）</a:t>
                      </a:r>
                      <a:r>
                        <a:rPr kumimoji="1" lang="en-US" altLang="ja-JP" dirty="0" smtClean="0"/>
                        <a:t> </a:t>
                      </a:r>
                      <a:endParaRPr kumimoji="1" lang="ja-JP" altLang="en-US" dirty="0"/>
                    </a:p>
                  </a:txBody>
                  <a:tcPr/>
                </a:tc>
                <a:extLst>
                  <a:ext uri="{0D108BD9-81ED-4DB2-BD59-A6C34878D82A}">
                    <a16:rowId xmlns:a16="http://schemas.microsoft.com/office/drawing/2014/main" val="47503636"/>
                  </a:ext>
                </a:extLst>
              </a:tr>
              <a:tr h="370840">
                <a:tc>
                  <a:txBody>
                    <a:bodyPr/>
                    <a:lstStyle/>
                    <a:p>
                      <a:r>
                        <a:rPr kumimoji="1" lang="ja-JP" altLang="en-US" dirty="0" smtClean="0"/>
                        <a:t>倍精度複素数型</a:t>
                      </a:r>
                      <a:endParaRPr kumimoji="1" lang="ja-JP" altLang="en-US" dirty="0"/>
                    </a:p>
                  </a:txBody>
                  <a:tcPr/>
                </a:tc>
                <a:tc>
                  <a:txBody>
                    <a:bodyPr/>
                    <a:lstStyle/>
                    <a:p>
                      <a:r>
                        <a:rPr kumimoji="1" lang="en-US" altLang="ja-JP" dirty="0" smtClean="0"/>
                        <a:t>complex(8)</a:t>
                      </a:r>
                    </a:p>
                    <a:p>
                      <a:r>
                        <a:rPr kumimoji="1" lang="ja-JP" altLang="en-US" dirty="0" smtClean="0"/>
                        <a:t>または</a:t>
                      </a:r>
                      <a:endParaRPr kumimoji="1" lang="en-US" altLang="ja-JP" baseline="0" dirty="0" smtClean="0"/>
                    </a:p>
                    <a:p>
                      <a:r>
                        <a:rPr kumimoji="1" lang="en-US" altLang="ja-JP" baseline="0" dirty="0" smtClean="0"/>
                        <a:t>double complex</a:t>
                      </a:r>
                      <a:endParaRPr kumimoji="1" lang="ja-JP" altLang="en-US" dirty="0"/>
                    </a:p>
                  </a:txBody>
                  <a:tcPr/>
                </a:tc>
                <a:tc>
                  <a:txBody>
                    <a:bodyPr/>
                    <a:lstStyle/>
                    <a:p>
                      <a:r>
                        <a:rPr kumimoji="1" lang="en-US" altLang="ja-JP" dirty="0" smtClean="0"/>
                        <a:t>a + b </a:t>
                      </a:r>
                      <a:r>
                        <a:rPr kumimoji="1" lang="en-US" altLang="ja-JP" dirty="0" err="1" smtClean="0"/>
                        <a:t>i</a:t>
                      </a:r>
                      <a:r>
                        <a:rPr kumimoji="1" lang="en-US" altLang="ja-JP" dirty="0" smtClean="0"/>
                        <a:t> </a:t>
                      </a:r>
                      <a:r>
                        <a:rPr kumimoji="1" lang="ja-JP" altLang="en-US" dirty="0" smtClean="0"/>
                        <a:t>の形式の複素数（</a:t>
                      </a:r>
                      <a:r>
                        <a:rPr kumimoji="1" lang="en-US" altLang="ja-JP" dirty="0" smtClean="0"/>
                        <a:t>a, b </a:t>
                      </a:r>
                      <a:r>
                        <a:rPr kumimoji="1" lang="ja-JP" altLang="en-US" dirty="0" smtClean="0"/>
                        <a:t>は倍精度実数の範囲）</a:t>
                      </a:r>
                      <a:endParaRPr kumimoji="1" lang="ja-JP" altLang="en-US" dirty="0"/>
                    </a:p>
                  </a:txBody>
                  <a:tcPr/>
                </a:tc>
                <a:extLst>
                  <a:ext uri="{0D108BD9-81ED-4DB2-BD59-A6C34878D82A}">
                    <a16:rowId xmlns:a16="http://schemas.microsoft.com/office/drawing/2014/main" val="372112686"/>
                  </a:ext>
                </a:extLst>
              </a:tr>
              <a:tr h="370840">
                <a:tc>
                  <a:txBody>
                    <a:bodyPr/>
                    <a:lstStyle/>
                    <a:p>
                      <a:r>
                        <a:rPr kumimoji="1" lang="ja-JP" altLang="en-US" dirty="0" smtClean="0"/>
                        <a:t>論理型</a:t>
                      </a:r>
                      <a:endParaRPr kumimoji="1" lang="ja-JP" altLang="en-US" dirty="0"/>
                    </a:p>
                  </a:txBody>
                  <a:tcPr/>
                </a:tc>
                <a:tc>
                  <a:txBody>
                    <a:bodyPr/>
                    <a:lstStyle/>
                    <a:p>
                      <a:r>
                        <a:rPr kumimoji="1" lang="en-US" altLang="ja-JP" dirty="0" smtClean="0"/>
                        <a:t>logical</a:t>
                      </a:r>
                      <a:endParaRPr kumimoji="1" lang="ja-JP" altLang="en-US" dirty="0"/>
                    </a:p>
                  </a:txBody>
                  <a:tcPr/>
                </a:tc>
                <a:tc>
                  <a:txBody>
                    <a:bodyPr/>
                    <a:lstStyle/>
                    <a:p>
                      <a:r>
                        <a:rPr kumimoji="1" lang="en-US" altLang="ja-JP" dirty="0" smtClean="0"/>
                        <a:t>.true. (</a:t>
                      </a:r>
                      <a:r>
                        <a:rPr kumimoji="1" lang="ja-JP" altLang="en-US" dirty="0" smtClean="0"/>
                        <a:t>真</a:t>
                      </a:r>
                      <a:r>
                        <a:rPr kumimoji="1" lang="en-US" altLang="ja-JP" dirty="0" smtClean="0"/>
                        <a:t>) </a:t>
                      </a:r>
                      <a:r>
                        <a:rPr kumimoji="1" lang="ja-JP" altLang="en-US" dirty="0" smtClean="0"/>
                        <a:t>または </a:t>
                      </a:r>
                      <a:r>
                        <a:rPr kumimoji="1" lang="en-US" altLang="ja-JP" dirty="0" smtClean="0"/>
                        <a:t>.false. (</a:t>
                      </a:r>
                      <a:r>
                        <a:rPr kumimoji="1" lang="ja-JP" altLang="en-US" dirty="0" smtClean="0"/>
                        <a:t>偽</a:t>
                      </a:r>
                      <a:r>
                        <a:rPr kumimoji="1" lang="en-US" altLang="ja-JP" dirty="0" smtClean="0"/>
                        <a:t>)</a:t>
                      </a:r>
                      <a:endParaRPr kumimoji="1" lang="ja-JP" altLang="en-US" dirty="0"/>
                    </a:p>
                  </a:txBody>
                  <a:tcPr/>
                </a:tc>
                <a:extLst>
                  <a:ext uri="{0D108BD9-81ED-4DB2-BD59-A6C34878D82A}">
                    <a16:rowId xmlns:a16="http://schemas.microsoft.com/office/drawing/2014/main" val="3175809164"/>
                  </a:ext>
                </a:extLst>
              </a:tr>
              <a:tr h="370840">
                <a:tc>
                  <a:txBody>
                    <a:bodyPr/>
                    <a:lstStyle/>
                    <a:p>
                      <a:r>
                        <a:rPr kumimoji="1" lang="ja-JP" altLang="en-US" dirty="0" smtClean="0"/>
                        <a:t>文字型</a:t>
                      </a:r>
                      <a:endParaRPr kumimoji="1" lang="ja-JP" altLang="en-US" dirty="0"/>
                    </a:p>
                  </a:txBody>
                  <a:tcPr/>
                </a:tc>
                <a:tc>
                  <a:txBody>
                    <a:bodyPr/>
                    <a:lstStyle/>
                    <a:p>
                      <a:r>
                        <a:rPr kumimoji="1" lang="en-US" altLang="ja-JP" dirty="0" smtClean="0"/>
                        <a:t>character</a:t>
                      </a:r>
                      <a:endParaRPr kumimoji="1" lang="ja-JP" altLang="en-US" dirty="0"/>
                    </a:p>
                  </a:txBody>
                  <a:tcPr/>
                </a:tc>
                <a:tc>
                  <a:txBody>
                    <a:bodyPr/>
                    <a:lstStyle/>
                    <a:p>
                      <a:r>
                        <a:rPr kumimoji="1" lang="en-US" altLang="ja-JP" dirty="0" smtClean="0"/>
                        <a:t>1 </a:t>
                      </a:r>
                      <a:r>
                        <a:rPr kumimoji="1" lang="ja-JP" altLang="en-US" dirty="0" smtClean="0"/>
                        <a:t>バイト文字</a:t>
                      </a:r>
                      <a:endParaRPr kumimoji="1" lang="ja-JP" altLang="en-US" dirty="0"/>
                    </a:p>
                  </a:txBody>
                  <a:tcPr/>
                </a:tc>
                <a:extLst>
                  <a:ext uri="{0D108BD9-81ED-4DB2-BD59-A6C34878D82A}">
                    <a16:rowId xmlns:a16="http://schemas.microsoft.com/office/drawing/2014/main" val="327040544"/>
                  </a:ext>
                </a:extLst>
              </a:tr>
            </a:tbl>
          </a:graphicData>
        </a:graphic>
      </p:graphicFrame>
    </p:spTree>
    <p:extLst>
      <p:ext uri="{BB962C8B-B14F-4D97-AF65-F5344CB8AC3E}">
        <p14:creationId xmlns:p14="http://schemas.microsoft.com/office/powerpoint/2010/main" val="2758484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変数の型</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lang="ja-JP" altLang="en-US" dirty="0" smtClean="0"/>
              <a:t>変数は</a:t>
            </a:r>
            <a:r>
              <a:rPr lang="en-US" altLang="ja-JP" dirty="0" smtClean="0"/>
              <a:t>, </a:t>
            </a:r>
            <a:r>
              <a:rPr lang="ja-JP" altLang="en-US" dirty="0" smtClean="0"/>
              <a:t>代入する値の種類に</a:t>
            </a:r>
            <a:r>
              <a:rPr lang="ja-JP" altLang="en-US" dirty="0"/>
              <a:t>適</a:t>
            </a:r>
            <a:r>
              <a:rPr lang="ja-JP" altLang="en-US" dirty="0" smtClean="0"/>
              <a:t>したものを使わなければならない</a:t>
            </a:r>
            <a:r>
              <a:rPr lang="en-US" altLang="ja-JP" dirty="0" smtClean="0"/>
              <a:t>.</a:t>
            </a:r>
          </a:p>
          <a:p>
            <a:pPr lvl="1"/>
            <a:r>
              <a:rPr lang="ja-JP" altLang="en-US" dirty="0"/>
              <a:t> </a:t>
            </a:r>
            <a:r>
              <a:rPr kumimoji="1" lang="ja-JP" altLang="en-US" dirty="0" smtClean="0">
                <a:solidFill>
                  <a:srgbClr val="FF0000"/>
                </a:solidFill>
              </a:rPr>
              <a:t>整数</a:t>
            </a:r>
            <a:r>
              <a:rPr kumimoji="1" lang="ja-JP" altLang="en-US" dirty="0" smtClean="0"/>
              <a:t>を扱うときには</a:t>
            </a:r>
            <a:r>
              <a:rPr kumimoji="1" lang="ja-JP" altLang="en-US" dirty="0" smtClean="0">
                <a:solidFill>
                  <a:srgbClr val="FF0000"/>
                </a:solidFill>
              </a:rPr>
              <a:t>整数</a:t>
            </a:r>
            <a:r>
              <a:rPr kumimoji="1" lang="ja-JP" altLang="en-US" dirty="0" smtClean="0"/>
              <a:t>型変数を使う</a:t>
            </a:r>
            <a:endParaRPr kumimoji="1" lang="en-US" altLang="ja-JP" dirty="0" smtClean="0"/>
          </a:p>
          <a:p>
            <a:pPr lvl="1"/>
            <a:r>
              <a:rPr lang="ja-JP" altLang="en-US" dirty="0" smtClean="0"/>
              <a:t> </a:t>
            </a:r>
            <a:r>
              <a:rPr lang="ja-JP" altLang="en-US" dirty="0" smtClean="0">
                <a:solidFill>
                  <a:srgbClr val="00B050"/>
                </a:solidFill>
              </a:rPr>
              <a:t>実数</a:t>
            </a:r>
            <a:r>
              <a:rPr lang="ja-JP" altLang="en-US" dirty="0" smtClean="0"/>
              <a:t>を扱うときには</a:t>
            </a:r>
            <a:r>
              <a:rPr lang="ja-JP" altLang="en-US" dirty="0" smtClean="0">
                <a:solidFill>
                  <a:srgbClr val="00B050"/>
                </a:solidFill>
              </a:rPr>
              <a:t>実数</a:t>
            </a:r>
            <a:r>
              <a:rPr lang="ja-JP" altLang="en-US" dirty="0" smtClean="0"/>
              <a:t>型変数を使う</a:t>
            </a:r>
            <a:endParaRPr lang="en-US" altLang="ja-JP" dirty="0" smtClean="0"/>
          </a:p>
          <a:p>
            <a:pPr lvl="1"/>
            <a:r>
              <a:rPr kumimoji="1" lang="ja-JP" altLang="en-US" dirty="0" smtClean="0"/>
              <a:t> </a:t>
            </a:r>
            <a:r>
              <a:rPr kumimoji="1" lang="ja-JP" altLang="en-US" dirty="0" smtClean="0">
                <a:solidFill>
                  <a:srgbClr val="0070C0"/>
                </a:solidFill>
              </a:rPr>
              <a:t>文字</a:t>
            </a:r>
            <a:r>
              <a:rPr kumimoji="1" lang="ja-JP" altLang="en-US" dirty="0" smtClean="0"/>
              <a:t>を扱うときには</a:t>
            </a:r>
            <a:r>
              <a:rPr kumimoji="1" lang="ja-JP" altLang="en-US" dirty="0" smtClean="0">
                <a:solidFill>
                  <a:srgbClr val="0070C0"/>
                </a:solidFill>
              </a:rPr>
              <a:t>文字</a:t>
            </a:r>
            <a:r>
              <a:rPr kumimoji="1" lang="ja-JP" altLang="en-US" dirty="0" smtClean="0"/>
              <a:t>型変数を使う</a:t>
            </a:r>
            <a:endParaRPr kumimoji="1" lang="en-US" altLang="ja-JP" dirty="0" smtClean="0"/>
          </a:p>
          <a:p>
            <a:endParaRPr kumimoji="1" lang="en-US" altLang="ja-JP" dirty="0" smtClean="0"/>
          </a:p>
          <a:p>
            <a:r>
              <a:rPr lang="ja-JP" altLang="en-US" dirty="0"/>
              <a:t>間違える</a:t>
            </a:r>
            <a:r>
              <a:rPr lang="ja-JP" altLang="en-US" dirty="0" smtClean="0"/>
              <a:t>と</a:t>
            </a:r>
            <a:r>
              <a:rPr lang="en-US" altLang="ja-JP" dirty="0" smtClean="0"/>
              <a:t>… </a:t>
            </a:r>
            <a:endParaRPr lang="en-US" altLang="ja-JP" dirty="0"/>
          </a:p>
          <a:p>
            <a:pPr lvl="1"/>
            <a:r>
              <a:rPr lang="ja-JP" altLang="en-US" dirty="0" smtClean="0"/>
              <a:t>文字型</a:t>
            </a:r>
            <a:r>
              <a:rPr lang="ja-JP" altLang="en-US" dirty="0"/>
              <a:t>変数に数値を代入する</a:t>
            </a:r>
            <a:r>
              <a:rPr lang="ja-JP" altLang="en-US" dirty="0" smtClean="0"/>
              <a:t>とコンパイルできない</a:t>
            </a:r>
            <a:r>
              <a:rPr lang="en-US" altLang="ja-JP" dirty="0" smtClean="0"/>
              <a:t>.</a:t>
            </a:r>
            <a:endParaRPr lang="en-US" altLang="ja-JP" dirty="0"/>
          </a:p>
          <a:p>
            <a:pPr lvl="1"/>
            <a:r>
              <a:rPr lang="ja-JP" altLang="en-US" dirty="0" smtClean="0"/>
              <a:t>整数型変数に実数を代入すると小数点以下が無視される</a:t>
            </a:r>
            <a:r>
              <a:rPr lang="en-US" altLang="ja-JP" dirty="0" smtClean="0"/>
              <a:t>.</a:t>
            </a:r>
          </a:p>
          <a:p>
            <a:pPr lvl="2"/>
            <a:r>
              <a:rPr kumimoji="1" lang="ja-JP" altLang="en-US" dirty="0" smtClean="0"/>
              <a:t>間違った結果が計算される</a:t>
            </a:r>
            <a:r>
              <a:rPr kumimoji="1" lang="en-US" altLang="ja-JP" dirty="0" smtClean="0"/>
              <a:t>.</a:t>
            </a:r>
            <a:endParaRPr kumimoji="1" lang="ja-JP" altLang="en-US" dirty="0"/>
          </a:p>
        </p:txBody>
      </p:sp>
    </p:spTree>
    <p:extLst>
      <p:ext uri="{BB962C8B-B14F-4D97-AF65-F5344CB8AC3E}">
        <p14:creationId xmlns:p14="http://schemas.microsoft.com/office/powerpoint/2010/main" val="4060041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変数</a:t>
            </a:r>
            <a:r>
              <a:rPr lang="ja-JP" altLang="en-US" dirty="0" smtClean="0"/>
              <a:t>の</a:t>
            </a:r>
            <a:r>
              <a:rPr lang="ja-JP" altLang="en-US" dirty="0"/>
              <a:t>宣言</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プログラム</a:t>
            </a:r>
            <a:r>
              <a:rPr lang="ja-JP" altLang="en-US" dirty="0" smtClean="0"/>
              <a:t>の</a:t>
            </a:r>
            <a:r>
              <a:rPr lang="ja-JP" altLang="en-US" dirty="0"/>
              <a:t>中</a:t>
            </a:r>
            <a:r>
              <a:rPr lang="ja-JP" altLang="en-US" dirty="0" smtClean="0"/>
              <a:t>で変数を使うためには</a:t>
            </a:r>
            <a:r>
              <a:rPr lang="en-US" altLang="ja-JP" dirty="0" smtClean="0"/>
              <a:t>, </a:t>
            </a:r>
            <a:r>
              <a:rPr lang="ja-JP" altLang="en-US" dirty="0" smtClean="0"/>
              <a:t>変数を使う前に「宣言」</a:t>
            </a:r>
            <a:r>
              <a:rPr lang="en-US" altLang="ja-JP" dirty="0" smtClean="0"/>
              <a:t>.</a:t>
            </a:r>
          </a:p>
          <a:p>
            <a:r>
              <a:rPr lang="ja-JP" altLang="en-US" dirty="0"/>
              <a:t>例</a:t>
            </a:r>
            <a:endParaRPr lang="en-US" altLang="ja-JP" dirty="0"/>
          </a:p>
          <a:p>
            <a:pPr lvl="1"/>
            <a:r>
              <a:rPr lang="en-US" altLang="ja-JP" dirty="0"/>
              <a:t>integer :: number	</a:t>
            </a:r>
            <a:r>
              <a:rPr lang="ja-JP" altLang="en-US" dirty="0"/>
              <a:t>整数型変数 </a:t>
            </a:r>
            <a:r>
              <a:rPr lang="en-US" altLang="ja-JP" dirty="0"/>
              <a:t>number </a:t>
            </a:r>
            <a:r>
              <a:rPr lang="ja-JP" altLang="en-US" dirty="0"/>
              <a:t>の宣言</a:t>
            </a:r>
            <a:endParaRPr lang="en-US" altLang="ja-JP" dirty="0"/>
          </a:p>
          <a:p>
            <a:pPr lvl="1"/>
            <a:r>
              <a:rPr lang="en-US" altLang="ja-JP" dirty="0"/>
              <a:t>real :: value		</a:t>
            </a:r>
            <a:r>
              <a:rPr lang="ja-JP" altLang="en-US" dirty="0"/>
              <a:t>実数型変数 </a:t>
            </a:r>
            <a:r>
              <a:rPr lang="en-US" altLang="ja-JP" dirty="0"/>
              <a:t>value </a:t>
            </a:r>
            <a:r>
              <a:rPr lang="ja-JP" altLang="en-US" dirty="0"/>
              <a:t>の宣言</a:t>
            </a:r>
          </a:p>
          <a:p>
            <a:r>
              <a:rPr kumimoji="1" lang="ja-JP" altLang="en-US" dirty="0" smtClean="0"/>
              <a:t>宣言方法</a:t>
            </a:r>
            <a:endParaRPr kumimoji="1" lang="en-US" altLang="ja-JP" dirty="0" smtClean="0"/>
          </a:p>
          <a:p>
            <a:endParaRPr kumimoji="1" lang="en-US" altLang="ja-JP" dirty="0" smtClean="0"/>
          </a:p>
          <a:p>
            <a:endParaRPr lang="en-US" altLang="ja-JP" dirty="0"/>
          </a:p>
          <a:p>
            <a:endParaRPr kumimoji="1" lang="en-US" altLang="ja-JP" dirty="0" smtClean="0"/>
          </a:p>
          <a:p>
            <a:endParaRPr lang="en-US" altLang="ja-JP" dirty="0" smtClean="0"/>
          </a:p>
          <a:p>
            <a:endParaRPr lang="en-US" altLang="ja-JP" dirty="0"/>
          </a:p>
        </p:txBody>
      </p:sp>
      <p:sp>
        <p:nvSpPr>
          <p:cNvPr id="4" name="テキスト ボックス 3"/>
          <p:cNvSpPr txBox="1"/>
          <p:nvPr/>
        </p:nvSpPr>
        <p:spPr>
          <a:xfrm>
            <a:off x="2123728" y="5013176"/>
            <a:ext cx="5142755" cy="707886"/>
          </a:xfrm>
          <a:prstGeom prst="rect">
            <a:avLst/>
          </a:prstGeom>
          <a:noFill/>
        </p:spPr>
        <p:txBody>
          <a:bodyPr wrap="none" rtlCol="0">
            <a:spAutoFit/>
          </a:bodyPr>
          <a:lstStyle/>
          <a:p>
            <a:r>
              <a:rPr lang="en-US" altLang="ja-JP" sz="4000" dirty="0"/>
              <a:t>&lt;</a:t>
            </a:r>
            <a:r>
              <a:rPr lang="ja-JP" altLang="en-US" sz="4000" dirty="0"/>
              <a:t>データ型</a:t>
            </a:r>
            <a:r>
              <a:rPr lang="en-US" altLang="ja-JP" sz="4000" dirty="0"/>
              <a:t>&gt; :: &lt;</a:t>
            </a:r>
            <a:r>
              <a:rPr lang="ja-JP" altLang="en-US" sz="4000" dirty="0"/>
              <a:t>変数名</a:t>
            </a:r>
            <a:r>
              <a:rPr lang="en-US" altLang="ja-JP" sz="4000" dirty="0"/>
              <a:t>&gt;</a:t>
            </a:r>
            <a:endParaRPr kumimoji="1" lang="ja-JP" altLang="en-US" sz="4000" dirty="0"/>
          </a:p>
        </p:txBody>
      </p:sp>
      <p:sp>
        <p:nvSpPr>
          <p:cNvPr id="5" name="テキスト ボックス 4"/>
          <p:cNvSpPr txBox="1"/>
          <p:nvPr/>
        </p:nvSpPr>
        <p:spPr>
          <a:xfrm>
            <a:off x="4132001" y="6346368"/>
            <a:ext cx="1447832" cy="369332"/>
          </a:xfrm>
          <a:prstGeom prst="rect">
            <a:avLst/>
          </a:prstGeom>
          <a:noFill/>
        </p:spPr>
        <p:txBody>
          <a:bodyPr wrap="none" rtlCol="0">
            <a:spAutoFit/>
          </a:bodyPr>
          <a:lstStyle/>
          <a:p>
            <a:r>
              <a:rPr lang="ja-JP" altLang="en-US" dirty="0" smtClean="0"/>
              <a:t>コロンが二つ</a:t>
            </a:r>
            <a:endParaRPr kumimoji="1" lang="ja-JP" altLang="en-US" dirty="0"/>
          </a:p>
        </p:txBody>
      </p:sp>
      <p:sp>
        <p:nvSpPr>
          <p:cNvPr id="6" name="下矢印 5"/>
          <p:cNvSpPr/>
          <p:nvPr/>
        </p:nvSpPr>
        <p:spPr>
          <a:xfrm rot="10800000">
            <a:off x="4629438" y="5721062"/>
            <a:ext cx="452959" cy="5162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4414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変</a:t>
            </a:r>
            <a:r>
              <a:rPr lang="ja-JP" altLang="en-US" dirty="0" smtClean="0"/>
              <a:t>数名</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r>
              <a:rPr kumimoji="1" lang="ja-JP" altLang="en-US" dirty="0" smtClean="0"/>
              <a:t>変数名</a:t>
            </a:r>
            <a:endParaRPr kumimoji="1" lang="en-US" altLang="ja-JP" dirty="0" smtClean="0"/>
          </a:p>
          <a:p>
            <a:pPr lvl="1"/>
            <a:r>
              <a:rPr kumimoji="1" lang="ja-JP" altLang="en-US" dirty="0" smtClean="0"/>
              <a:t>最大 </a:t>
            </a:r>
            <a:r>
              <a:rPr kumimoji="1" lang="en-US" altLang="ja-JP" dirty="0" smtClean="0"/>
              <a:t>31 </a:t>
            </a:r>
            <a:r>
              <a:rPr kumimoji="1" lang="ja-JP" altLang="en-US" dirty="0" smtClean="0"/>
              <a:t>文字</a:t>
            </a:r>
            <a:endParaRPr kumimoji="1" lang="en-US" altLang="ja-JP" dirty="0" smtClean="0"/>
          </a:p>
          <a:p>
            <a:pPr lvl="1"/>
            <a:r>
              <a:rPr kumimoji="1" lang="ja-JP" altLang="en-US" dirty="0" smtClean="0"/>
              <a:t>使える文字は英数字とアンダースコア </a:t>
            </a:r>
            <a:r>
              <a:rPr kumimoji="1" lang="en-US" altLang="ja-JP" dirty="0" smtClean="0"/>
              <a:t>(_)</a:t>
            </a:r>
          </a:p>
          <a:p>
            <a:endParaRPr lang="en-US" altLang="ja-JP" dirty="0"/>
          </a:p>
          <a:p>
            <a:r>
              <a:rPr kumimoji="1" lang="ja-JP" altLang="en-US" dirty="0" smtClean="0"/>
              <a:t>実際には</a:t>
            </a:r>
            <a:r>
              <a:rPr kumimoji="1" lang="en-US" altLang="ja-JP" dirty="0" smtClean="0"/>
              <a:t>, 31 </a:t>
            </a:r>
            <a:r>
              <a:rPr kumimoji="1" lang="ja-JP" altLang="en-US" dirty="0" smtClean="0"/>
              <a:t>文字を超える</a:t>
            </a:r>
            <a:r>
              <a:rPr lang="ja-JP" altLang="en-US" dirty="0"/>
              <a:t>変</a:t>
            </a:r>
            <a:r>
              <a:rPr lang="ja-JP" altLang="en-US" dirty="0" smtClean="0"/>
              <a:t>数名を使っても</a:t>
            </a:r>
            <a:r>
              <a:rPr kumimoji="1" lang="ja-JP" altLang="en-US" dirty="0" smtClean="0"/>
              <a:t>コンパイルできることがあ</a:t>
            </a:r>
            <a:r>
              <a:rPr lang="ja-JP" altLang="en-US" dirty="0"/>
              <a:t>る</a:t>
            </a:r>
            <a:r>
              <a:rPr kumimoji="1" lang="en-US" altLang="ja-JP" dirty="0" smtClean="0"/>
              <a:t>. </a:t>
            </a:r>
          </a:p>
          <a:p>
            <a:pPr lvl="1"/>
            <a:r>
              <a:rPr kumimoji="1" lang="en-US" altLang="ja-JP" dirty="0" smtClean="0"/>
              <a:t>Fortran </a:t>
            </a:r>
            <a:r>
              <a:rPr kumimoji="1" lang="ja-JP" altLang="en-US" dirty="0" smtClean="0"/>
              <a:t>の規則では最大 </a:t>
            </a:r>
            <a:r>
              <a:rPr kumimoji="1" lang="en-US" altLang="ja-JP" dirty="0" smtClean="0"/>
              <a:t>31 </a:t>
            </a:r>
            <a:r>
              <a:rPr kumimoji="1" lang="ja-JP" altLang="en-US" dirty="0" smtClean="0"/>
              <a:t>文字</a:t>
            </a:r>
            <a:r>
              <a:rPr kumimoji="1" lang="en-US" altLang="ja-JP" dirty="0" smtClean="0"/>
              <a:t>.</a:t>
            </a:r>
          </a:p>
          <a:p>
            <a:pPr lvl="1"/>
            <a:r>
              <a:rPr lang="ja-JP" altLang="en-US" dirty="0" smtClean="0"/>
              <a:t>実際には</a:t>
            </a:r>
            <a:r>
              <a:rPr lang="en-US" altLang="ja-JP" dirty="0" smtClean="0"/>
              <a:t>, </a:t>
            </a:r>
            <a:r>
              <a:rPr lang="ja-JP" altLang="en-US" dirty="0" smtClean="0"/>
              <a:t>コンパイラによって</a:t>
            </a:r>
            <a:r>
              <a:rPr kumimoji="1" lang="ja-JP" altLang="en-US" dirty="0" smtClean="0"/>
              <a:t>コンパイルできることも多い</a:t>
            </a:r>
            <a:r>
              <a:rPr kumimoji="1" lang="en-US" altLang="ja-JP" dirty="0" smtClean="0"/>
              <a:t>.</a:t>
            </a:r>
          </a:p>
          <a:p>
            <a:pPr lvl="2"/>
            <a:r>
              <a:rPr lang="ja-JP" altLang="en-US" dirty="0" smtClean="0"/>
              <a:t>各コンパイラの独自</a:t>
            </a:r>
            <a:r>
              <a:rPr lang="ja-JP" altLang="en-US" dirty="0"/>
              <a:t>拡張</a:t>
            </a:r>
            <a:endParaRPr kumimoji="1" lang="en-US" altLang="ja-JP" dirty="0" smtClean="0"/>
          </a:p>
          <a:p>
            <a:pPr lvl="2"/>
            <a:r>
              <a:rPr kumimoji="1" lang="en-US" altLang="ja-JP" dirty="0" err="1" smtClean="0"/>
              <a:t>gfortran</a:t>
            </a:r>
            <a:r>
              <a:rPr kumimoji="1" lang="en-US" altLang="ja-JP" dirty="0" smtClean="0"/>
              <a:t> </a:t>
            </a:r>
            <a:r>
              <a:rPr kumimoji="1" lang="ja-JP" altLang="en-US" dirty="0" smtClean="0"/>
              <a:t>では</a:t>
            </a:r>
            <a:r>
              <a:rPr kumimoji="1" lang="en-US" altLang="ja-JP" dirty="0" smtClean="0"/>
              <a:t>, 31 </a:t>
            </a:r>
            <a:r>
              <a:rPr kumimoji="1" lang="ja-JP" altLang="en-US" dirty="0" smtClean="0"/>
              <a:t>文字を超える文字数の変数を使ってもコンパイルでき</a:t>
            </a:r>
            <a:r>
              <a:rPr lang="ja-JP" altLang="en-US" dirty="0"/>
              <a:t>る</a:t>
            </a:r>
            <a:r>
              <a:rPr kumimoji="1" lang="en-US" altLang="ja-JP" dirty="0" smtClean="0"/>
              <a:t>.</a:t>
            </a:r>
          </a:p>
          <a:p>
            <a:pPr lvl="3"/>
            <a:r>
              <a:rPr kumimoji="1" lang="ja-JP" altLang="en-US" dirty="0" smtClean="0"/>
              <a:t>オプションを使って文法を正確にチェックするとコンパイルできない</a:t>
            </a:r>
            <a:r>
              <a:rPr kumimoji="1" lang="en-US" altLang="ja-JP" dirty="0" smtClean="0"/>
              <a:t>.</a:t>
            </a:r>
          </a:p>
          <a:p>
            <a:pPr lvl="4"/>
            <a:r>
              <a:rPr kumimoji="1" lang="ja-JP" altLang="en-US" dirty="0" smtClean="0"/>
              <a:t>様々な環境で使えるプログラムを作るためには</a:t>
            </a:r>
            <a:r>
              <a:rPr kumimoji="1" lang="en-US" altLang="ja-JP" dirty="0" smtClean="0"/>
              <a:t>, </a:t>
            </a:r>
            <a:r>
              <a:rPr kumimoji="1" lang="ja-JP" altLang="en-US" dirty="0" smtClean="0"/>
              <a:t>規則に従ったプログラムを作ることが有益</a:t>
            </a:r>
            <a:r>
              <a:rPr kumimoji="1" lang="en-US" altLang="ja-JP" dirty="0" smtClean="0"/>
              <a:t>.</a:t>
            </a:r>
            <a:endParaRPr kumimoji="1" lang="ja-JP" altLang="en-US" dirty="0"/>
          </a:p>
        </p:txBody>
      </p:sp>
    </p:spTree>
    <p:extLst>
      <p:ext uri="{BB962C8B-B14F-4D97-AF65-F5344CB8AC3E}">
        <p14:creationId xmlns:p14="http://schemas.microsoft.com/office/powerpoint/2010/main" val="144530658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4194</TotalTime>
  <Words>1698</Words>
  <Application>Microsoft Office PowerPoint</Application>
  <PresentationFormat>画面に合わせる (4:3)</PresentationFormat>
  <Paragraphs>443</Paragraphs>
  <Slides>28</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28</vt:i4>
      </vt:variant>
    </vt:vector>
  </HeadingPairs>
  <TitlesOfParts>
    <vt:vector size="33" baseType="lpstr">
      <vt:lpstr>ＭＳ Ｐゴシック</vt:lpstr>
      <vt:lpstr>Arial</vt:lpstr>
      <vt:lpstr>Calibri</vt:lpstr>
      <vt:lpstr>Symbol</vt:lpstr>
      <vt:lpstr>Office ​​テーマ</vt:lpstr>
      <vt:lpstr>Fortran 入門</vt:lpstr>
      <vt:lpstr>目次</vt:lpstr>
      <vt:lpstr>変数</vt:lpstr>
      <vt:lpstr>変数</vt:lpstr>
      <vt:lpstr>変数を扱うときの注意</vt:lpstr>
      <vt:lpstr>Fortran で用意されている 変数の種類（データ型）</vt:lpstr>
      <vt:lpstr>変数の型</vt:lpstr>
      <vt:lpstr>変数の宣言</vt:lpstr>
      <vt:lpstr>変数名</vt:lpstr>
      <vt:lpstr>計算機における数値の表現</vt:lpstr>
      <vt:lpstr>計算機における数値の表現 （符号なし） 1 バイト整数</vt:lpstr>
      <vt:lpstr>計算機における数値の表現 （符号なし）1 バイト整数</vt:lpstr>
      <vt:lpstr>計算機における数値の表現 （符号付き） 1 バイト実数</vt:lpstr>
      <vt:lpstr>計算機における数値の表現 （符号付き）1 バイト実数</vt:lpstr>
      <vt:lpstr>Fortran で用意されている 変数の種類（データ型）</vt:lpstr>
      <vt:lpstr>配列</vt:lpstr>
      <vt:lpstr>配列　その１</vt:lpstr>
      <vt:lpstr>配列　その２</vt:lpstr>
      <vt:lpstr>配列　その３</vt:lpstr>
      <vt:lpstr>配列の宣言</vt:lpstr>
      <vt:lpstr>配列の使用例</vt:lpstr>
      <vt:lpstr>演算子と組み込み関数</vt:lpstr>
      <vt:lpstr>Fortran で用意されている 演算子, 組み込み関数</vt:lpstr>
      <vt:lpstr>Fortran で用意されている 演算子</vt:lpstr>
      <vt:lpstr>コンピュータ言語における “＝”</vt:lpstr>
      <vt:lpstr>Fortran で用意されている 組み込み関数 その１</vt:lpstr>
      <vt:lpstr>Fortran で用意されている 組み込み関数 その２</vt:lpstr>
      <vt:lpstr>実習</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yot</dc:creator>
  <cp:lastModifiedBy>Takahashi Yoshiyuki</cp:lastModifiedBy>
  <cp:revision>535</cp:revision>
  <dcterms:created xsi:type="dcterms:W3CDTF">2016-08-28T08:31:45Z</dcterms:created>
  <dcterms:modified xsi:type="dcterms:W3CDTF">2021-07-09T01:07:08Z</dcterms:modified>
</cp:coreProperties>
</file>