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6" r:id="rId2"/>
    <p:sldId id="257" r:id="rId3"/>
    <p:sldId id="317" r:id="rId4"/>
    <p:sldId id="320" r:id="rId5"/>
    <p:sldId id="330" r:id="rId6"/>
    <p:sldId id="331" r:id="rId7"/>
    <p:sldId id="332" r:id="rId8"/>
    <p:sldId id="333" r:id="rId9"/>
    <p:sldId id="334" r:id="rId10"/>
    <p:sldId id="341" r:id="rId11"/>
    <p:sldId id="338" r:id="rId12"/>
    <p:sldId id="339" r:id="rId13"/>
    <p:sldId id="340" r:id="rId14"/>
    <p:sldId id="335" r:id="rId15"/>
    <p:sldId id="337" r:id="rId1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89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638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274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0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9308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427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0391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84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089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453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8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576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91680-4148-4FDA-B4F6-971382BD9649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11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png"/><Relationship Id="rId4" Type="http://schemas.openxmlformats.org/officeDocument/2006/relationships/image" Target="../media/image4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8.png"/><Relationship Id="rId4" Type="http://schemas.openxmlformats.org/officeDocument/2006/relationships/image" Target="../media/image7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 smtClean="0"/>
              <a:t>Fortran </a:t>
            </a:r>
            <a:r>
              <a:rPr lang="ja-JP" altLang="en-US" dirty="0" smtClean="0"/>
              <a:t>入門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780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ガウス</a:t>
            </a:r>
            <a:r>
              <a:rPr lang="ja-JP" altLang="en-US" dirty="0"/>
              <a:t>・ジョルダンの消去法 </a:t>
            </a:r>
            <a:r>
              <a:rPr lang="en-US" altLang="ja-JP" dirty="0" smtClean="0"/>
              <a:t>(6)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457200"/>
            <a:r>
              <a:rPr lang="ja-JP" altLang="en-US" dirty="0" smtClean="0"/>
              <a:t>ここまでに説明した手順には</a:t>
            </a:r>
            <a:r>
              <a:rPr lang="en-US" altLang="ja-JP" dirty="0" smtClean="0"/>
              <a:t>, </a:t>
            </a:r>
            <a:r>
              <a:rPr lang="ja-JP" altLang="en-US" dirty="0" smtClean="0"/>
              <a:t>いくつかの規則的な処理によって構成されている</a:t>
            </a:r>
            <a:r>
              <a:rPr lang="en-US" altLang="ja-JP" dirty="0" smtClean="0"/>
              <a:t>.</a:t>
            </a:r>
          </a:p>
          <a:p>
            <a:pPr marL="914400" lvl="1" indent="-457200"/>
            <a:r>
              <a:rPr lang="ja-JP" altLang="en-US" dirty="0" smtClean="0"/>
              <a:t>その規則性を理解できれば</a:t>
            </a:r>
            <a:r>
              <a:rPr lang="en-US" altLang="ja-JP" dirty="0" smtClean="0"/>
              <a:t>, </a:t>
            </a:r>
            <a:r>
              <a:rPr lang="ja-JP" altLang="en-US" dirty="0" smtClean="0"/>
              <a:t>「繰り返し」</a:t>
            </a:r>
            <a:r>
              <a:rPr lang="en-US" altLang="ja-JP" dirty="0" smtClean="0"/>
              <a:t>(do </a:t>
            </a:r>
            <a:r>
              <a:rPr lang="ja-JP" altLang="en-US" dirty="0" smtClean="0"/>
              <a:t>ループ</a:t>
            </a:r>
            <a:r>
              <a:rPr lang="en-US" altLang="ja-JP" dirty="0" smtClean="0"/>
              <a:t>)</a:t>
            </a:r>
            <a:r>
              <a:rPr lang="ja-JP" altLang="en-US" dirty="0"/>
              <a:t> </a:t>
            </a:r>
            <a:r>
              <a:rPr lang="ja-JP" altLang="en-US" dirty="0" smtClean="0"/>
              <a:t>によってプログラムで処理できる</a:t>
            </a:r>
            <a:r>
              <a:rPr lang="en-US" altLang="ja-JP" dirty="0" smtClean="0"/>
              <a:t>.</a:t>
            </a:r>
          </a:p>
          <a:p>
            <a:pPr marL="514350" indent="-457200"/>
            <a:endParaRPr lang="en-US" altLang="ja-JP" dirty="0"/>
          </a:p>
          <a:p>
            <a:pPr marL="514350" lvl="1" indent="-457200">
              <a:buFont typeface="Arial" panose="020B0604020202020204" pitchFamily="34" charset="0"/>
              <a:buChar char="•"/>
            </a:pPr>
            <a:r>
              <a:rPr lang="ja-JP" altLang="en-US" dirty="0"/>
              <a:t>なお</a:t>
            </a:r>
            <a:r>
              <a:rPr lang="en-US" altLang="ja-JP" dirty="0"/>
              <a:t>, </a:t>
            </a:r>
            <a:r>
              <a:rPr lang="ja-JP" altLang="en-US" dirty="0"/>
              <a:t>この方法では</a:t>
            </a:r>
            <a:r>
              <a:rPr lang="en-US" altLang="ja-JP" dirty="0"/>
              <a:t>, </a:t>
            </a:r>
            <a:r>
              <a:rPr lang="ja-JP" altLang="en-US" dirty="0"/>
              <a:t>行列の対角成分がゼロの場合</a:t>
            </a:r>
            <a:r>
              <a:rPr lang="en-US" altLang="ja-JP" dirty="0"/>
              <a:t>, </a:t>
            </a:r>
            <a:r>
              <a:rPr lang="ja-JP" altLang="en-US" dirty="0"/>
              <a:t>工夫が必要である（ピボット選択）</a:t>
            </a:r>
            <a:r>
              <a:rPr lang="en-US" altLang="ja-JP" dirty="0"/>
              <a:t>.</a:t>
            </a:r>
          </a:p>
          <a:p>
            <a:pPr marL="514350" indent="-457200"/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723859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ピボット選択 </a:t>
            </a:r>
            <a:r>
              <a:rPr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次に</a:t>
            </a:r>
            <a:r>
              <a:rPr lang="en-US" altLang="ja-JP" dirty="0" smtClean="0"/>
              <a:t>, </a:t>
            </a:r>
            <a:r>
              <a:rPr lang="ja-JP" altLang="en-US" dirty="0" smtClean="0"/>
              <a:t>下の方程式を考える</a:t>
            </a:r>
            <a:r>
              <a:rPr lang="en-US" altLang="ja-JP" dirty="0" smtClean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/>
              <p:cNvSpPr txBox="1"/>
              <p:nvPr/>
            </p:nvSpPr>
            <p:spPr>
              <a:xfrm>
                <a:off x="2555776" y="2276872"/>
                <a:ext cx="3832716" cy="12317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8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8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8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</m:m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8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8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</m:mr>
                          </m:m>
                          <m:r>
                            <a:rPr lang="en-US" altLang="ja-JP" sz="28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800" b="0" i="1" smtClean="0">
                                    <a:latin typeface="Cambria Math"/>
                                  </a:rPr>
                                  <m:t>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i="1" smtClean="0">
                                    <a:latin typeface="Cambria Math"/>
                                  </a:rPr>
                                  <m:t>8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8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800" b="0" i="1" smtClean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16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40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8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" name="テキスト ボックス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2276872"/>
                <a:ext cx="3832716" cy="123174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866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ピボット選択 </a:t>
            </a:r>
            <a:r>
              <a:rPr kumimoji="1" lang="en-US" altLang="ja-JP" dirty="0" smtClean="0"/>
              <a:t>(2)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ja-JP" altLang="en-US" dirty="0" smtClean="0"/>
                  <a:t>方程式は下のような手順で変形すればよい</a:t>
                </a:r>
                <a:r>
                  <a:rPr lang="en-US" altLang="ja-JP" dirty="0" smtClean="0"/>
                  <a:t>.</a:t>
                </a:r>
                <a:endParaRPr lang="en-US" altLang="ja-JP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altLang="ja-JP" dirty="0" smtClean="0"/>
                  <a:t> </a:t>
                </a:r>
                <a:r>
                  <a:rPr lang="en-US" altLang="ja-JP" dirty="0" smtClean="0">
                    <a:solidFill>
                      <a:srgbClr val="FF0000"/>
                    </a:solidFill>
                  </a:rPr>
                  <a:t>1</a:t>
                </a:r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行目を </a:t>
                </a:r>
                <a:r>
                  <a:rPr lang="en-US" altLang="ja-JP" dirty="0" smtClean="0"/>
                  <a:t>2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/>
                          </a:rPr>
                          <m:t>(=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,</m:t>
                        </m:r>
                        <m:r>
                          <a:rPr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altLang="ja-JP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ja-JP" altLang="en-US" dirty="0" smtClean="0"/>
                  <a:t>で割る</a:t>
                </a:r>
                <a:r>
                  <a:rPr lang="en-US" altLang="ja-JP" dirty="0" smtClean="0"/>
                  <a:t>.</a:t>
                </a:r>
              </a:p>
              <a:p>
                <a:pPr marL="971550" lvl="1" indent="-514350">
                  <a:buFont typeface="+mj-lt"/>
                  <a:buAutoNum type="arabicPeriod"/>
                </a:pPr>
                <a:endParaRPr lang="en-US" altLang="ja-JP" dirty="0"/>
              </a:p>
              <a:p>
                <a:pPr marL="971550" lvl="1" indent="-514350">
                  <a:buFont typeface="+mj-lt"/>
                  <a:buAutoNum type="arabicPeriod"/>
                </a:pPr>
                <a:endParaRPr lang="en-US" altLang="ja-JP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altLang="ja-JP" dirty="0" smtClean="0"/>
                  <a:t> </a:t>
                </a:r>
                <a:r>
                  <a:rPr lang="en-US" altLang="ja-JP" dirty="0" smtClean="0">
                    <a:solidFill>
                      <a:srgbClr val="FF0000"/>
                    </a:solidFill>
                  </a:rPr>
                  <a:t>1</a:t>
                </a:r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行目に </a:t>
                </a:r>
                <a:r>
                  <a:rPr lang="en-US" altLang="ja-JP" dirty="0" smtClean="0"/>
                  <a:t>2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(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=</m:t>
                        </m:r>
                        <m:r>
                          <a:rPr lang="en-US" altLang="ja-JP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ja-JP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altLang="ja-JP" i="1">
                            <a:latin typeface="Cambria Math"/>
                          </a:rPr>
                          <m:t>,</m:t>
                        </m:r>
                        <m:r>
                          <a:rPr lang="en-US" altLang="ja-JP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altLang="ja-JP" i="1">
                        <a:latin typeface="Cambria Math"/>
                      </a:rPr>
                      <m:t>)</m:t>
                    </m:r>
                  </m:oMath>
                </a14:m>
                <a:r>
                  <a:rPr lang="ja-JP" altLang="en-US" dirty="0" smtClean="0"/>
                  <a:t>をかけ</a:t>
                </a:r>
                <a:r>
                  <a:rPr lang="en-US" altLang="ja-JP" dirty="0" smtClean="0"/>
                  <a:t>, </a:t>
                </a:r>
                <a:r>
                  <a:rPr lang="en-US" altLang="ja-JP" dirty="0" smtClean="0">
                    <a:solidFill>
                      <a:srgbClr val="00B050"/>
                    </a:solidFill>
                  </a:rPr>
                  <a:t>2</a:t>
                </a:r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行目から引く</a:t>
                </a:r>
                <a:r>
                  <a:rPr lang="en-US" altLang="ja-JP" dirty="0" smtClean="0"/>
                  <a:t>.</a:t>
                </a:r>
              </a:p>
              <a:p>
                <a:pPr marL="971550" lvl="1" indent="-514350">
                  <a:buFont typeface="+mj-lt"/>
                  <a:buAutoNum type="arabicPeriod"/>
                </a:pPr>
                <a:endParaRPr lang="en-US" altLang="ja-JP" dirty="0"/>
              </a:p>
              <a:p>
                <a:pPr marL="971550" lvl="1" indent="-514350">
                  <a:buFont typeface="+mj-lt"/>
                  <a:buAutoNum type="arabicPeriod"/>
                </a:pPr>
                <a:endParaRPr lang="en-US" altLang="ja-JP" dirty="0" smtClean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altLang="ja-JP" dirty="0" smtClean="0"/>
                  <a:t> </a:t>
                </a:r>
                <a:r>
                  <a:rPr lang="en-US" altLang="ja-JP" dirty="0" smtClean="0">
                    <a:solidFill>
                      <a:srgbClr val="FF0000"/>
                    </a:solidFill>
                  </a:rPr>
                  <a:t>1</a:t>
                </a:r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行目に </a:t>
                </a:r>
                <a:r>
                  <a:rPr lang="en-US" altLang="ja-JP" dirty="0" smtClean="0"/>
                  <a:t>4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(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=</m:t>
                        </m:r>
                        <m:r>
                          <a:rPr lang="en-US" altLang="ja-JP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ja-JP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altLang="ja-JP" i="1">
                            <a:latin typeface="Cambria Math"/>
                          </a:rPr>
                          <m:t>,</m:t>
                        </m:r>
                        <m:r>
                          <a:rPr lang="en-US" altLang="ja-JP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altLang="ja-JP" i="1">
                        <a:latin typeface="Cambria Math"/>
                      </a:rPr>
                      <m:t>)</m:t>
                    </m:r>
                  </m:oMath>
                </a14:m>
                <a:r>
                  <a:rPr lang="ja-JP" altLang="en-US" dirty="0" smtClean="0"/>
                  <a:t>をかけ</a:t>
                </a:r>
                <a:r>
                  <a:rPr lang="en-US" altLang="ja-JP" dirty="0" smtClean="0"/>
                  <a:t>, </a:t>
                </a:r>
                <a:r>
                  <a:rPr lang="en-US" altLang="ja-JP" dirty="0" smtClean="0">
                    <a:solidFill>
                      <a:srgbClr val="00B050"/>
                    </a:solidFill>
                  </a:rPr>
                  <a:t>3</a:t>
                </a:r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行目から引く</a:t>
                </a:r>
                <a:endParaRPr lang="en-US" altLang="ja-JP" dirty="0"/>
              </a:p>
              <a:p>
                <a:pPr marL="457200" lvl="1" indent="0">
                  <a:buNone/>
                </a:pPr>
                <a:r>
                  <a:rPr lang="ja-JP" altLang="en-US" dirty="0" smtClean="0"/>
                  <a:t>　</a:t>
                </a:r>
                <a:endParaRPr lang="en-US" altLang="ja-JP" dirty="0" smtClean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4" t="-350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テキスト ボックス 12"/>
              <p:cNvSpPr txBox="1"/>
              <p:nvPr/>
            </p:nvSpPr>
            <p:spPr>
              <a:xfrm>
                <a:off x="4716016" y="2492896"/>
                <a:ext cx="3307700" cy="11008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</m:m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</m:mr>
                          </m:m>
                          <m:r>
                            <a:rPr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i="1" smtClean="0">
                                    <a:latin typeface="Cambria Math"/>
                                  </a:rPr>
                                  <m:t>8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40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13" name="テキスト ボックス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2492896"/>
                <a:ext cx="3307700" cy="11008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テキスト ボックス 13"/>
              <p:cNvSpPr txBox="1"/>
              <p:nvPr/>
            </p:nvSpPr>
            <p:spPr>
              <a:xfrm>
                <a:off x="2555776" y="3912362"/>
                <a:ext cx="3367012" cy="11008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</m:m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</m:mr>
                          </m:m>
                          <m:r>
                            <a:rPr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40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14" name="テキスト ボックス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3912362"/>
                <a:ext cx="3367012" cy="110081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テキスト ボックス 14"/>
              <p:cNvSpPr txBox="1"/>
              <p:nvPr/>
            </p:nvSpPr>
            <p:spPr>
              <a:xfrm>
                <a:off x="2555776" y="5352522"/>
                <a:ext cx="3390544" cy="10689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</m:m>
                          <m:r>
                            <a:rPr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15" name="テキスト ボックス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5352522"/>
                <a:ext cx="3390544" cy="106894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/>
              <p:cNvSpPr txBox="1"/>
              <p:nvPr/>
            </p:nvSpPr>
            <p:spPr>
              <a:xfrm>
                <a:off x="544220" y="2500398"/>
                <a:ext cx="3307700" cy="10689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</m:m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</m:mr>
                          </m:m>
                          <m:r>
                            <a:rPr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i="1" smtClean="0">
                                    <a:latin typeface="Cambria Math"/>
                                  </a:rPr>
                                  <m:t>8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40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7" name="テキスト ボックス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220" y="2500398"/>
                <a:ext cx="3307700" cy="106894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右矢印 3"/>
          <p:cNvSpPr/>
          <p:nvPr/>
        </p:nvSpPr>
        <p:spPr>
          <a:xfrm>
            <a:off x="3995936" y="2852936"/>
            <a:ext cx="57606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楕円 8"/>
          <p:cNvSpPr/>
          <p:nvPr/>
        </p:nvSpPr>
        <p:spPr>
          <a:xfrm>
            <a:off x="723772" y="2492896"/>
            <a:ext cx="432048" cy="43204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410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ピボット選択 </a:t>
            </a:r>
            <a:r>
              <a:rPr lang="en-US" altLang="ja-JP" dirty="0" smtClean="0"/>
              <a:t>(3)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971550" lvl="1" indent="-514350">
                  <a:buFont typeface="+mj-lt"/>
                  <a:buAutoNum type="arabicPeriod" startAt="4"/>
                </a:pPr>
                <a:r>
                  <a:rPr lang="en-US" altLang="ja-JP" dirty="0" smtClean="0"/>
                  <a:t> </a:t>
                </a:r>
                <a:r>
                  <a:rPr lang="en-US" altLang="ja-JP" dirty="0" smtClean="0">
                    <a:solidFill>
                      <a:srgbClr val="FF0000"/>
                    </a:solidFill>
                  </a:rPr>
                  <a:t>2</a:t>
                </a:r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行目を </a:t>
                </a:r>
                <a:r>
                  <a:rPr lang="en-US" altLang="ja-JP" dirty="0"/>
                  <a:t>0</a:t>
                </a:r>
                <a:r>
                  <a:rPr lang="en-US" altLang="ja-JP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(=</m:t>
                        </m:r>
                        <m:r>
                          <a:rPr lang="en-US" altLang="ja-JP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altLang="ja-JP" i="1">
                            <a:latin typeface="Cambria Math"/>
                          </a:rPr>
                          <m:t>,</m:t>
                        </m:r>
                        <m:r>
                          <a:rPr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altLang="ja-JP" i="1">
                        <a:latin typeface="Cambria Math"/>
                      </a:rPr>
                      <m:t>)</m:t>
                    </m:r>
                  </m:oMath>
                </a14:m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で割る</a:t>
                </a:r>
                <a:r>
                  <a:rPr lang="en-US" altLang="ja-JP" dirty="0" smtClean="0"/>
                  <a:t>…</a:t>
                </a:r>
                <a:r>
                  <a:rPr lang="en-US" altLang="ja-JP" dirty="0" smtClean="0">
                    <a:solidFill>
                      <a:srgbClr val="FF0000"/>
                    </a:solidFill>
                  </a:rPr>
                  <a:t> </a:t>
                </a:r>
                <a:r>
                  <a:rPr lang="ja-JP" altLang="en-US" b="1" u="sng" dirty="0" smtClean="0">
                    <a:solidFill>
                      <a:srgbClr val="FF0000"/>
                    </a:solidFill>
                  </a:rPr>
                  <a:t>ことはできない</a:t>
                </a:r>
                <a:r>
                  <a:rPr lang="en-US" altLang="ja-JP" dirty="0" smtClean="0"/>
                  <a:t>.</a:t>
                </a:r>
              </a:p>
              <a:p>
                <a:pPr marL="971550" lvl="1" indent="-514350">
                  <a:buFont typeface="+mj-lt"/>
                  <a:buAutoNum type="arabicPeriod" startAt="4"/>
                </a:pPr>
                <a:endParaRPr lang="en-US" altLang="ja-JP" dirty="0"/>
              </a:p>
              <a:p>
                <a:pPr marL="971550" lvl="1" indent="-514350">
                  <a:buFont typeface="+mj-lt"/>
                  <a:buAutoNum type="arabicPeriod" startAt="4"/>
                </a:pPr>
                <a:endParaRPr lang="en-US" altLang="ja-JP" dirty="0"/>
              </a:p>
              <a:p>
                <a:pPr marL="971550" lvl="1" indent="-514350">
                  <a:buFont typeface="+mj-lt"/>
                  <a:buAutoNum type="arabicPeriod" startAt="4"/>
                </a:pPr>
                <a:r>
                  <a:rPr lang="ja-JP" altLang="en-US" dirty="0" smtClean="0"/>
                  <a:t> 仕方がないので</a:t>
                </a:r>
                <a:r>
                  <a:rPr lang="en-US" altLang="ja-JP" dirty="0" smtClean="0"/>
                  <a:t>, 2 </a:t>
                </a:r>
                <a:r>
                  <a:rPr lang="ja-JP" altLang="en-US" dirty="0" smtClean="0"/>
                  <a:t>行目と </a:t>
                </a:r>
                <a:r>
                  <a:rPr lang="en-US" altLang="ja-JP" dirty="0" smtClean="0"/>
                  <a:t>3 </a:t>
                </a:r>
                <a:r>
                  <a:rPr lang="ja-JP" altLang="en-US" dirty="0" smtClean="0"/>
                  <a:t>行目を入れ替える</a:t>
                </a:r>
                <a:endParaRPr lang="en-US" altLang="ja-JP" dirty="0" smtClean="0"/>
              </a:p>
              <a:p>
                <a:pPr marL="971550" lvl="1" indent="-514350">
                  <a:buFont typeface="+mj-lt"/>
                  <a:buAutoNum type="arabicPeriod" startAt="4"/>
                </a:pPr>
                <a:endParaRPr lang="en-US" altLang="ja-JP" dirty="0"/>
              </a:p>
              <a:p>
                <a:pPr marL="457200" lvl="1" indent="0">
                  <a:buNone/>
                </a:pPr>
                <a:endParaRPr lang="en-US" altLang="ja-JP" dirty="0" smtClean="0"/>
              </a:p>
              <a:p>
                <a:pPr marL="457200" lvl="1" indent="0">
                  <a:buNone/>
                </a:pPr>
                <a:r>
                  <a:rPr lang="ja-JP" altLang="en-US" dirty="0" smtClean="0"/>
                  <a:t>こ</a:t>
                </a:r>
                <a14:m>
                  <m:oMath xmlns:m="http://schemas.openxmlformats.org/officeDocument/2006/math">
                    <m:r>
                      <a:rPr lang="ja-JP" altLang="en-US" i="1" smtClean="0">
                        <a:latin typeface="Cambria Math" panose="02040503050406030204" pitchFamily="18" charset="0"/>
                      </a:rPr>
                      <m:t>れで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altLang="ja-JP" i="1">
                            <a:latin typeface="Cambria Math"/>
                          </a:rPr>
                          <m:t>,</m:t>
                        </m:r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altLang="ja-JP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で割ることができる</a:t>
                </a:r>
                <a:r>
                  <a:rPr lang="en-US" altLang="ja-JP" dirty="0" smtClean="0"/>
                  <a:t>.</a:t>
                </a:r>
                <a:endParaRPr lang="en-US" altLang="ja-JP" dirty="0"/>
              </a:p>
              <a:p>
                <a:pPr marL="971550" lvl="1" indent="-514350">
                  <a:buFont typeface="+mj-lt"/>
                  <a:buAutoNum type="arabicPeriod" startAt="4"/>
                </a:pPr>
                <a:endParaRPr lang="en-US" altLang="ja-JP" dirty="0" smtClean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88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/>
              <p:cNvSpPr txBox="1"/>
              <p:nvPr/>
            </p:nvSpPr>
            <p:spPr>
              <a:xfrm>
                <a:off x="667524" y="2060848"/>
                <a:ext cx="3278333" cy="10689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</m:m>
                          <m:r>
                            <a:rPr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7" name="テキスト ボックス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24" y="2060848"/>
                <a:ext cx="3278333" cy="106894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テキスト ボックス 9"/>
              <p:cNvSpPr txBox="1"/>
              <p:nvPr/>
            </p:nvSpPr>
            <p:spPr>
              <a:xfrm>
                <a:off x="2533705" y="3584189"/>
                <a:ext cx="3278333" cy="10689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 panose="02040503050406030204" pitchFamily="18" charset="0"/>
                                  </a:rPr>
                                  <m:t>−4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10" name="テキスト ボックス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3705" y="3584189"/>
                <a:ext cx="3278333" cy="10689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/>
          <p:cNvSpPr txBox="1"/>
          <p:nvPr/>
        </p:nvSpPr>
        <p:spPr>
          <a:xfrm>
            <a:off x="323528" y="5212357"/>
            <a:ext cx="784221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以後の</a:t>
            </a:r>
            <a:r>
              <a:rPr lang="ja-JP" altLang="en-US" sz="2800" dirty="0"/>
              <a:t>作業</a:t>
            </a:r>
            <a:r>
              <a:rPr lang="ja-JP" altLang="en-US" sz="2800" dirty="0" smtClean="0"/>
              <a:t>は</a:t>
            </a:r>
            <a:r>
              <a:rPr lang="ja-JP" altLang="en-US" sz="2800" dirty="0"/>
              <a:t>先</a:t>
            </a:r>
            <a:r>
              <a:rPr lang="ja-JP" altLang="en-US" sz="2800" dirty="0" smtClean="0"/>
              <a:t>の</a:t>
            </a:r>
            <a:r>
              <a:rPr lang="ja-JP" altLang="en-US" sz="2800" dirty="0"/>
              <a:t>例</a:t>
            </a:r>
            <a:r>
              <a:rPr lang="ja-JP" altLang="en-US" sz="2800" dirty="0" smtClean="0"/>
              <a:t>と同じ</a:t>
            </a:r>
            <a:r>
              <a:rPr lang="en-US" altLang="ja-JP" sz="2800" dirty="0" smtClean="0"/>
              <a:t>.</a:t>
            </a:r>
          </a:p>
          <a:p>
            <a:r>
              <a:rPr lang="ja-JP" altLang="en-US" sz="2800" dirty="0" smtClean="0"/>
              <a:t>このような操作をピボット選択と呼ぶ</a:t>
            </a:r>
            <a:r>
              <a:rPr lang="en-US" altLang="ja-JP" sz="2800" dirty="0" smtClean="0"/>
              <a:t>.</a:t>
            </a:r>
          </a:p>
          <a:p>
            <a:r>
              <a:rPr lang="ja-JP" altLang="en-US" sz="2800" dirty="0" smtClean="0"/>
              <a:t>ここでは行を入れ替えたが</a:t>
            </a:r>
            <a:r>
              <a:rPr lang="en-US" altLang="ja-JP" sz="2800" dirty="0" smtClean="0"/>
              <a:t>, </a:t>
            </a:r>
            <a:r>
              <a:rPr lang="ja-JP" altLang="en-US" sz="2800" dirty="0" smtClean="0"/>
              <a:t>列を入れ替えても良い</a:t>
            </a:r>
            <a:r>
              <a:rPr lang="en-US" altLang="ja-JP" sz="2800" dirty="0" smtClean="0"/>
              <a:t>.</a:t>
            </a:r>
            <a:endParaRPr kumimoji="1" lang="ja-JP" altLang="en-US" sz="2800" dirty="0"/>
          </a:p>
        </p:txBody>
      </p:sp>
      <p:sp>
        <p:nvSpPr>
          <p:cNvPr id="8" name="右矢印 7"/>
          <p:cNvSpPr/>
          <p:nvPr/>
        </p:nvSpPr>
        <p:spPr>
          <a:xfrm>
            <a:off x="3995936" y="2420888"/>
            <a:ext cx="57606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乗算 4"/>
          <p:cNvSpPr/>
          <p:nvPr/>
        </p:nvSpPr>
        <p:spPr>
          <a:xfrm>
            <a:off x="3506551" y="1904417"/>
            <a:ext cx="1476164" cy="1476164"/>
          </a:xfrm>
          <a:prstGeom prst="mathMultiply">
            <a:avLst>
              <a:gd name="adj1" fmla="val 357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楕円 8"/>
          <p:cNvSpPr/>
          <p:nvPr/>
        </p:nvSpPr>
        <p:spPr>
          <a:xfrm>
            <a:off x="1107665" y="2404986"/>
            <a:ext cx="432048" cy="43204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/>
          <p:cNvSpPr/>
          <p:nvPr/>
        </p:nvSpPr>
        <p:spPr>
          <a:xfrm>
            <a:off x="2987824" y="3902638"/>
            <a:ext cx="432048" cy="43204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443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参考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14350"/>
            <a:r>
              <a:rPr lang="ja-JP" altLang="en-US" dirty="0" smtClean="0"/>
              <a:t>連立一次方程式を</a:t>
            </a:r>
            <a:r>
              <a:rPr lang="ja-JP" altLang="en-US" smtClean="0"/>
              <a:t>解く</a:t>
            </a:r>
            <a:r>
              <a:rPr lang="ja-JP" altLang="en-US" smtClean="0"/>
              <a:t>方法は</a:t>
            </a:r>
            <a:r>
              <a:rPr lang="ja-JP" altLang="en-US" dirty="0" smtClean="0"/>
              <a:t>他にもある</a:t>
            </a:r>
            <a:r>
              <a:rPr lang="en-US" altLang="ja-JP" dirty="0" smtClean="0"/>
              <a:t>.</a:t>
            </a:r>
          </a:p>
          <a:p>
            <a:pPr marL="971550" lvl="1" indent="-514350"/>
            <a:r>
              <a:rPr lang="ja-JP" altLang="en-US" dirty="0" smtClean="0"/>
              <a:t>直接法</a:t>
            </a:r>
            <a:endParaRPr lang="en-US" altLang="ja-JP" dirty="0" smtClean="0"/>
          </a:p>
          <a:p>
            <a:pPr marL="1371600" lvl="2" indent="-514350"/>
            <a:r>
              <a:rPr lang="ja-JP" altLang="en-US" dirty="0" smtClean="0"/>
              <a:t>ガウスの消去法</a:t>
            </a:r>
            <a:endParaRPr lang="en-US" altLang="ja-JP" dirty="0" smtClean="0"/>
          </a:p>
          <a:p>
            <a:pPr marL="1371600" lvl="2" indent="-514350"/>
            <a:r>
              <a:rPr lang="en-US" altLang="ja-JP" dirty="0" smtClean="0"/>
              <a:t>LU </a:t>
            </a:r>
            <a:r>
              <a:rPr lang="ja-JP" altLang="en-US" dirty="0" smtClean="0"/>
              <a:t>分解法</a:t>
            </a:r>
            <a:endParaRPr lang="en-US" altLang="ja-JP" dirty="0"/>
          </a:p>
          <a:p>
            <a:pPr marL="1371600" lvl="2" indent="-514350"/>
            <a:r>
              <a:rPr lang="en-US" altLang="ja-JP" dirty="0" smtClean="0"/>
              <a:t>…</a:t>
            </a:r>
          </a:p>
          <a:p>
            <a:pPr marL="971550" lvl="1" indent="-514350"/>
            <a:r>
              <a:rPr lang="ja-JP" altLang="en-US" dirty="0" smtClean="0"/>
              <a:t>反復法</a:t>
            </a:r>
            <a:endParaRPr lang="en-US" altLang="ja-JP" dirty="0" smtClean="0"/>
          </a:p>
          <a:p>
            <a:pPr marL="1371600" lvl="2" indent="-514350"/>
            <a:r>
              <a:rPr lang="ja-JP" altLang="en-US" dirty="0" smtClean="0"/>
              <a:t>ヤコビ法</a:t>
            </a:r>
            <a:endParaRPr lang="en-US" altLang="ja-JP" dirty="0" smtClean="0"/>
          </a:p>
          <a:p>
            <a:pPr marL="1371600" lvl="2" indent="-514350"/>
            <a:r>
              <a:rPr lang="en-US" altLang="ja-JP" dirty="0" smtClean="0"/>
              <a:t>…</a:t>
            </a:r>
          </a:p>
          <a:p>
            <a:pPr marL="971550" lvl="1" indent="-514350">
              <a:buFont typeface="+mj-lt"/>
              <a:buAutoNum type="arabicPeriod" startAt="7"/>
            </a:pPr>
            <a:endParaRPr lang="en-US" altLang="ja-JP" dirty="0"/>
          </a:p>
          <a:p>
            <a:pPr marL="571500" indent="-514350">
              <a:buFont typeface="+mj-lt"/>
              <a:buAutoNum type="arabicPeriod"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841297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実習へ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連立一次方程式を解く </a:t>
            </a:r>
            <a:r>
              <a:rPr kumimoji="1" lang="en-US" altLang="ja-JP" dirty="0" smtClean="0"/>
              <a:t>Fortran </a:t>
            </a:r>
            <a:r>
              <a:rPr kumimoji="1" lang="ja-JP" altLang="en-US" dirty="0" smtClean="0"/>
              <a:t>プログラムを作ってみ</a:t>
            </a:r>
            <a:r>
              <a:rPr lang="ja-JP" altLang="en-US" dirty="0" smtClean="0"/>
              <a:t>よう</a:t>
            </a:r>
            <a:r>
              <a:rPr kumimoji="1" lang="en-US" altLang="ja-JP" dirty="0" smtClean="0"/>
              <a:t>.</a:t>
            </a:r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89978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はじめに１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自然科学では連立一次方程式を解く機会がたくさんある</a:t>
            </a:r>
            <a:r>
              <a:rPr lang="en-US" altLang="ja-JP" dirty="0" smtClean="0"/>
              <a:t>.</a:t>
            </a:r>
          </a:p>
          <a:p>
            <a:pPr lvl="1"/>
            <a:r>
              <a:rPr lang="ja-JP" altLang="en-US" dirty="0" smtClean="0"/>
              <a:t>連立 </a:t>
            </a:r>
            <a:r>
              <a:rPr lang="en-US" altLang="ja-JP" dirty="0" smtClean="0"/>
              <a:t>n </a:t>
            </a:r>
            <a:r>
              <a:rPr lang="ja-JP" altLang="en-US" dirty="0" smtClean="0"/>
              <a:t>次方程式</a:t>
            </a:r>
            <a:r>
              <a:rPr lang="ja-JP" altLang="en-US" dirty="0"/>
              <a:t>を</a:t>
            </a:r>
            <a:r>
              <a:rPr lang="en-US" altLang="ja-JP" dirty="0" smtClean="0"/>
              <a:t>, </a:t>
            </a:r>
            <a:r>
              <a:rPr lang="ja-JP" altLang="en-US" dirty="0" smtClean="0"/>
              <a:t>（線形化して）連立一次方程式にして解くこともある</a:t>
            </a:r>
            <a:r>
              <a:rPr lang="en-US" altLang="ja-JP" dirty="0" smtClean="0"/>
              <a:t>.</a:t>
            </a:r>
          </a:p>
          <a:p>
            <a:pPr lvl="1"/>
            <a:r>
              <a:rPr lang="ja-JP" altLang="en-US" dirty="0"/>
              <a:t>連立</a:t>
            </a:r>
            <a:r>
              <a:rPr lang="ja-JP" altLang="en-US" dirty="0" smtClean="0"/>
              <a:t>微分方程式を</a:t>
            </a:r>
            <a:r>
              <a:rPr lang="en-US" altLang="ja-JP" dirty="0" smtClean="0"/>
              <a:t>, </a:t>
            </a:r>
            <a:r>
              <a:rPr lang="ja-JP" altLang="en-US" dirty="0" smtClean="0"/>
              <a:t>連立一次方程式に変形することで解くこともある</a:t>
            </a:r>
            <a:r>
              <a:rPr lang="en-US" altLang="ja-JP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3920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はじめに２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ja-JP" altLang="en-US" dirty="0" smtClean="0"/>
              <a:t>説明のために次の連立一次方程式を考える</a:t>
            </a:r>
            <a:r>
              <a:rPr lang="en-US" altLang="ja-JP" dirty="0" smtClean="0"/>
              <a:t>.</a:t>
            </a:r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このような方程式を解く方法は</a:t>
            </a:r>
            <a:r>
              <a:rPr lang="ja-JP" altLang="en-US" dirty="0"/>
              <a:t>大きく</a:t>
            </a:r>
            <a:r>
              <a:rPr lang="ja-JP" altLang="en-US" dirty="0" smtClean="0"/>
              <a:t>分けて下の二つの種類がある</a:t>
            </a:r>
            <a:r>
              <a:rPr lang="en-US" altLang="ja-JP" dirty="0" smtClean="0"/>
              <a:t>.</a:t>
            </a:r>
          </a:p>
          <a:p>
            <a:pPr lvl="1"/>
            <a:r>
              <a:rPr lang="ja-JP" altLang="en-US" dirty="0" smtClean="0"/>
              <a:t>直接法</a:t>
            </a:r>
            <a:endParaRPr lang="en-US" altLang="ja-JP" dirty="0" smtClean="0"/>
          </a:p>
          <a:p>
            <a:pPr lvl="1"/>
            <a:r>
              <a:rPr lang="ja-JP" altLang="en-US" dirty="0"/>
              <a:t>反復法</a:t>
            </a:r>
            <a:endParaRPr lang="en-US" altLang="ja-JP" dirty="0" smtClean="0"/>
          </a:p>
          <a:p>
            <a:r>
              <a:rPr lang="ja-JP" altLang="en-US" dirty="0" smtClean="0"/>
              <a:t>ここでは</a:t>
            </a:r>
            <a:r>
              <a:rPr lang="en-US" altLang="ja-JP" dirty="0" smtClean="0"/>
              <a:t>, </a:t>
            </a:r>
            <a:r>
              <a:rPr lang="ja-JP" altLang="en-US" dirty="0" smtClean="0"/>
              <a:t>直接法の一つであるガウス・ジョルダンの消去法を考える</a:t>
            </a:r>
            <a:r>
              <a:rPr lang="en-US" altLang="ja-JP" dirty="0" smtClean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/>
              <p:cNvSpPr txBox="1"/>
              <p:nvPr/>
            </p:nvSpPr>
            <p:spPr>
              <a:xfrm>
                <a:off x="2700435" y="1972745"/>
                <a:ext cx="4319837" cy="14417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1,1</m:t>
                          </m:r>
                        </m:sub>
                      </m:sSub>
                      <m:r>
                        <a:rPr kumimoji="1" lang="en-US" altLang="ja-JP" sz="2800" b="0" i="1" smtClean="0">
                          <a:latin typeface="Cambria Math"/>
                        </a:rPr>
                        <m:t>𝑥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2800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altLang="ja-JP" sz="2800" i="1">
                              <a:latin typeface="Cambria Math"/>
                            </a:rPr>
                            <m:t>1,</m:t>
                          </m:r>
                          <m:r>
                            <a:rPr lang="en-US" altLang="ja-JP" sz="28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kumimoji="1" lang="en-US" altLang="ja-JP" sz="2800" b="0" i="1" smtClean="0">
                          <a:latin typeface="Cambria Math"/>
                        </a:rPr>
                        <m:t>𝑦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2800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altLang="ja-JP" sz="2800" i="1">
                              <a:latin typeface="Cambria Math"/>
                            </a:rPr>
                            <m:t>1,</m:t>
                          </m:r>
                          <m:r>
                            <a:rPr lang="en-US" altLang="ja-JP" sz="2800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kumimoji="1" lang="en-US" altLang="ja-JP" sz="2800" b="0" i="1" smtClean="0">
                          <a:latin typeface="Cambria Math"/>
                        </a:rPr>
                        <m:t>𝑧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1" lang="en-US" altLang="ja-JP" sz="28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2800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altLang="ja-JP" sz="2800" i="1">
                              <a:latin typeface="Cambria Math"/>
                            </a:rPr>
                            <m:t>,1</m:t>
                          </m:r>
                        </m:sub>
                      </m:sSub>
                      <m:r>
                        <a:rPr lang="en-US" altLang="ja-JP" sz="2800" i="1">
                          <a:latin typeface="Cambria Math"/>
                        </a:rPr>
                        <m:t>𝑥</m:t>
                      </m:r>
                      <m:r>
                        <a:rPr lang="en-US" altLang="ja-JP" sz="2800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2800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altLang="ja-JP" sz="2800" i="1">
                              <a:latin typeface="Cambria Math"/>
                            </a:rPr>
                            <m:t>,2</m:t>
                          </m:r>
                        </m:sub>
                      </m:sSub>
                      <m:r>
                        <a:rPr lang="en-US" altLang="ja-JP" sz="2800" i="1">
                          <a:latin typeface="Cambria Math"/>
                        </a:rPr>
                        <m:t>𝑦</m:t>
                      </m:r>
                      <m:r>
                        <a:rPr lang="en-US" altLang="ja-JP" sz="2800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2800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altLang="ja-JP" sz="2800" i="1">
                              <a:latin typeface="Cambria Math"/>
                            </a:rPr>
                            <m:t>,3</m:t>
                          </m:r>
                        </m:sub>
                      </m:sSub>
                      <m:r>
                        <a:rPr lang="en-US" altLang="ja-JP" sz="2800" i="1">
                          <a:latin typeface="Cambria Math"/>
                        </a:rPr>
                        <m:t>𝑧</m:t>
                      </m:r>
                      <m:r>
                        <a:rPr lang="en-US" altLang="ja-JP" sz="28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2800" i="1"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altLang="ja-JP" sz="28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2800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altLang="ja-JP" sz="2800" i="1">
                              <a:latin typeface="Cambria Math"/>
                            </a:rPr>
                            <m:t>,1</m:t>
                          </m:r>
                        </m:sub>
                      </m:sSub>
                      <m:r>
                        <a:rPr lang="en-US" altLang="ja-JP" sz="2800" i="1">
                          <a:latin typeface="Cambria Math"/>
                        </a:rPr>
                        <m:t>𝑥</m:t>
                      </m:r>
                      <m:r>
                        <a:rPr lang="en-US" altLang="ja-JP" sz="2800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2800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altLang="ja-JP" sz="2800" i="1">
                              <a:latin typeface="Cambria Math"/>
                            </a:rPr>
                            <m:t>,2</m:t>
                          </m:r>
                        </m:sub>
                      </m:sSub>
                      <m:r>
                        <a:rPr lang="en-US" altLang="ja-JP" sz="2800" i="1">
                          <a:latin typeface="Cambria Math"/>
                        </a:rPr>
                        <m:t>𝑦</m:t>
                      </m:r>
                      <m:r>
                        <a:rPr lang="en-US" altLang="ja-JP" sz="2800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2800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altLang="ja-JP" sz="2800" i="1">
                              <a:latin typeface="Cambria Math"/>
                            </a:rPr>
                            <m:t>,3</m:t>
                          </m:r>
                        </m:sub>
                      </m:sSub>
                      <m:r>
                        <a:rPr lang="en-US" altLang="ja-JP" sz="2800" i="1">
                          <a:latin typeface="Cambria Math"/>
                        </a:rPr>
                        <m:t>𝑧</m:t>
                      </m:r>
                      <m:r>
                        <a:rPr lang="en-US" altLang="ja-JP" sz="28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2800" i="1"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altLang="ja-JP" sz="280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4" name="テキスト ボックス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0435" y="1972745"/>
                <a:ext cx="4319837" cy="144174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816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行列を用いた表記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先の方程式</a:t>
            </a:r>
            <a:r>
              <a:rPr lang="ja-JP" altLang="en-US" dirty="0" smtClean="0"/>
              <a:t>は下のように書き直すことができる</a:t>
            </a:r>
            <a:r>
              <a:rPr lang="en-US" altLang="ja-JP" dirty="0" smtClean="0"/>
              <a:t>.</a:t>
            </a:r>
          </a:p>
          <a:p>
            <a:pPr lvl="1"/>
            <a:endParaRPr lang="en-US" altLang="ja-JP" dirty="0"/>
          </a:p>
          <a:p>
            <a:pPr marL="457200" lvl="1" indent="0">
              <a:buNone/>
            </a:pPr>
            <a:endParaRPr lang="en-US" altLang="ja-JP" dirty="0"/>
          </a:p>
          <a:p>
            <a:r>
              <a:rPr lang="ja-JP" altLang="en-US" dirty="0" smtClean="0"/>
              <a:t>そして </a:t>
            </a:r>
            <a:r>
              <a:rPr lang="en-US" altLang="ja-JP" dirty="0" smtClean="0"/>
              <a:t>,</a:t>
            </a:r>
            <a:r>
              <a:rPr lang="ja-JP" altLang="en-US" dirty="0" smtClean="0"/>
              <a:t>この方程式を解くことは</a:t>
            </a:r>
            <a:r>
              <a:rPr lang="en-US" altLang="ja-JP" dirty="0" smtClean="0"/>
              <a:t>, </a:t>
            </a:r>
            <a:r>
              <a:rPr lang="ja-JP" altLang="en-US" dirty="0" smtClean="0"/>
              <a:t>何らかの方法で下のように変形することに等しい</a:t>
            </a:r>
            <a:r>
              <a:rPr lang="en-US" altLang="ja-JP" dirty="0" smtClean="0"/>
              <a:t>.</a:t>
            </a:r>
          </a:p>
          <a:p>
            <a:pPr lvl="1"/>
            <a:endParaRPr lang="en-US" altLang="ja-JP" dirty="0"/>
          </a:p>
          <a:p>
            <a:pPr marL="457200" lvl="1" indent="0">
              <a:buNone/>
            </a:pPr>
            <a:r>
              <a:rPr lang="ja-JP" altLang="en-US" dirty="0" smtClean="0"/>
              <a:t>　</a:t>
            </a:r>
            <a:endParaRPr lang="en-US" altLang="ja-JP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/>
              <p:cNvSpPr txBox="1"/>
              <p:nvPr/>
            </p:nvSpPr>
            <p:spPr>
              <a:xfrm>
                <a:off x="2555776" y="2276872"/>
                <a:ext cx="4408706" cy="14795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/>
                                      </a:rPr>
                                      <m:t>1,1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sz="2800" i="1"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altLang="ja-JP" sz="28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  <m:r>
                                      <a:rPr lang="en-US" altLang="ja-JP" sz="2800" i="1">
                                        <a:latin typeface="Cambria Math"/>
                                      </a:rPr>
                                      <m:t>,1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sz="2800" i="1"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altLang="ja-JP" sz="2800" b="0" i="1" smtClean="0">
                                        <a:latin typeface="Cambria Math"/>
                                      </a:rPr>
                                      <m:t>3</m:t>
                                    </m:r>
                                    <m:r>
                                      <a:rPr lang="en-US" altLang="ja-JP" sz="2800" i="1">
                                        <a:latin typeface="Cambria Math"/>
                                      </a:rPr>
                                      <m:t>,1</m:t>
                                    </m:r>
                                  </m:sub>
                                </m:sSub>
                              </m:e>
                            </m:mr>
                          </m:m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sz="2800" i="1"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altLang="ja-JP" sz="2800" i="1">
                                        <a:latin typeface="Cambria Math"/>
                                      </a:rPr>
                                      <m:t>1,</m:t>
                                    </m:r>
                                    <m:r>
                                      <a:rPr lang="en-US" altLang="ja-JP" sz="28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sz="2800" i="1"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altLang="ja-JP" sz="2800" i="1">
                                        <a:latin typeface="Cambria Math"/>
                                      </a:rPr>
                                      <m:t>2,</m:t>
                                    </m:r>
                                    <m:r>
                                      <a:rPr lang="en-US" altLang="ja-JP" sz="28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sz="2800" i="1"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altLang="ja-JP" sz="2800" i="1">
                                        <a:latin typeface="Cambria Math"/>
                                      </a:rPr>
                                      <m:t>3,</m:t>
                                    </m:r>
                                    <m:r>
                                      <a:rPr lang="en-US" altLang="ja-JP" sz="28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sz="2800" i="1"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altLang="ja-JP" sz="2800" i="1">
                                        <a:latin typeface="Cambria Math"/>
                                      </a:rPr>
                                      <m:t>1,</m:t>
                                    </m:r>
                                    <m:r>
                                      <a:rPr lang="en-US" altLang="ja-JP" sz="2800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sz="2800" i="1"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altLang="ja-JP" sz="2800" i="1">
                                        <a:latin typeface="Cambria Math"/>
                                      </a:rPr>
                                      <m:t>2,</m:t>
                                    </m:r>
                                    <m:r>
                                      <a:rPr lang="en-US" altLang="ja-JP" sz="2800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sz="2800" i="1"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altLang="ja-JP" sz="2800" i="1">
                                        <a:latin typeface="Cambria Math"/>
                                      </a:rPr>
                                      <m:t>3,</m:t>
                                    </m:r>
                                    <m:r>
                                      <a:rPr lang="en-US" altLang="ja-JP" sz="2800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8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sz="2800" b="0" i="1" smtClean="0">
                                        <a:latin typeface="Cambria Math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altLang="ja-JP" sz="28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sz="2800" b="0" i="1" smtClean="0">
                                        <a:latin typeface="Cambria Math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altLang="ja-JP" sz="2800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sz="2800" b="0" i="1" smtClean="0">
                                        <a:latin typeface="Cambria Math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altLang="ja-JP" sz="2800" i="1"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8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" name="テキスト ボックス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2276872"/>
                <a:ext cx="4408706" cy="147950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テキスト ボックス 9"/>
              <p:cNvSpPr txBox="1"/>
              <p:nvPr/>
            </p:nvSpPr>
            <p:spPr>
              <a:xfrm>
                <a:off x="2843808" y="4893051"/>
                <a:ext cx="3204019" cy="12327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kumimoji="1" lang="en-US" altLang="ja-JP" sz="28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8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8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8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8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8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sz="2800" b="0" i="1" smtClean="0">
                                        <a:latin typeface="Cambria Math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altLang="ja-JP" sz="28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sz="2800" b="0" i="1" smtClean="0">
                                        <a:latin typeface="Cambria Math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altLang="ja-JP" sz="2800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ja-JP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sz="2800" b="0" i="1" smtClean="0">
                                        <a:latin typeface="Cambria Math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altLang="ja-JP" sz="2800" i="1"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8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10" name="テキスト ボックス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808" y="4893051"/>
                <a:ext cx="3204019" cy="12327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377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ガウス</a:t>
            </a:r>
            <a:r>
              <a:rPr lang="ja-JP" altLang="en-US" dirty="0"/>
              <a:t>・ジョルダンの消去法 </a:t>
            </a:r>
            <a:r>
              <a:rPr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説明</a:t>
            </a:r>
            <a:r>
              <a:rPr lang="ja-JP" altLang="en-US" dirty="0" smtClean="0"/>
              <a:t>のために下の方程式を考える</a:t>
            </a:r>
            <a:r>
              <a:rPr lang="en-US" altLang="ja-JP" dirty="0" smtClean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/>
              <p:cNvSpPr txBox="1"/>
              <p:nvPr/>
            </p:nvSpPr>
            <p:spPr>
              <a:xfrm>
                <a:off x="2555776" y="2276872"/>
                <a:ext cx="3832716" cy="12317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8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8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8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</m:m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8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8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</m:mr>
                          </m:m>
                          <m:r>
                            <a:rPr lang="en-US" altLang="ja-JP" sz="28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800" b="0" i="1" smtClean="0">
                                    <a:latin typeface="Cambria Math"/>
                                  </a:rPr>
                                  <m:t>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i="1" smtClean="0">
                                    <a:latin typeface="Cambria Math"/>
                                  </a:rPr>
                                  <m:t>8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8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800" b="0" i="1" smtClean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16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800" b="0" i="1" smtClean="0">
                                    <a:latin typeface="Cambria Math"/>
                                  </a:rPr>
                                  <m:t>40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8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" name="テキスト ボックス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2276872"/>
                <a:ext cx="3832716" cy="123174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606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ガウス</a:t>
            </a:r>
            <a:r>
              <a:rPr lang="ja-JP" altLang="en-US" dirty="0"/>
              <a:t>・ジョルダンの消去法 </a:t>
            </a:r>
            <a:r>
              <a:rPr lang="en-US" altLang="ja-JP" dirty="0" smtClean="0"/>
              <a:t>(</a:t>
            </a:r>
            <a:r>
              <a:rPr lang="en-US" altLang="ja-JP" dirty="0"/>
              <a:t>2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ja-JP" altLang="en-US" dirty="0" smtClean="0"/>
                  <a:t>方程式は下のような手順で変形すればよい</a:t>
                </a:r>
                <a:r>
                  <a:rPr lang="en-US" altLang="ja-JP" dirty="0" smtClean="0"/>
                  <a:t>.</a:t>
                </a:r>
                <a:endParaRPr lang="en-US" altLang="ja-JP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ja-JP" altLang="en-US" dirty="0"/>
                  <a:t> </a:t>
                </a:r>
                <a:r>
                  <a:rPr lang="en-US" altLang="ja-JP" dirty="0" smtClean="0">
                    <a:solidFill>
                      <a:srgbClr val="FF0000"/>
                    </a:solidFill>
                  </a:rPr>
                  <a:t>1</a:t>
                </a:r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行目を </a:t>
                </a:r>
                <a:r>
                  <a:rPr lang="en-US" altLang="ja-JP" dirty="0" smtClean="0"/>
                  <a:t>2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/>
                          </a:rPr>
                          <m:t>(=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,</m:t>
                        </m:r>
                        <m:r>
                          <a:rPr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altLang="ja-JP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ja-JP" altLang="en-US" dirty="0" smtClean="0"/>
                  <a:t> で割る</a:t>
                </a:r>
                <a:r>
                  <a:rPr lang="en-US" altLang="ja-JP" dirty="0" smtClean="0"/>
                  <a:t>.</a:t>
                </a:r>
              </a:p>
              <a:p>
                <a:pPr marL="971550" lvl="1" indent="-514350">
                  <a:buFont typeface="+mj-lt"/>
                  <a:buAutoNum type="arabicPeriod"/>
                </a:pPr>
                <a:endParaRPr lang="en-US" altLang="ja-JP" dirty="0"/>
              </a:p>
              <a:p>
                <a:pPr marL="971550" lvl="1" indent="-514350">
                  <a:buFont typeface="+mj-lt"/>
                  <a:buAutoNum type="arabicPeriod"/>
                </a:pPr>
                <a:endParaRPr lang="en-US" altLang="ja-JP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altLang="ja-JP" dirty="0" smtClean="0"/>
                  <a:t> </a:t>
                </a:r>
                <a:r>
                  <a:rPr lang="en-US" altLang="ja-JP" dirty="0" smtClean="0">
                    <a:solidFill>
                      <a:srgbClr val="FF0000"/>
                    </a:solidFill>
                  </a:rPr>
                  <a:t>1</a:t>
                </a:r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行目に </a:t>
                </a:r>
                <a:r>
                  <a:rPr lang="en-US" altLang="ja-JP" dirty="0" smtClean="0"/>
                  <a:t>2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(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=</m:t>
                        </m:r>
                        <m:r>
                          <a:rPr lang="en-US" altLang="ja-JP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ja-JP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altLang="ja-JP" i="1">
                            <a:latin typeface="Cambria Math"/>
                          </a:rPr>
                          <m:t>,</m:t>
                        </m:r>
                        <m:r>
                          <a:rPr lang="en-US" altLang="ja-JP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altLang="ja-JP" i="1">
                        <a:latin typeface="Cambria Math"/>
                      </a:rPr>
                      <m:t>)</m:t>
                    </m:r>
                  </m:oMath>
                </a14:m>
                <a:r>
                  <a:rPr lang="ja-JP" altLang="en-US" dirty="0" smtClean="0"/>
                  <a:t> をかけ</a:t>
                </a:r>
                <a:r>
                  <a:rPr lang="en-US" altLang="ja-JP" dirty="0" smtClean="0"/>
                  <a:t>, </a:t>
                </a:r>
                <a:r>
                  <a:rPr lang="en-US" altLang="ja-JP" dirty="0" smtClean="0">
                    <a:solidFill>
                      <a:srgbClr val="00B050"/>
                    </a:solidFill>
                  </a:rPr>
                  <a:t>2</a:t>
                </a:r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行目から引く</a:t>
                </a:r>
                <a:r>
                  <a:rPr lang="en-US" altLang="ja-JP" dirty="0" smtClean="0"/>
                  <a:t>.</a:t>
                </a:r>
              </a:p>
              <a:p>
                <a:pPr marL="971550" lvl="1" indent="-514350">
                  <a:buFont typeface="+mj-lt"/>
                  <a:buAutoNum type="arabicPeriod"/>
                </a:pPr>
                <a:endParaRPr lang="en-US" altLang="ja-JP" dirty="0"/>
              </a:p>
              <a:p>
                <a:pPr marL="971550" lvl="1" indent="-514350">
                  <a:buFont typeface="+mj-lt"/>
                  <a:buAutoNum type="arabicPeriod"/>
                </a:pPr>
                <a:endParaRPr lang="en-US" altLang="ja-JP" dirty="0" smtClean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altLang="ja-JP" dirty="0" smtClean="0"/>
                  <a:t> </a:t>
                </a:r>
                <a:r>
                  <a:rPr lang="en-US" altLang="ja-JP" dirty="0" smtClean="0">
                    <a:solidFill>
                      <a:srgbClr val="FF0000"/>
                    </a:solidFill>
                  </a:rPr>
                  <a:t>1</a:t>
                </a:r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行目に </a:t>
                </a:r>
                <a:r>
                  <a:rPr lang="en-US" altLang="ja-JP" dirty="0" smtClean="0"/>
                  <a:t>4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(</m:t>
                        </m:r>
                        <m:r>
                          <a:rPr lang="en-US" altLang="ja-JP" b="0" i="1" smtClean="0">
                            <a:latin typeface="Cambria Math"/>
                          </a:rPr>
                          <m:t>=</m:t>
                        </m:r>
                        <m:r>
                          <a:rPr lang="en-US" altLang="ja-JP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ja-JP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altLang="ja-JP" i="1">
                            <a:latin typeface="Cambria Math"/>
                          </a:rPr>
                          <m:t>,</m:t>
                        </m:r>
                        <m:r>
                          <a:rPr lang="en-US" altLang="ja-JP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altLang="ja-JP" i="1">
                        <a:latin typeface="Cambria Math"/>
                      </a:rPr>
                      <m:t>)</m:t>
                    </m:r>
                  </m:oMath>
                </a14:m>
                <a:r>
                  <a:rPr lang="ja-JP" altLang="en-US" dirty="0" smtClean="0"/>
                  <a:t> をかけ</a:t>
                </a:r>
                <a:r>
                  <a:rPr lang="en-US" altLang="ja-JP" dirty="0" smtClean="0"/>
                  <a:t>, </a:t>
                </a:r>
                <a:r>
                  <a:rPr lang="en-US" altLang="ja-JP" dirty="0" smtClean="0">
                    <a:solidFill>
                      <a:srgbClr val="00B050"/>
                    </a:solidFill>
                  </a:rPr>
                  <a:t>3</a:t>
                </a:r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行目から引く</a:t>
                </a:r>
                <a:endParaRPr lang="en-US" altLang="ja-JP" dirty="0"/>
              </a:p>
              <a:p>
                <a:pPr marL="457200" lvl="1" indent="0">
                  <a:buNone/>
                </a:pPr>
                <a:r>
                  <a:rPr lang="ja-JP" altLang="en-US" dirty="0" smtClean="0"/>
                  <a:t>　</a:t>
                </a:r>
                <a:endParaRPr lang="en-US" altLang="ja-JP" dirty="0" smtClean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4" t="-350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テキスト ボックス 12"/>
              <p:cNvSpPr txBox="1"/>
              <p:nvPr/>
            </p:nvSpPr>
            <p:spPr>
              <a:xfrm>
                <a:off x="4716016" y="2492896"/>
                <a:ext cx="3307700" cy="11008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</m:m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</m:mr>
                          </m:m>
                          <m:r>
                            <a:rPr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i="1" smtClean="0">
                                    <a:latin typeface="Cambria Math"/>
                                  </a:rPr>
                                  <m:t>8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40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13" name="テキスト ボックス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2492896"/>
                <a:ext cx="3307700" cy="110081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テキスト ボックス 13"/>
              <p:cNvSpPr txBox="1"/>
              <p:nvPr/>
            </p:nvSpPr>
            <p:spPr>
              <a:xfrm>
                <a:off x="2555776" y="3912362"/>
                <a:ext cx="3367012" cy="11008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</m:m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</m:mr>
                          </m:m>
                          <m:r>
                            <a:rPr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40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14" name="テキスト ボックス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3912362"/>
                <a:ext cx="3367012" cy="110081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テキスト ボックス 14"/>
              <p:cNvSpPr txBox="1"/>
              <p:nvPr/>
            </p:nvSpPr>
            <p:spPr>
              <a:xfrm>
                <a:off x="2555776" y="5352522"/>
                <a:ext cx="3256404" cy="11008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</m:m>
                          <m:r>
                            <a:rPr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15" name="テキスト ボックス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5352522"/>
                <a:ext cx="3256404" cy="110081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/>
              <p:cNvSpPr txBox="1"/>
              <p:nvPr/>
            </p:nvSpPr>
            <p:spPr>
              <a:xfrm>
                <a:off x="544220" y="2500398"/>
                <a:ext cx="3307700" cy="10689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</m:m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</m:mr>
                          </m:m>
                          <m:r>
                            <a:rPr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i="1" smtClean="0">
                                    <a:latin typeface="Cambria Math"/>
                                  </a:rPr>
                                  <m:t>8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40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7" name="テキスト ボックス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220" y="2500398"/>
                <a:ext cx="3307700" cy="106894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右矢印 3"/>
          <p:cNvSpPr/>
          <p:nvPr/>
        </p:nvSpPr>
        <p:spPr>
          <a:xfrm>
            <a:off x="3995936" y="2852936"/>
            <a:ext cx="57606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楕円 4"/>
          <p:cNvSpPr/>
          <p:nvPr/>
        </p:nvSpPr>
        <p:spPr>
          <a:xfrm>
            <a:off x="723772" y="2492896"/>
            <a:ext cx="432048" cy="43204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36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ガウス</a:t>
            </a:r>
            <a:r>
              <a:rPr lang="ja-JP" altLang="en-US" dirty="0"/>
              <a:t>・ジョルダンの消去法 </a:t>
            </a:r>
            <a:r>
              <a:rPr lang="en-US" altLang="ja-JP" dirty="0" smtClean="0"/>
              <a:t>(</a:t>
            </a:r>
            <a:r>
              <a:rPr lang="en-US" altLang="ja-JP" dirty="0"/>
              <a:t>3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971550" lvl="1" indent="-514350">
                  <a:buFont typeface="+mj-lt"/>
                  <a:buAutoNum type="arabicPeriod" startAt="4"/>
                </a:pPr>
                <a:r>
                  <a:rPr lang="en-US" altLang="ja-JP" dirty="0" smtClean="0"/>
                  <a:t> </a:t>
                </a:r>
                <a:r>
                  <a:rPr lang="en-US" altLang="ja-JP" dirty="0" smtClean="0">
                    <a:solidFill>
                      <a:srgbClr val="FF0000"/>
                    </a:solidFill>
                  </a:rPr>
                  <a:t>2</a:t>
                </a:r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行目を </a:t>
                </a:r>
                <a:r>
                  <a:rPr lang="en-US" altLang="ja-JP" dirty="0" smtClean="0"/>
                  <a:t>2</a:t>
                </a:r>
                <a:r>
                  <a:rPr lang="en-US" altLang="ja-JP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(=</m:t>
                        </m:r>
                        <m:r>
                          <a:rPr lang="en-US" altLang="ja-JP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altLang="ja-JP" i="1">
                            <a:latin typeface="Cambria Math"/>
                          </a:rPr>
                          <m:t>,</m:t>
                        </m:r>
                        <m:r>
                          <a:rPr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altLang="ja-JP" i="1">
                        <a:latin typeface="Cambria Math"/>
                      </a:rPr>
                      <m:t>)</m:t>
                    </m:r>
                  </m:oMath>
                </a14:m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で割る</a:t>
                </a:r>
                <a:r>
                  <a:rPr lang="en-US" altLang="ja-JP" dirty="0" smtClean="0"/>
                  <a:t>.</a:t>
                </a:r>
              </a:p>
              <a:p>
                <a:pPr marL="971550" lvl="1" indent="-514350">
                  <a:buFont typeface="+mj-lt"/>
                  <a:buAutoNum type="arabicPeriod" startAt="4"/>
                </a:pPr>
                <a:endParaRPr lang="en-US" altLang="ja-JP" dirty="0"/>
              </a:p>
              <a:p>
                <a:pPr marL="971550" lvl="1" indent="-514350">
                  <a:buFont typeface="+mj-lt"/>
                  <a:buAutoNum type="arabicPeriod" startAt="4"/>
                </a:pPr>
                <a:endParaRPr lang="en-US" altLang="ja-JP" dirty="0"/>
              </a:p>
              <a:p>
                <a:pPr marL="971550" lvl="1" indent="-514350">
                  <a:buFont typeface="+mj-lt"/>
                  <a:buAutoNum type="arabicPeriod" startAt="4"/>
                </a:pPr>
                <a:r>
                  <a:rPr lang="en-US" altLang="ja-JP" dirty="0" smtClean="0"/>
                  <a:t> </a:t>
                </a:r>
                <a:r>
                  <a:rPr lang="en-US" altLang="ja-JP" dirty="0" smtClean="0">
                    <a:solidFill>
                      <a:srgbClr val="FF0000"/>
                    </a:solidFill>
                  </a:rPr>
                  <a:t>2</a:t>
                </a:r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行目に </a:t>
                </a:r>
                <a:r>
                  <a:rPr lang="en-US" altLang="ja-JP" dirty="0" smtClean="0"/>
                  <a:t>2 </a:t>
                </a:r>
                <a:r>
                  <a:rPr lang="en-US" altLang="ja-JP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(=</m:t>
                        </m:r>
                        <m:r>
                          <a:rPr lang="en-US" altLang="ja-JP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ja-JP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altLang="ja-JP" i="1">
                            <a:latin typeface="Cambria Math"/>
                          </a:rPr>
                          <m:t>,</m:t>
                        </m:r>
                        <m:r>
                          <a:rPr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altLang="ja-JP" i="1">
                        <a:latin typeface="Cambria Math"/>
                      </a:rPr>
                      <m:t>)</m:t>
                    </m:r>
                  </m:oMath>
                </a14:m>
                <a:r>
                  <a:rPr lang="ja-JP" altLang="en-US" dirty="0" smtClean="0"/>
                  <a:t> をかけ</a:t>
                </a:r>
                <a:r>
                  <a:rPr lang="en-US" altLang="ja-JP" dirty="0" smtClean="0"/>
                  <a:t>, </a:t>
                </a:r>
                <a:r>
                  <a:rPr lang="en-US" altLang="ja-JP" dirty="0" smtClean="0">
                    <a:solidFill>
                      <a:srgbClr val="00B050"/>
                    </a:solidFill>
                  </a:rPr>
                  <a:t>3</a:t>
                </a:r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行目から引く</a:t>
                </a:r>
                <a:r>
                  <a:rPr lang="en-US" altLang="ja-JP" dirty="0" smtClean="0"/>
                  <a:t>.</a:t>
                </a:r>
              </a:p>
              <a:p>
                <a:pPr marL="971550" lvl="1" indent="-514350">
                  <a:buFont typeface="+mj-lt"/>
                  <a:buAutoNum type="arabicPeriod" startAt="4"/>
                </a:pPr>
                <a:endParaRPr lang="en-US" altLang="ja-JP" dirty="0"/>
              </a:p>
              <a:p>
                <a:pPr marL="971550" lvl="1" indent="-514350">
                  <a:buFont typeface="+mj-lt"/>
                  <a:buAutoNum type="arabicPeriod" startAt="4"/>
                </a:pPr>
                <a:endParaRPr lang="en-US" altLang="ja-JP" dirty="0" smtClean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88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テキスト ボックス 14"/>
              <p:cNvSpPr txBox="1"/>
              <p:nvPr/>
            </p:nvSpPr>
            <p:spPr>
              <a:xfrm>
                <a:off x="4699972" y="2060848"/>
                <a:ext cx="3256404" cy="11008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</m:m>
                          <m:r>
                            <a:rPr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15" name="テキスト ボックス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9972" y="2060848"/>
                <a:ext cx="3256404" cy="110081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/>
              <p:cNvSpPr txBox="1"/>
              <p:nvPr/>
            </p:nvSpPr>
            <p:spPr>
              <a:xfrm>
                <a:off x="2555776" y="3576687"/>
                <a:ext cx="3256404" cy="1098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−4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" name="テキスト ボックス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3576687"/>
                <a:ext cx="3256404" cy="109844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右矢印 5"/>
          <p:cNvSpPr/>
          <p:nvPr/>
        </p:nvSpPr>
        <p:spPr>
          <a:xfrm>
            <a:off x="3995936" y="2420888"/>
            <a:ext cx="57606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/>
              <p:cNvSpPr txBox="1"/>
              <p:nvPr/>
            </p:nvSpPr>
            <p:spPr>
              <a:xfrm>
                <a:off x="667524" y="2060848"/>
                <a:ext cx="3256404" cy="11008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</m:m>
                          <m:r>
                            <a:rPr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7" name="テキスト ボックス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24" y="2060848"/>
                <a:ext cx="3256404" cy="110081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楕円 8"/>
          <p:cNvSpPr/>
          <p:nvPr/>
        </p:nvSpPr>
        <p:spPr>
          <a:xfrm>
            <a:off x="1115616" y="2395231"/>
            <a:ext cx="432048" cy="43204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390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ガウス</a:t>
            </a:r>
            <a:r>
              <a:rPr lang="ja-JP" altLang="en-US" dirty="0"/>
              <a:t>・ジョルダンの消去法 </a:t>
            </a:r>
            <a:r>
              <a:rPr lang="en-US" altLang="ja-JP" dirty="0" smtClean="0"/>
              <a:t>(4)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971550" lvl="1" indent="-514350">
                  <a:buFont typeface="+mj-lt"/>
                  <a:buAutoNum type="arabicPeriod" startAt="6"/>
                </a:pPr>
                <a:r>
                  <a:rPr lang="en-US" altLang="ja-JP" dirty="0" smtClean="0"/>
                  <a:t> </a:t>
                </a:r>
                <a:r>
                  <a:rPr lang="en-US" altLang="ja-JP" dirty="0" smtClean="0">
                    <a:solidFill>
                      <a:srgbClr val="FF0000"/>
                    </a:solidFill>
                  </a:rPr>
                  <a:t>3</a:t>
                </a:r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行目を </a:t>
                </a:r>
                <a:r>
                  <a:rPr lang="en-US" altLang="ja-JP" dirty="0" smtClean="0"/>
                  <a:t>-4 </a:t>
                </a:r>
                <a:r>
                  <a:rPr lang="en-US" altLang="ja-JP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(=</m:t>
                        </m:r>
                        <m:r>
                          <a:rPr lang="en-US" altLang="ja-JP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ja-JP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altLang="ja-JP" i="1">
                            <a:latin typeface="Cambria Math"/>
                          </a:rPr>
                          <m:t>,</m:t>
                        </m:r>
                        <m:r>
                          <a:rPr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altLang="ja-JP" i="1">
                        <a:latin typeface="Cambria Math"/>
                      </a:rPr>
                      <m:t>)</m:t>
                    </m:r>
                  </m:oMath>
                </a14:m>
                <a:r>
                  <a:rPr lang="ja-JP" altLang="en-US" dirty="0" smtClean="0"/>
                  <a:t> で割る</a:t>
                </a:r>
                <a:r>
                  <a:rPr lang="en-US" altLang="ja-JP" dirty="0" smtClean="0"/>
                  <a:t>.</a:t>
                </a:r>
              </a:p>
              <a:p>
                <a:pPr marL="971550" lvl="1" indent="-514350">
                  <a:buFont typeface="+mj-lt"/>
                  <a:buAutoNum type="arabicPeriod" startAt="6"/>
                </a:pPr>
                <a:endParaRPr lang="en-US" altLang="ja-JP" dirty="0"/>
              </a:p>
              <a:p>
                <a:pPr marL="971550" lvl="1" indent="-514350">
                  <a:buFont typeface="+mj-lt"/>
                  <a:buAutoNum type="arabicPeriod" startAt="6"/>
                </a:pPr>
                <a:endParaRPr lang="en-US" altLang="ja-JP" dirty="0"/>
              </a:p>
              <a:p>
                <a:pPr marL="971550" lvl="1" indent="-514350">
                  <a:buFont typeface="+mj-lt"/>
                  <a:buAutoNum type="arabicPeriod" startAt="6"/>
                </a:pPr>
                <a:r>
                  <a:rPr lang="en-US" altLang="ja-JP" dirty="0" smtClean="0"/>
                  <a:t> </a:t>
                </a:r>
                <a:r>
                  <a:rPr lang="en-US" altLang="ja-JP" dirty="0" smtClean="0">
                    <a:solidFill>
                      <a:srgbClr val="FF0000"/>
                    </a:solidFill>
                  </a:rPr>
                  <a:t>3</a:t>
                </a:r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行目に </a:t>
                </a:r>
                <a:r>
                  <a:rPr lang="en-US" altLang="ja-JP" dirty="0" smtClean="0"/>
                  <a:t>1 </a:t>
                </a:r>
                <a:r>
                  <a:rPr lang="en-US" altLang="ja-JP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(=</m:t>
                        </m:r>
                        <m:r>
                          <a:rPr lang="en-US" altLang="ja-JP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ja-JP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altLang="ja-JP" i="1">
                            <a:latin typeface="Cambria Math"/>
                          </a:rPr>
                          <m:t>,</m:t>
                        </m:r>
                        <m:r>
                          <a:rPr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altLang="ja-JP" i="1">
                        <a:latin typeface="Cambria Math"/>
                      </a:rPr>
                      <m:t>)</m:t>
                    </m:r>
                  </m:oMath>
                </a14:m>
                <a:r>
                  <a:rPr lang="ja-JP" altLang="en-US" dirty="0" smtClean="0"/>
                  <a:t> をかけ</a:t>
                </a:r>
                <a:r>
                  <a:rPr lang="en-US" altLang="ja-JP" dirty="0" smtClean="0"/>
                  <a:t>, </a:t>
                </a:r>
                <a:r>
                  <a:rPr lang="en-US" altLang="ja-JP" dirty="0" smtClean="0">
                    <a:solidFill>
                      <a:srgbClr val="00B050"/>
                    </a:solidFill>
                  </a:rPr>
                  <a:t>2</a:t>
                </a:r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行目から引く</a:t>
                </a:r>
                <a:endParaRPr lang="en-US" altLang="ja-JP" dirty="0" smtClean="0"/>
              </a:p>
              <a:p>
                <a:pPr marL="971550" lvl="1" indent="-514350">
                  <a:buFont typeface="+mj-lt"/>
                  <a:buAutoNum type="arabicPeriod" startAt="6"/>
                </a:pPr>
                <a:endParaRPr lang="en-US" altLang="ja-JP" dirty="0"/>
              </a:p>
              <a:p>
                <a:pPr marL="971550" lvl="1" indent="-514350">
                  <a:buFont typeface="+mj-lt"/>
                  <a:buAutoNum type="arabicPeriod" startAt="6"/>
                </a:pPr>
                <a:endParaRPr lang="en-US" altLang="ja-JP" dirty="0" smtClean="0"/>
              </a:p>
              <a:p>
                <a:pPr marL="971550" lvl="1" indent="-514350">
                  <a:buFont typeface="+mj-lt"/>
                  <a:buAutoNum type="arabicPeriod" startAt="6"/>
                </a:pPr>
                <a:r>
                  <a:rPr lang="en-US" altLang="ja-JP" dirty="0" smtClean="0"/>
                  <a:t> </a:t>
                </a:r>
                <a:r>
                  <a:rPr lang="en-US" altLang="ja-JP" dirty="0" smtClean="0">
                    <a:solidFill>
                      <a:srgbClr val="FF0000"/>
                    </a:solidFill>
                  </a:rPr>
                  <a:t>3</a:t>
                </a:r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行目に </a:t>
                </a:r>
                <a:r>
                  <a:rPr lang="en-US" altLang="ja-JP" dirty="0" smtClean="0"/>
                  <a:t>3 </a:t>
                </a:r>
                <a:r>
                  <a:rPr lang="en-US" altLang="ja-JP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(=</m:t>
                        </m:r>
                        <m:r>
                          <a:rPr lang="en-US" altLang="ja-JP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ja-JP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en-US" altLang="ja-JP" i="1">
                            <a:latin typeface="Cambria Math"/>
                          </a:rPr>
                          <m:t>,</m:t>
                        </m:r>
                        <m:r>
                          <a:rPr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altLang="ja-JP" i="1">
                        <a:latin typeface="Cambria Math"/>
                      </a:rPr>
                      <m:t>)</m:t>
                    </m:r>
                  </m:oMath>
                </a14:m>
                <a:r>
                  <a:rPr lang="ja-JP" altLang="en-US" dirty="0" smtClean="0"/>
                  <a:t> をかけ</a:t>
                </a:r>
                <a:r>
                  <a:rPr lang="en-US" altLang="ja-JP" dirty="0" smtClean="0"/>
                  <a:t>, </a:t>
                </a:r>
                <a:r>
                  <a:rPr lang="en-US" altLang="ja-JP" dirty="0" smtClean="0">
                    <a:solidFill>
                      <a:srgbClr val="00B050"/>
                    </a:solidFill>
                  </a:rPr>
                  <a:t>1</a:t>
                </a:r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行目から引く</a:t>
                </a:r>
                <a:endParaRPr lang="en-US" altLang="ja-JP" dirty="0"/>
              </a:p>
              <a:p>
                <a:pPr marL="971550" lvl="1" indent="-514350">
                  <a:buFont typeface="+mj-lt"/>
                  <a:buAutoNum type="arabicPeriod" startAt="6"/>
                </a:pPr>
                <a:endParaRPr lang="en-US" altLang="ja-JP" dirty="0" smtClean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88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/>
              <p:cNvSpPr txBox="1"/>
              <p:nvPr/>
            </p:nvSpPr>
            <p:spPr>
              <a:xfrm>
                <a:off x="4860032" y="2060848"/>
                <a:ext cx="3027175" cy="10689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8" name="テキスト ボックス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2060848"/>
                <a:ext cx="3027175" cy="106894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/>
              <p:cNvSpPr txBox="1"/>
              <p:nvPr/>
            </p:nvSpPr>
            <p:spPr>
              <a:xfrm>
                <a:off x="2555776" y="3656197"/>
                <a:ext cx="3027175" cy="10689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6" name="テキスト ボックス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3656197"/>
                <a:ext cx="3027175" cy="106894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/>
              <p:cNvSpPr txBox="1"/>
              <p:nvPr/>
            </p:nvSpPr>
            <p:spPr>
              <a:xfrm>
                <a:off x="2555776" y="5168365"/>
                <a:ext cx="3027175" cy="10689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7" name="テキスト ボックス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5168365"/>
                <a:ext cx="3027175" cy="106894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/>
              <p:cNvSpPr txBox="1"/>
              <p:nvPr/>
            </p:nvSpPr>
            <p:spPr>
              <a:xfrm>
                <a:off x="467544" y="2060848"/>
                <a:ext cx="3256404" cy="1098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−4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060848"/>
                <a:ext cx="3256404" cy="109844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右矢印 9"/>
          <p:cNvSpPr/>
          <p:nvPr/>
        </p:nvSpPr>
        <p:spPr>
          <a:xfrm>
            <a:off x="3995936" y="2420888"/>
            <a:ext cx="57606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/>
          <p:cNvSpPr/>
          <p:nvPr/>
        </p:nvSpPr>
        <p:spPr>
          <a:xfrm>
            <a:off x="1259632" y="2782817"/>
            <a:ext cx="432048" cy="43204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44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ガウス</a:t>
            </a:r>
            <a:r>
              <a:rPr lang="ja-JP" altLang="en-US" dirty="0"/>
              <a:t>・ジョルダンの消去法 </a:t>
            </a:r>
            <a:r>
              <a:rPr lang="en-US" altLang="ja-JP" dirty="0" smtClean="0"/>
              <a:t>(</a:t>
            </a:r>
            <a:r>
              <a:rPr lang="en-US" altLang="ja-JP" dirty="0"/>
              <a:t>5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971550" lvl="1" indent="-514350">
                  <a:buFont typeface="+mj-lt"/>
                  <a:buAutoNum type="arabicPeriod" startAt="7"/>
                </a:pPr>
                <a:r>
                  <a:rPr lang="en-US" altLang="ja-JP" dirty="0" smtClean="0"/>
                  <a:t> </a:t>
                </a:r>
                <a:r>
                  <a:rPr lang="en-US" altLang="ja-JP" dirty="0" smtClean="0">
                    <a:solidFill>
                      <a:srgbClr val="FF0000"/>
                    </a:solidFill>
                  </a:rPr>
                  <a:t>2</a:t>
                </a:r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行目を </a:t>
                </a:r>
                <a:r>
                  <a:rPr lang="en-US" altLang="ja-JP" dirty="0" smtClean="0"/>
                  <a:t>1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(=</m:t>
                        </m:r>
                        <m:r>
                          <a:rPr lang="en-US" altLang="ja-JP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ja-JP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ja-JP" i="1">
                            <a:latin typeface="Cambria Math"/>
                          </a:rPr>
                          <m:t>,</m:t>
                        </m:r>
                        <m:r>
                          <a:rPr lang="en-US" altLang="ja-JP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altLang="ja-JP" i="1">
                        <a:latin typeface="Cambria Math"/>
                      </a:rPr>
                      <m:t>)</m:t>
                    </m:r>
                  </m:oMath>
                </a14:m>
                <a:r>
                  <a:rPr lang="ja-JP" altLang="en-US" dirty="0" smtClean="0"/>
                  <a:t> で割る</a:t>
                </a:r>
                <a:r>
                  <a:rPr lang="en-US" altLang="ja-JP" dirty="0" smtClean="0"/>
                  <a:t>.</a:t>
                </a:r>
                <a:r>
                  <a:rPr lang="ja-JP" altLang="en-US" dirty="0"/>
                  <a:t> </a:t>
                </a:r>
                <a:r>
                  <a:rPr lang="ja-JP" altLang="en-US" dirty="0" smtClean="0"/>
                  <a:t>（ここで</a:t>
                </a:r>
                <a:r>
                  <a:rPr lang="ja-JP" altLang="en-US" dirty="0"/>
                  <a:t>は</a:t>
                </a:r>
                <a:r>
                  <a:rPr lang="ja-JP" altLang="en-US" dirty="0" smtClean="0"/>
                  <a:t>変化なし）</a:t>
                </a:r>
                <a:endParaRPr lang="en-US" altLang="ja-JP" dirty="0" smtClean="0"/>
              </a:p>
              <a:p>
                <a:pPr marL="971550" lvl="1" indent="-514350">
                  <a:buFont typeface="+mj-lt"/>
                  <a:buAutoNum type="arabicPeriod" startAt="7"/>
                </a:pPr>
                <a:endParaRPr lang="en-US" altLang="ja-JP" dirty="0" smtClean="0"/>
              </a:p>
              <a:p>
                <a:pPr marL="971550" lvl="1" indent="-514350">
                  <a:buFont typeface="+mj-lt"/>
                  <a:buAutoNum type="arabicPeriod" startAt="7"/>
                </a:pPr>
                <a:endParaRPr lang="en-US" altLang="ja-JP" dirty="0" smtClean="0"/>
              </a:p>
              <a:p>
                <a:pPr marL="971550" lvl="1" indent="-514350">
                  <a:buFont typeface="+mj-lt"/>
                  <a:buAutoNum type="arabicPeriod" startAt="7"/>
                </a:pPr>
                <a:r>
                  <a:rPr lang="en-US" altLang="ja-JP" dirty="0"/>
                  <a:t> </a:t>
                </a:r>
                <a:r>
                  <a:rPr lang="en-US" altLang="ja-JP" dirty="0">
                    <a:solidFill>
                      <a:srgbClr val="FF0000"/>
                    </a:solidFill>
                  </a:rPr>
                  <a:t>2</a:t>
                </a:r>
                <a:r>
                  <a:rPr lang="en-US" altLang="ja-JP" dirty="0"/>
                  <a:t> </a:t>
                </a:r>
                <a:r>
                  <a:rPr lang="ja-JP" altLang="en-US" dirty="0"/>
                  <a:t>行目に </a:t>
                </a:r>
                <a:r>
                  <a:rPr lang="en-US" altLang="ja-JP" dirty="0"/>
                  <a:t>2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(=</m:t>
                        </m:r>
                        <m:r>
                          <a:rPr lang="en-US" altLang="ja-JP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ja-JP" i="1">
                            <a:solidFill>
                              <a:srgbClr val="00B050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en-US" altLang="ja-JP" i="1">
                            <a:latin typeface="Cambria Math"/>
                          </a:rPr>
                          <m:t>,</m:t>
                        </m:r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altLang="ja-JP" i="1">
                        <a:latin typeface="Cambria Math"/>
                      </a:rPr>
                      <m:t>)</m:t>
                    </m:r>
                  </m:oMath>
                </a14:m>
                <a:r>
                  <a:rPr lang="ja-JP" altLang="en-US" dirty="0"/>
                  <a:t> をかけ</a:t>
                </a:r>
                <a:r>
                  <a:rPr lang="en-US" altLang="ja-JP" dirty="0"/>
                  <a:t>, </a:t>
                </a:r>
                <a:r>
                  <a:rPr lang="en-US" altLang="ja-JP" dirty="0">
                    <a:solidFill>
                      <a:srgbClr val="00B050"/>
                    </a:solidFill>
                  </a:rPr>
                  <a:t>1</a:t>
                </a:r>
                <a:r>
                  <a:rPr lang="en-US" altLang="ja-JP" dirty="0"/>
                  <a:t> </a:t>
                </a:r>
                <a:r>
                  <a:rPr lang="ja-JP" altLang="en-US" dirty="0"/>
                  <a:t>行目から引く</a:t>
                </a:r>
                <a:r>
                  <a:rPr lang="en-US" altLang="ja-JP" dirty="0"/>
                  <a:t>.</a:t>
                </a:r>
              </a:p>
              <a:p>
                <a:pPr marL="971550" lvl="1" indent="-514350">
                  <a:buFont typeface="+mj-lt"/>
                  <a:buAutoNum type="arabicPeriod" startAt="7"/>
                </a:pPr>
                <a:endParaRPr lang="en-US" altLang="ja-JP" dirty="0"/>
              </a:p>
              <a:p>
                <a:pPr marL="571500" indent="-514350"/>
                <a:endParaRPr lang="en-US" altLang="ja-JP" dirty="0" smtClean="0"/>
              </a:p>
              <a:p>
                <a:pPr marL="971550" lvl="1" indent="-514350">
                  <a:buFont typeface="+mj-lt"/>
                  <a:buAutoNum type="arabicPeriod" startAt="7"/>
                </a:pPr>
                <a:endParaRPr lang="en-US" altLang="ja-JP" dirty="0"/>
              </a:p>
              <a:p>
                <a:pPr marL="457200" lvl="1" indent="0">
                  <a:buNone/>
                </a:pPr>
                <a:r>
                  <a:rPr lang="ja-JP" altLang="en-US" dirty="0" smtClean="0"/>
                  <a:t>　</a:t>
                </a:r>
                <a:endParaRPr lang="en-US" altLang="ja-JP" dirty="0"/>
              </a:p>
              <a:p>
                <a:pPr marL="571500" indent="-514350">
                  <a:buFont typeface="+mj-lt"/>
                  <a:buAutoNum type="arabicPeriod"/>
                </a:pPr>
                <a:endParaRPr lang="en-US" altLang="ja-JP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887" r="-103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/>
              <p:cNvSpPr txBox="1"/>
              <p:nvPr/>
            </p:nvSpPr>
            <p:spPr>
              <a:xfrm>
                <a:off x="4716016" y="2112162"/>
                <a:ext cx="3161315" cy="11008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altLang="ja-JP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7" name="テキスト ボックス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2112162"/>
                <a:ext cx="3161315" cy="11008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/>
              <p:cNvSpPr txBox="1"/>
              <p:nvPr/>
            </p:nvSpPr>
            <p:spPr>
              <a:xfrm>
                <a:off x="824745" y="2112162"/>
                <a:ext cx="3027175" cy="10689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6" name="テキスト ボックス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745" y="2112162"/>
                <a:ext cx="3027175" cy="10689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右矢印 7"/>
          <p:cNvSpPr/>
          <p:nvPr/>
        </p:nvSpPr>
        <p:spPr>
          <a:xfrm>
            <a:off x="3995936" y="2461029"/>
            <a:ext cx="57606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/>
              <p:cNvSpPr txBox="1"/>
              <p:nvPr/>
            </p:nvSpPr>
            <p:spPr>
              <a:xfrm>
                <a:off x="2915816" y="3656197"/>
                <a:ext cx="3027175" cy="10689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  <m:r>
                            <a:rPr lang="en-US" altLang="ja-JP" sz="2400" b="0" i="1" smtClean="0">
                              <a:latin typeface="Cambria Math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</m:mr>
                          </m:m>
                        </m:e>
                      </m:d>
                      <m:r>
                        <a:rPr kumimoji="1" lang="en-US" altLang="ja-JP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sz="2400" b="0" i="1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en-US" altLang="ja-JP" sz="2400" b="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3656197"/>
                <a:ext cx="3027175" cy="106894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楕円 9"/>
          <p:cNvSpPr/>
          <p:nvPr/>
        </p:nvSpPr>
        <p:spPr>
          <a:xfrm>
            <a:off x="1228840" y="2447151"/>
            <a:ext cx="432048" cy="43204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2115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2137</TotalTime>
  <Words>425</Words>
  <Application>Microsoft Office PowerPoint</Application>
  <PresentationFormat>画面に合わせる (4:3)</PresentationFormat>
  <Paragraphs>121</Paragraphs>
  <Slides>15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0" baseType="lpstr">
      <vt:lpstr>ＭＳ Ｐゴシック</vt:lpstr>
      <vt:lpstr>Arial</vt:lpstr>
      <vt:lpstr>Calibri</vt:lpstr>
      <vt:lpstr>Cambria Math</vt:lpstr>
      <vt:lpstr>Office ​​テーマ</vt:lpstr>
      <vt:lpstr>Fortran 入門</vt:lpstr>
      <vt:lpstr>はじめに１</vt:lpstr>
      <vt:lpstr>はじめに２</vt:lpstr>
      <vt:lpstr>行列を用いた表記</vt:lpstr>
      <vt:lpstr>ガウス・ジョルダンの消去法 (1)</vt:lpstr>
      <vt:lpstr>ガウス・ジョルダンの消去法 (2)</vt:lpstr>
      <vt:lpstr>ガウス・ジョルダンの消去法 (3)</vt:lpstr>
      <vt:lpstr>ガウス・ジョルダンの消去法 (4)</vt:lpstr>
      <vt:lpstr>ガウス・ジョルダンの消去法 (5)</vt:lpstr>
      <vt:lpstr>ガウス・ジョルダンの消去法 (6)</vt:lpstr>
      <vt:lpstr>ピボット選択 (1)</vt:lpstr>
      <vt:lpstr>ピボット選択 (2)</vt:lpstr>
      <vt:lpstr>ピボット選択 (3)</vt:lpstr>
      <vt:lpstr>参考</vt:lpstr>
      <vt:lpstr>実習へ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yot</dc:creator>
  <cp:lastModifiedBy>Takahashi Yoshiyuki</cp:lastModifiedBy>
  <cp:revision>295</cp:revision>
  <dcterms:created xsi:type="dcterms:W3CDTF">2016-08-28T08:31:45Z</dcterms:created>
  <dcterms:modified xsi:type="dcterms:W3CDTF">2021-07-30T00:50:20Z</dcterms:modified>
</cp:coreProperties>
</file>