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57" r:id="rId4"/>
    <p:sldId id="258" r:id="rId5"/>
    <p:sldId id="259" r:id="rId6"/>
    <p:sldId id="261" r:id="rId7"/>
  </p:sldIdLst>
  <p:sldSz cx="9144000" cy="6858000" type="screen4x3"/>
  <p:notesSz cx="6858000" cy="9144000"/>
  <p:defaultTextStyle>
    <a:defPPr>
      <a:defRPr lang="ja-JP"/>
    </a:defPPr>
    <a:lvl1pPr algn="l" rtl="0" fontAlgn="base">
      <a:spcBef>
        <a:spcPct val="0"/>
      </a:spcBef>
      <a:spcAft>
        <a:spcPct val="0"/>
      </a:spcAft>
      <a:defRPr kumimoji="1" sz="2400" kern="1200">
        <a:solidFill>
          <a:schemeClr val="tx1"/>
        </a:solidFill>
        <a:latin typeface="Arial" charset="0"/>
        <a:ea typeface="ＭＳ Ｐゴシック" pitchFamily="-48" charset="-128"/>
        <a:cs typeface="+mn-cs"/>
      </a:defRPr>
    </a:lvl1pPr>
    <a:lvl2pPr marL="457200" algn="l" rtl="0" fontAlgn="base">
      <a:spcBef>
        <a:spcPct val="0"/>
      </a:spcBef>
      <a:spcAft>
        <a:spcPct val="0"/>
      </a:spcAft>
      <a:defRPr kumimoji="1" sz="2400" kern="1200">
        <a:solidFill>
          <a:schemeClr val="tx1"/>
        </a:solidFill>
        <a:latin typeface="Arial" charset="0"/>
        <a:ea typeface="ＭＳ Ｐゴシック" pitchFamily="-48" charset="-128"/>
        <a:cs typeface="+mn-cs"/>
      </a:defRPr>
    </a:lvl2pPr>
    <a:lvl3pPr marL="914400" algn="l" rtl="0" fontAlgn="base">
      <a:spcBef>
        <a:spcPct val="0"/>
      </a:spcBef>
      <a:spcAft>
        <a:spcPct val="0"/>
      </a:spcAft>
      <a:defRPr kumimoji="1" sz="2400" kern="1200">
        <a:solidFill>
          <a:schemeClr val="tx1"/>
        </a:solidFill>
        <a:latin typeface="Arial" charset="0"/>
        <a:ea typeface="ＭＳ Ｐゴシック" pitchFamily="-48" charset="-128"/>
        <a:cs typeface="+mn-cs"/>
      </a:defRPr>
    </a:lvl3pPr>
    <a:lvl4pPr marL="1371600" algn="l" rtl="0" fontAlgn="base">
      <a:spcBef>
        <a:spcPct val="0"/>
      </a:spcBef>
      <a:spcAft>
        <a:spcPct val="0"/>
      </a:spcAft>
      <a:defRPr kumimoji="1" sz="2400" kern="1200">
        <a:solidFill>
          <a:schemeClr val="tx1"/>
        </a:solidFill>
        <a:latin typeface="Arial" charset="0"/>
        <a:ea typeface="ＭＳ Ｐゴシック" pitchFamily="-48" charset="-128"/>
        <a:cs typeface="+mn-cs"/>
      </a:defRPr>
    </a:lvl4pPr>
    <a:lvl5pPr marL="1828800" algn="l" rtl="0" fontAlgn="base">
      <a:spcBef>
        <a:spcPct val="0"/>
      </a:spcBef>
      <a:spcAft>
        <a:spcPct val="0"/>
      </a:spcAft>
      <a:defRPr kumimoji="1" sz="2400" kern="1200">
        <a:solidFill>
          <a:schemeClr val="tx1"/>
        </a:solidFill>
        <a:latin typeface="Arial" charset="0"/>
        <a:ea typeface="ＭＳ Ｐゴシック" pitchFamily="-48" charset="-128"/>
        <a:cs typeface="+mn-cs"/>
      </a:defRPr>
    </a:lvl5pPr>
    <a:lvl6pPr marL="2286000" algn="l" defTabSz="914400" rtl="0" eaLnBrk="1" latinLnBrk="0" hangingPunct="1">
      <a:defRPr kumimoji="1" sz="2400" kern="1200">
        <a:solidFill>
          <a:schemeClr val="tx1"/>
        </a:solidFill>
        <a:latin typeface="Arial" charset="0"/>
        <a:ea typeface="ＭＳ Ｐゴシック" pitchFamily="-48" charset="-128"/>
        <a:cs typeface="+mn-cs"/>
      </a:defRPr>
    </a:lvl6pPr>
    <a:lvl7pPr marL="2743200" algn="l" defTabSz="914400" rtl="0" eaLnBrk="1" latinLnBrk="0" hangingPunct="1">
      <a:defRPr kumimoji="1" sz="2400" kern="1200">
        <a:solidFill>
          <a:schemeClr val="tx1"/>
        </a:solidFill>
        <a:latin typeface="Arial" charset="0"/>
        <a:ea typeface="ＭＳ Ｐゴシック" pitchFamily="-48" charset="-128"/>
        <a:cs typeface="+mn-cs"/>
      </a:defRPr>
    </a:lvl7pPr>
    <a:lvl8pPr marL="3200400" algn="l" defTabSz="914400" rtl="0" eaLnBrk="1" latinLnBrk="0" hangingPunct="1">
      <a:defRPr kumimoji="1" sz="2400" kern="1200">
        <a:solidFill>
          <a:schemeClr val="tx1"/>
        </a:solidFill>
        <a:latin typeface="Arial" charset="0"/>
        <a:ea typeface="ＭＳ Ｐゴシック" pitchFamily="-48" charset="-128"/>
        <a:cs typeface="+mn-cs"/>
      </a:defRPr>
    </a:lvl8pPr>
    <a:lvl9pPr marL="3657600" algn="l" defTabSz="914400" rtl="0" eaLnBrk="1" latinLnBrk="0" hangingPunct="1">
      <a:defRPr kumimoji="1" sz="2400" kern="1200">
        <a:solidFill>
          <a:schemeClr val="tx1"/>
        </a:solidFill>
        <a:latin typeface="Arial" charset="0"/>
        <a:ea typeface="ＭＳ Ｐゴシック" pitchFamily="-48"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16CBA"/>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78" autoAdjust="0"/>
    <p:restoredTop sz="90924" autoAdjust="0"/>
  </p:normalViewPr>
  <p:slideViewPr>
    <p:cSldViewPr>
      <p:cViewPr varScale="1">
        <p:scale>
          <a:sx n="60" d="100"/>
          <a:sy n="60" d="100"/>
        </p:scale>
        <p:origin x="-78" y="-16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Rectangle 4"/>
          <p:cNvSpPr>
            <a:spLocks noChangeArrowheads="1"/>
          </p:cNvSpPr>
          <p:nvPr/>
        </p:nvSpPr>
        <p:spPr bwMode="auto">
          <a:xfrm>
            <a:off x="695325" y="3505200"/>
            <a:ext cx="7773988" cy="76200"/>
          </a:xfrm>
          <a:prstGeom prst="rect">
            <a:avLst/>
          </a:prstGeom>
          <a:gradFill rotWithShape="0">
            <a:gsLst>
              <a:gs pos="0">
                <a:srgbClr val="000000"/>
              </a:gs>
              <a:gs pos="100000">
                <a:srgbClr val="016CBA"/>
              </a:gs>
            </a:gsLst>
            <a:lin ang="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ja-JP" altLang="en-US"/>
          </a:p>
        </p:txBody>
      </p:sp>
      <p:sp>
        <p:nvSpPr>
          <p:cNvPr id="3077" name="Rectangle 5"/>
          <p:cNvSpPr>
            <a:spLocks noGrp="1" noChangeArrowheads="1"/>
          </p:cNvSpPr>
          <p:nvPr>
            <p:ph type="ctrTitle"/>
          </p:nvPr>
        </p:nvSpPr>
        <p:spPr>
          <a:xfrm>
            <a:off x="685800" y="1371600"/>
            <a:ext cx="7772400" cy="2057400"/>
          </a:xfrm>
        </p:spPr>
        <p:txBody>
          <a:bodyPr/>
          <a:lstStyle>
            <a:lvl1pPr algn="r">
              <a:defRPr>
                <a:solidFill>
                  <a:schemeClr val="tx1"/>
                </a:solidFill>
              </a:defRPr>
            </a:lvl1pPr>
          </a:lstStyle>
          <a:p>
            <a:pPr lvl="0"/>
            <a:r>
              <a:rPr lang="ja-JP" altLang="en-US" noProof="0" smtClean="0"/>
              <a:t>マスター タイトルの書式設定</a:t>
            </a:r>
          </a:p>
        </p:txBody>
      </p:sp>
      <p:sp>
        <p:nvSpPr>
          <p:cNvPr id="3078" name="Rectangle 6"/>
          <p:cNvSpPr>
            <a:spLocks noGrp="1" noChangeArrowheads="1"/>
          </p:cNvSpPr>
          <p:nvPr>
            <p:ph type="subTitle" idx="1"/>
          </p:nvPr>
        </p:nvSpPr>
        <p:spPr>
          <a:xfrm>
            <a:off x="1981200" y="3657600"/>
            <a:ext cx="6400800" cy="1981200"/>
          </a:xfrm>
        </p:spPr>
        <p:txBody>
          <a:bodyPr/>
          <a:lstStyle>
            <a:lvl1pPr marL="0" indent="0" algn="r">
              <a:buFontTx/>
              <a:buNone/>
              <a:defRPr/>
            </a:lvl1pPr>
          </a:lstStyle>
          <a:p>
            <a:pPr lvl="0"/>
            <a:r>
              <a:rPr lang="ja-JP" altLang="en-US" noProof="0" smtClean="0"/>
              <a:t>マスター サブタイトルの書式設定</a:t>
            </a:r>
          </a:p>
        </p:txBody>
      </p:sp>
      <p:grpSp>
        <p:nvGrpSpPr>
          <p:cNvPr id="8" name="グループ化 7"/>
          <p:cNvGrpSpPr/>
          <p:nvPr userDrawn="1"/>
        </p:nvGrpSpPr>
        <p:grpSpPr>
          <a:xfrm>
            <a:off x="1508" y="0"/>
            <a:ext cx="1116011" cy="512434"/>
            <a:chOff x="-56176" y="6348648"/>
            <a:chExt cx="1116011" cy="512434"/>
          </a:xfrm>
        </p:grpSpPr>
        <p:sp>
          <p:nvSpPr>
            <p:cNvPr id="9" name="テキスト ボックス 8"/>
            <p:cNvSpPr txBox="1"/>
            <p:nvPr userDrawn="1"/>
          </p:nvSpPr>
          <p:spPr>
            <a:xfrm>
              <a:off x="-36512" y="6348648"/>
              <a:ext cx="1093761" cy="400110"/>
            </a:xfrm>
            <a:prstGeom prst="rect">
              <a:avLst/>
            </a:prstGeom>
            <a:noFill/>
          </p:spPr>
          <p:txBody>
            <a:bodyPr wrap="none" rtlCol="0">
              <a:spAutoFit/>
            </a:bodyPr>
            <a:lstStyle/>
            <a:p>
              <a:r>
                <a:rPr kumimoji="1" lang="en-US" altLang="ja-JP" sz="2000" b="1" i="1" dirty="0" smtClean="0">
                  <a:solidFill>
                    <a:schemeClr val="tx1"/>
                  </a:solidFill>
                  <a:effectLst>
                    <a:outerShdw blurRad="38100" dist="38100" dir="2700000" algn="tl">
                      <a:srgbClr val="000000">
                        <a:alpha val="43137"/>
                      </a:srgbClr>
                    </a:outerShdw>
                  </a:effectLst>
                </a:rPr>
                <a:t>ITPASS</a:t>
              </a:r>
              <a:endParaRPr kumimoji="1" lang="ja-JP" altLang="en-US" sz="2000" b="1" i="1" dirty="0">
                <a:solidFill>
                  <a:schemeClr val="tx1"/>
                </a:solidFill>
                <a:effectLst>
                  <a:outerShdw blurRad="38100" dist="38100" dir="2700000" algn="tl">
                    <a:srgbClr val="000000">
                      <a:alpha val="43137"/>
                    </a:srgbClr>
                  </a:outerShdw>
                </a:effectLst>
              </a:endParaRPr>
            </a:p>
          </p:txBody>
        </p:sp>
        <p:sp>
          <p:nvSpPr>
            <p:cNvPr id="10" name="テキスト ボックス 9"/>
            <p:cNvSpPr txBox="1"/>
            <p:nvPr userDrawn="1"/>
          </p:nvSpPr>
          <p:spPr>
            <a:xfrm>
              <a:off x="-56176" y="6608705"/>
              <a:ext cx="1116011" cy="252377"/>
            </a:xfrm>
            <a:prstGeom prst="rect">
              <a:avLst/>
            </a:prstGeom>
            <a:noFill/>
          </p:spPr>
          <p:txBody>
            <a:bodyPr wrap="non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altLang="ja-JP" sz="520" b="0" i="1" dirty="0" smtClean="0">
                  <a:solidFill>
                    <a:schemeClr val="tx1"/>
                  </a:solidFill>
                  <a:effectLst>
                    <a:outerShdw blurRad="38100" dist="38100" dir="2700000" algn="tl">
                      <a:srgbClr val="000000">
                        <a:alpha val="43137"/>
                      </a:srgbClr>
                    </a:outerShdw>
                  </a:effectLst>
                </a:rPr>
                <a:t>Informational Training program </a:t>
              </a:r>
            </a:p>
            <a:p>
              <a:pPr marL="0" marR="0" indent="0" algn="l" defTabSz="914400" rtl="0" eaLnBrk="1" fontAlgn="base" latinLnBrk="0" hangingPunct="1">
                <a:lnSpc>
                  <a:spcPct val="100000"/>
                </a:lnSpc>
                <a:spcBef>
                  <a:spcPct val="0"/>
                </a:spcBef>
                <a:spcAft>
                  <a:spcPct val="0"/>
                </a:spcAft>
                <a:buClrTx/>
                <a:buSzTx/>
                <a:buFontTx/>
                <a:buNone/>
                <a:tabLst/>
                <a:defRPr/>
              </a:pPr>
              <a:r>
                <a:rPr lang="en-US" altLang="ja-JP" sz="520" b="0" i="1" dirty="0" smtClean="0">
                  <a:solidFill>
                    <a:schemeClr val="tx1"/>
                  </a:solidFill>
                  <a:effectLst>
                    <a:outerShdw blurRad="38100" dist="38100" dir="2700000" algn="tl">
                      <a:srgbClr val="000000">
                        <a:alpha val="43137"/>
                      </a:srgbClr>
                    </a:outerShdw>
                  </a:effectLst>
                </a:rPr>
                <a:t>with a spirit of self-help</a:t>
              </a:r>
            </a:p>
          </p:txBody>
        </p:sp>
      </p:grpSp>
    </p:spTree>
    <p:extLst>
      <p:ext uri="{BB962C8B-B14F-4D97-AF65-F5344CB8AC3E}">
        <p14:creationId xmlns:p14="http://schemas.microsoft.com/office/powerpoint/2010/main" val="350697526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D9FD9227-A024-4A54-B0DD-71B51C6DC23B}" type="slidenum">
              <a:rPr lang="en-US" altLang="ja-JP"/>
              <a:pPr>
                <a:defRPr/>
              </a:pPr>
              <a:t>‹#›</a:t>
            </a:fld>
            <a:endParaRPr lang="en-US" altLang="ja-JP"/>
          </a:p>
        </p:txBody>
      </p:sp>
    </p:spTree>
    <p:extLst>
      <p:ext uri="{BB962C8B-B14F-4D97-AF65-F5344CB8AC3E}">
        <p14:creationId xmlns:p14="http://schemas.microsoft.com/office/powerpoint/2010/main" val="1787214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97706C3C-323A-42B0-BAD4-FC0489CB695B}" type="slidenum">
              <a:rPr lang="en-US" altLang="ja-JP"/>
              <a:pPr>
                <a:defRPr/>
              </a:pPr>
              <a:t>‹#›</a:t>
            </a:fld>
            <a:endParaRPr lang="en-US" altLang="ja-JP"/>
          </a:p>
        </p:txBody>
      </p:sp>
    </p:spTree>
    <p:extLst>
      <p:ext uri="{BB962C8B-B14F-4D97-AF65-F5344CB8AC3E}">
        <p14:creationId xmlns:p14="http://schemas.microsoft.com/office/powerpoint/2010/main" val="1636299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98425"/>
            <a:ext cx="1943100" cy="599757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685800" y="98425"/>
            <a:ext cx="5676900" cy="599757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9EA71D92-5516-41BC-9970-4656CD1BF28A}" type="slidenum">
              <a:rPr lang="en-US" altLang="ja-JP"/>
              <a:pPr>
                <a:defRPr/>
              </a:pPr>
              <a:t>‹#›</a:t>
            </a:fld>
            <a:endParaRPr lang="en-US" altLang="ja-JP"/>
          </a:p>
        </p:txBody>
      </p:sp>
    </p:spTree>
    <p:extLst>
      <p:ext uri="{BB962C8B-B14F-4D97-AF65-F5344CB8AC3E}">
        <p14:creationId xmlns:p14="http://schemas.microsoft.com/office/powerpoint/2010/main" val="418389861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9CAD38F7-FD22-48F6-8F4C-5C0F44DC1AE6}" type="slidenum">
              <a:rPr lang="en-US" altLang="ja-JP"/>
              <a:pPr>
                <a:defRPr/>
              </a:pPr>
              <a:t>‹#›</a:t>
            </a:fld>
            <a:endParaRPr lang="en-US" altLang="ja-JP"/>
          </a:p>
        </p:txBody>
      </p:sp>
    </p:spTree>
    <p:extLst>
      <p:ext uri="{BB962C8B-B14F-4D97-AF65-F5344CB8AC3E}">
        <p14:creationId xmlns:p14="http://schemas.microsoft.com/office/powerpoint/2010/main" val="292351406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685800" y="1097850"/>
            <a:ext cx="3810000" cy="506745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48200" y="1097850"/>
            <a:ext cx="3810000" cy="506745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4191B4AD-5113-4EDB-B6CA-539755A8EA04}" type="slidenum">
              <a:rPr lang="en-US" altLang="ja-JP"/>
              <a:pPr>
                <a:defRPr/>
              </a:pPr>
              <a:t>‹#›</a:t>
            </a:fld>
            <a:endParaRPr lang="en-US" altLang="ja-JP"/>
          </a:p>
        </p:txBody>
      </p:sp>
    </p:spTree>
    <p:extLst>
      <p:ext uri="{BB962C8B-B14F-4D97-AF65-F5344CB8AC3E}">
        <p14:creationId xmlns:p14="http://schemas.microsoft.com/office/powerpoint/2010/main" val="262121890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8" name="コンテンツ プレースホルダー 2"/>
          <p:cNvSpPr>
            <a:spLocks noGrp="1"/>
          </p:cNvSpPr>
          <p:nvPr>
            <p:ph idx="1"/>
          </p:nvPr>
        </p:nvSpPr>
        <p:spPr>
          <a:xfrm>
            <a:off x="685800" y="1124549"/>
            <a:ext cx="7772400" cy="243502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9" name="コンテンツ プレースホルダー 2"/>
          <p:cNvSpPr>
            <a:spLocks noGrp="1"/>
          </p:cNvSpPr>
          <p:nvPr>
            <p:ph idx="17"/>
          </p:nvPr>
        </p:nvSpPr>
        <p:spPr>
          <a:xfrm>
            <a:off x="697015" y="3716837"/>
            <a:ext cx="7772400" cy="243502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5" name="Rectangle 4"/>
          <p:cNvSpPr>
            <a:spLocks noGrp="1" noChangeArrowheads="1"/>
          </p:cNvSpPr>
          <p:nvPr>
            <p:ph type="dt" sz="half" idx="18"/>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9"/>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20"/>
          </p:nvPr>
        </p:nvSpPr>
        <p:spPr>
          <a:ln/>
        </p:spPr>
        <p:txBody>
          <a:bodyPr/>
          <a:lstStyle>
            <a:lvl1pPr>
              <a:defRPr/>
            </a:lvl1pPr>
          </a:lstStyle>
          <a:p>
            <a:pPr>
              <a:defRPr/>
            </a:pPr>
            <a:fld id="{3D5E0E79-504E-4329-85C8-8401F40EA11A}" type="slidenum">
              <a:rPr lang="en-US" altLang="ja-JP"/>
              <a:pPr>
                <a:defRPr/>
              </a:pPr>
              <a:t>‹#›</a:t>
            </a:fld>
            <a:endParaRPr lang="en-US" altLang="ja-JP"/>
          </a:p>
        </p:txBody>
      </p:sp>
    </p:spTree>
    <p:extLst>
      <p:ext uri="{BB962C8B-B14F-4D97-AF65-F5344CB8AC3E}">
        <p14:creationId xmlns:p14="http://schemas.microsoft.com/office/powerpoint/2010/main" val="142365069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355D5180-DD74-4F79-A43D-E4BE9305578A}" type="slidenum">
              <a:rPr lang="en-US" altLang="ja-JP"/>
              <a:pPr>
                <a:defRPr/>
              </a:pPr>
              <a:t>‹#›</a:t>
            </a:fld>
            <a:endParaRPr lang="en-US" altLang="ja-JP"/>
          </a:p>
        </p:txBody>
      </p:sp>
    </p:spTree>
    <p:extLst>
      <p:ext uri="{BB962C8B-B14F-4D97-AF65-F5344CB8AC3E}">
        <p14:creationId xmlns:p14="http://schemas.microsoft.com/office/powerpoint/2010/main" val="20918383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50261A99-B17D-4DAD-A160-7A41469E965A}" type="slidenum">
              <a:rPr lang="en-US" altLang="ja-JP"/>
              <a:pPr>
                <a:defRPr/>
              </a:pPr>
              <a:t>‹#›</a:t>
            </a:fld>
            <a:endParaRPr lang="en-US" altLang="ja-JP"/>
          </a:p>
        </p:txBody>
      </p:sp>
    </p:spTree>
    <p:extLst>
      <p:ext uri="{BB962C8B-B14F-4D97-AF65-F5344CB8AC3E}">
        <p14:creationId xmlns:p14="http://schemas.microsoft.com/office/powerpoint/2010/main" val="18180675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103FFE7E-31C2-4647-900E-F2D0B7B36DA7}" type="slidenum">
              <a:rPr lang="en-US" altLang="ja-JP"/>
              <a:pPr>
                <a:defRPr/>
              </a:pPr>
              <a:t>‹#›</a:t>
            </a:fld>
            <a:endParaRPr lang="en-US" altLang="ja-JP"/>
          </a:p>
        </p:txBody>
      </p:sp>
    </p:spTree>
    <p:extLst>
      <p:ext uri="{BB962C8B-B14F-4D97-AF65-F5344CB8AC3E}">
        <p14:creationId xmlns:p14="http://schemas.microsoft.com/office/powerpoint/2010/main" val="42636304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00161E3C-FC9E-4568-80BE-6C9291D9C82A}" type="slidenum">
              <a:rPr lang="en-US" altLang="ja-JP"/>
              <a:pPr>
                <a:defRPr/>
              </a:pPr>
              <a:t>‹#›</a:t>
            </a:fld>
            <a:endParaRPr lang="en-US" altLang="ja-JP"/>
          </a:p>
        </p:txBody>
      </p:sp>
    </p:spTree>
    <p:extLst>
      <p:ext uri="{BB962C8B-B14F-4D97-AF65-F5344CB8AC3E}">
        <p14:creationId xmlns:p14="http://schemas.microsoft.com/office/powerpoint/2010/main" val="771062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34A18FE5-6F8C-446B-A31C-8CB24B14CE27}" type="slidenum">
              <a:rPr lang="en-US" altLang="ja-JP"/>
              <a:pPr>
                <a:defRPr/>
              </a:pPr>
              <a:t>‹#›</a:t>
            </a:fld>
            <a:endParaRPr lang="en-US" altLang="ja-JP"/>
          </a:p>
        </p:txBody>
      </p:sp>
    </p:spTree>
    <p:extLst>
      <p:ext uri="{BB962C8B-B14F-4D97-AF65-F5344CB8AC3E}">
        <p14:creationId xmlns:p14="http://schemas.microsoft.com/office/powerpoint/2010/main" val="7951411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1026" name="Rectangle 7"/>
          <p:cNvSpPr>
            <a:spLocks noChangeArrowheads="1"/>
          </p:cNvSpPr>
          <p:nvPr/>
        </p:nvSpPr>
        <p:spPr bwMode="auto">
          <a:xfrm>
            <a:off x="1588" y="0"/>
            <a:ext cx="9155112" cy="914400"/>
          </a:xfrm>
          <a:prstGeom prst="rect">
            <a:avLst/>
          </a:prstGeom>
          <a:gradFill rotWithShape="0">
            <a:gsLst>
              <a:gs pos="0">
                <a:srgbClr val="000000"/>
              </a:gs>
              <a:gs pos="100000">
                <a:srgbClr val="016CBA"/>
              </a:gs>
            </a:gsLst>
            <a:lin ang="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ja-JP" altLang="en-US"/>
          </a:p>
        </p:txBody>
      </p:sp>
      <p:sp>
        <p:nvSpPr>
          <p:cNvPr id="1027" name="Rectangle 10"/>
          <p:cNvSpPr>
            <a:spLocks noChangeArrowheads="1"/>
          </p:cNvSpPr>
          <p:nvPr/>
        </p:nvSpPr>
        <p:spPr bwMode="auto">
          <a:xfrm>
            <a:off x="1588" y="6354763"/>
            <a:ext cx="9145587" cy="503237"/>
          </a:xfrm>
          <a:prstGeom prst="rect">
            <a:avLst/>
          </a:prstGeom>
          <a:gradFill rotWithShape="0">
            <a:gsLst>
              <a:gs pos="0">
                <a:srgbClr val="000000"/>
              </a:gs>
              <a:gs pos="100000">
                <a:srgbClr val="016CBA"/>
              </a:gs>
            </a:gsLst>
            <a:lin ang="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ja-JP" altLang="en-US" dirty="0"/>
          </a:p>
        </p:txBody>
      </p:sp>
      <p:sp>
        <p:nvSpPr>
          <p:cNvPr id="1028" name="Rectangle 2"/>
          <p:cNvSpPr>
            <a:spLocks noGrp="1" noChangeArrowheads="1"/>
          </p:cNvSpPr>
          <p:nvPr>
            <p:ph type="title"/>
          </p:nvPr>
        </p:nvSpPr>
        <p:spPr bwMode="auto">
          <a:xfrm>
            <a:off x="685800" y="98425"/>
            <a:ext cx="7773988" cy="695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9" name="Rectangle 3"/>
          <p:cNvSpPr>
            <a:spLocks noGrp="1" noChangeArrowheads="1"/>
          </p:cNvSpPr>
          <p:nvPr>
            <p:ph type="body" idx="1"/>
          </p:nvPr>
        </p:nvSpPr>
        <p:spPr bwMode="auto">
          <a:xfrm>
            <a:off x="685800" y="1106488"/>
            <a:ext cx="7772400" cy="50593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2" name="Rectangle 4"/>
          <p:cNvSpPr>
            <a:spLocks noGrp="1" noChangeArrowheads="1"/>
          </p:cNvSpPr>
          <p:nvPr>
            <p:ph type="dt" sz="half" idx="2"/>
          </p:nvPr>
        </p:nvSpPr>
        <p:spPr bwMode="auto">
          <a:xfrm>
            <a:off x="1082675" y="6434138"/>
            <a:ext cx="1905000" cy="349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400">
                <a:solidFill>
                  <a:schemeClr val="tx2"/>
                </a:solidFill>
              </a:defRPr>
            </a:lvl1pPr>
          </a:lstStyle>
          <a:p>
            <a:pPr>
              <a:defRPr/>
            </a:pPr>
            <a:endParaRPr lang="en-US" altLang="ja-JP"/>
          </a:p>
        </p:txBody>
      </p:sp>
      <p:sp>
        <p:nvSpPr>
          <p:cNvPr id="3" name="Rectangle 5"/>
          <p:cNvSpPr>
            <a:spLocks noGrp="1" noChangeArrowheads="1"/>
          </p:cNvSpPr>
          <p:nvPr>
            <p:ph type="ftr" sz="quarter" idx="3"/>
          </p:nvPr>
        </p:nvSpPr>
        <p:spPr bwMode="auto">
          <a:xfrm>
            <a:off x="3124200" y="6434138"/>
            <a:ext cx="2895600" cy="349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ctr">
              <a:defRPr sz="1400">
                <a:solidFill>
                  <a:schemeClr val="tx2"/>
                </a:solidFill>
              </a:defRPr>
            </a:lvl1pPr>
          </a:lstStyle>
          <a:p>
            <a:pPr>
              <a:defRPr/>
            </a:pPr>
            <a:endParaRPr lang="en-US" altLang="ja-JP"/>
          </a:p>
        </p:txBody>
      </p:sp>
      <p:sp>
        <p:nvSpPr>
          <p:cNvPr id="4" name="Rectangle 6"/>
          <p:cNvSpPr>
            <a:spLocks noGrp="1" noChangeArrowheads="1"/>
          </p:cNvSpPr>
          <p:nvPr>
            <p:ph type="sldNum" sz="quarter" idx="4"/>
          </p:nvPr>
        </p:nvSpPr>
        <p:spPr bwMode="auto">
          <a:xfrm>
            <a:off x="6156325" y="6434138"/>
            <a:ext cx="1905000" cy="349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400">
                <a:solidFill>
                  <a:schemeClr val="tx2"/>
                </a:solidFill>
              </a:defRPr>
            </a:lvl1pPr>
          </a:lstStyle>
          <a:p>
            <a:pPr>
              <a:defRPr/>
            </a:pPr>
            <a:fld id="{CC197FE1-0935-46BC-BEA3-AEB9DB5B934A}" type="slidenum">
              <a:rPr lang="en-US" altLang="ja-JP"/>
              <a:pPr>
                <a:defRPr/>
              </a:pPr>
              <a:t>‹#›</a:t>
            </a:fld>
            <a:endParaRPr lang="en-US" altLang="ja-JP"/>
          </a:p>
        </p:txBody>
      </p:sp>
      <p:grpSp>
        <p:nvGrpSpPr>
          <p:cNvPr id="7" name="グループ化 6"/>
          <p:cNvGrpSpPr/>
          <p:nvPr userDrawn="1"/>
        </p:nvGrpSpPr>
        <p:grpSpPr>
          <a:xfrm>
            <a:off x="8089198" y="6343454"/>
            <a:ext cx="1116011" cy="512434"/>
            <a:chOff x="-56176" y="6348648"/>
            <a:chExt cx="1116011" cy="512434"/>
          </a:xfrm>
        </p:grpSpPr>
        <p:sp>
          <p:nvSpPr>
            <p:cNvPr id="5" name="テキスト ボックス 4"/>
            <p:cNvSpPr txBox="1"/>
            <p:nvPr userDrawn="1"/>
          </p:nvSpPr>
          <p:spPr>
            <a:xfrm>
              <a:off x="-36512" y="6348648"/>
              <a:ext cx="1093761" cy="400110"/>
            </a:xfrm>
            <a:prstGeom prst="rect">
              <a:avLst/>
            </a:prstGeom>
            <a:noFill/>
          </p:spPr>
          <p:txBody>
            <a:bodyPr wrap="none" rtlCol="0">
              <a:spAutoFit/>
            </a:bodyPr>
            <a:lstStyle/>
            <a:p>
              <a:r>
                <a:rPr kumimoji="1" lang="en-US" altLang="ja-JP" sz="2000" b="1" i="1" dirty="0" smtClean="0">
                  <a:solidFill>
                    <a:schemeClr val="tx2"/>
                  </a:solidFill>
                  <a:effectLst>
                    <a:outerShdw blurRad="38100" dist="38100" dir="2700000" algn="tl">
                      <a:srgbClr val="000000">
                        <a:alpha val="43137"/>
                      </a:srgbClr>
                    </a:outerShdw>
                  </a:effectLst>
                </a:rPr>
                <a:t>ITPASS</a:t>
              </a:r>
              <a:endParaRPr kumimoji="1" lang="ja-JP" altLang="en-US" sz="2000" b="1" i="1" dirty="0">
                <a:solidFill>
                  <a:schemeClr val="tx2"/>
                </a:solidFill>
                <a:effectLst>
                  <a:outerShdw blurRad="38100" dist="38100" dir="2700000" algn="tl">
                    <a:srgbClr val="000000">
                      <a:alpha val="43137"/>
                    </a:srgbClr>
                  </a:outerShdw>
                </a:effectLst>
              </a:endParaRPr>
            </a:p>
          </p:txBody>
        </p:sp>
        <p:sp>
          <p:nvSpPr>
            <p:cNvPr id="6" name="テキスト ボックス 5"/>
            <p:cNvSpPr txBox="1"/>
            <p:nvPr userDrawn="1"/>
          </p:nvSpPr>
          <p:spPr>
            <a:xfrm>
              <a:off x="-56176" y="6608705"/>
              <a:ext cx="1116011" cy="252377"/>
            </a:xfrm>
            <a:prstGeom prst="rect">
              <a:avLst/>
            </a:prstGeom>
            <a:noFill/>
          </p:spPr>
          <p:txBody>
            <a:bodyPr wrap="non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altLang="ja-JP" sz="520" b="0" i="1" dirty="0" smtClean="0">
                  <a:solidFill>
                    <a:schemeClr val="tx2"/>
                  </a:solidFill>
                  <a:effectLst>
                    <a:outerShdw blurRad="38100" dist="38100" dir="2700000" algn="tl">
                      <a:srgbClr val="000000">
                        <a:alpha val="43137"/>
                      </a:srgbClr>
                    </a:outerShdw>
                  </a:effectLst>
                </a:rPr>
                <a:t>Informational Training program </a:t>
              </a:r>
            </a:p>
            <a:p>
              <a:pPr marL="0" marR="0" indent="0" algn="l" defTabSz="914400" rtl="0" eaLnBrk="1" fontAlgn="base" latinLnBrk="0" hangingPunct="1">
                <a:lnSpc>
                  <a:spcPct val="100000"/>
                </a:lnSpc>
                <a:spcBef>
                  <a:spcPct val="0"/>
                </a:spcBef>
                <a:spcAft>
                  <a:spcPct val="0"/>
                </a:spcAft>
                <a:buClrTx/>
                <a:buSzTx/>
                <a:buFontTx/>
                <a:buNone/>
                <a:tabLst/>
                <a:defRPr/>
              </a:pPr>
              <a:r>
                <a:rPr lang="en-US" altLang="ja-JP" sz="520" b="0" i="1" dirty="0" smtClean="0">
                  <a:solidFill>
                    <a:schemeClr val="tx2"/>
                  </a:solidFill>
                  <a:effectLst>
                    <a:outerShdw blurRad="38100" dist="38100" dir="2700000" algn="tl">
                      <a:srgbClr val="000000">
                        <a:alpha val="43137"/>
                      </a:srgbClr>
                    </a:outerShdw>
                  </a:effectLst>
                </a:rPr>
                <a:t>with a spirit of self-help</a:t>
              </a:r>
            </a:p>
          </p:txBody>
        </p:sp>
      </p:grpSp>
    </p:spTree>
  </p:cSld>
  <p:clrMap bg1="lt1" tx1="dk1" bg2="lt2" tx2="dk2" accent1="accent1" accent2="accent2" accent3="accent3" accent4="accent4" accent5="accent5" accent6="accent6" hlink="hlink" folHlink="folHlink"/>
  <p:sldLayoutIdLst>
    <p:sldLayoutId id="2147483789"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 id="2147483788" r:id="rId12"/>
  </p:sldLayoutIdLst>
  <p:timing>
    <p:tnLst>
      <p:par>
        <p:cTn id="1" dur="indefinite" restart="never" nodeType="tmRoot"/>
      </p:par>
    </p:tnLst>
  </p:timing>
  <p:txStyles>
    <p:titleStyle>
      <a:lvl1pPr algn="l" rtl="0" eaLnBrk="1" fontAlgn="base" hangingPunct="1">
        <a:spcBef>
          <a:spcPct val="0"/>
        </a:spcBef>
        <a:spcAft>
          <a:spcPct val="0"/>
        </a:spcAft>
        <a:defRPr kumimoji="1" sz="3600">
          <a:solidFill>
            <a:schemeClr val="tx2"/>
          </a:solidFill>
          <a:latin typeface="+mj-lt"/>
          <a:ea typeface="+mj-ea"/>
          <a:cs typeface="+mj-cs"/>
        </a:defRPr>
      </a:lvl1pPr>
      <a:lvl2pPr algn="l" rtl="0" eaLnBrk="1" fontAlgn="base" hangingPunct="1">
        <a:spcBef>
          <a:spcPct val="0"/>
        </a:spcBef>
        <a:spcAft>
          <a:spcPct val="0"/>
        </a:spcAft>
        <a:defRPr kumimoji="1" sz="3600">
          <a:solidFill>
            <a:schemeClr val="tx2"/>
          </a:solidFill>
          <a:latin typeface="Arial" charset="0"/>
          <a:ea typeface="ＭＳ Ｐゴシック" pitchFamily="-48" charset="-128"/>
        </a:defRPr>
      </a:lvl2pPr>
      <a:lvl3pPr algn="l" rtl="0" eaLnBrk="1" fontAlgn="base" hangingPunct="1">
        <a:spcBef>
          <a:spcPct val="0"/>
        </a:spcBef>
        <a:spcAft>
          <a:spcPct val="0"/>
        </a:spcAft>
        <a:defRPr kumimoji="1" sz="3600">
          <a:solidFill>
            <a:schemeClr val="tx2"/>
          </a:solidFill>
          <a:latin typeface="Arial" charset="0"/>
          <a:ea typeface="ＭＳ Ｐゴシック" pitchFamily="-48" charset="-128"/>
        </a:defRPr>
      </a:lvl3pPr>
      <a:lvl4pPr algn="l" rtl="0" eaLnBrk="1" fontAlgn="base" hangingPunct="1">
        <a:spcBef>
          <a:spcPct val="0"/>
        </a:spcBef>
        <a:spcAft>
          <a:spcPct val="0"/>
        </a:spcAft>
        <a:defRPr kumimoji="1" sz="3600">
          <a:solidFill>
            <a:schemeClr val="tx2"/>
          </a:solidFill>
          <a:latin typeface="Arial" charset="0"/>
          <a:ea typeface="ＭＳ Ｐゴシック" pitchFamily="-48" charset="-128"/>
        </a:defRPr>
      </a:lvl4pPr>
      <a:lvl5pPr algn="l" rtl="0" eaLnBrk="1" fontAlgn="base" hangingPunct="1">
        <a:spcBef>
          <a:spcPct val="0"/>
        </a:spcBef>
        <a:spcAft>
          <a:spcPct val="0"/>
        </a:spcAft>
        <a:defRPr kumimoji="1" sz="3600">
          <a:solidFill>
            <a:schemeClr val="tx2"/>
          </a:solidFill>
          <a:latin typeface="Arial" charset="0"/>
          <a:ea typeface="ＭＳ Ｐゴシック" pitchFamily="-48" charset="-128"/>
        </a:defRPr>
      </a:lvl5pPr>
      <a:lvl6pPr marL="457200" algn="l" rtl="0" eaLnBrk="1" fontAlgn="base" hangingPunct="1">
        <a:spcBef>
          <a:spcPct val="0"/>
        </a:spcBef>
        <a:spcAft>
          <a:spcPct val="0"/>
        </a:spcAft>
        <a:defRPr kumimoji="1" sz="3600">
          <a:solidFill>
            <a:schemeClr val="tx2"/>
          </a:solidFill>
          <a:latin typeface="Arial" charset="0"/>
          <a:ea typeface="ＭＳ Ｐゴシック" pitchFamily="-48" charset="-128"/>
        </a:defRPr>
      </a:lvl6pPr>
      <a:lvl7pPr marL="914400" algn="l" rtl="0" eaLnBrk="1" fontAlgn="base" hangingPunct="1">
        <a:spcBef>
          <a:spcPct val="0"/>
        </a:spcBef>
        <a:spcAft>
          <a:spcPct val="0"/>
        </a:spcAft>
        <a:defRPr kumimoji="1" sz="3600">
          <a:solidFill>
            <a:schemeClr val="tx2"/>
          </a:solidFill>
          <a:latin typeface="Arial" charset="0"/>
          <a:ea typeface="ＭＳ Ｐゴシック" pitchFamily="-48" charset="-128"/>
        </a:defRPr>
      </a:lvl7pPr>
      <a:lvl8pPr marL="1371600" algn="l" rtl="0" eaLnBrk="1" fontAlgn="base" hangingPunct="1">
        <a:spcBef>
          <a:spcPct val="0"/>
        </a:spcBef>
        <a:spcAft>
          <a:spcPct val="0"/>
        </a:spcAft>
        <a:defRPr kumimoji="1" sz="3600">
          <a:solidFill>
            <a:schemeClr val="tx2"/>
          </a:solidFill>
          <a:latin typeface="Arial" charset="0"/>
          <a:ea typeface="ＭＳ Ｐゴシック" pitchFamily="-48" charset="-128"/>
        </a:defRPr>
      </a:lvl8pPr>
      <a:lvl9pPr marL="1828800" algn="l" rtl="0" eaLnBrk="1" fontAlgn="base" hangingPunct="1">
        <a:spcBef>
          <a:spcPct val="0"/>
        </a:spcBef>
        <a:spcAft>
          <a:spcPct val="0"/>
        </a:spcAft>
        <a:defRPr kumimoji="1" sz="3600">
          <a:solidFill>
            <a:schemeClr val="tx2"/>
          </a:solidFill>
          <a:latin typeface="Arial" charset="0"/>
          <a:ea typeface="ＭＳ Ｐゴシック" pitchFamily="-48" charset="-128"/>
        </a:defRPr>
      </a:lvl9pPr>
    </p:titleStyle>
    <p:bodyStyle>
      <a:lvl1pPr marL="342900" indent="-342900" algn="l" rtl="0" eaLnBrk="1" fontAlgn="base" hangingPunct="1">
        <a:spcBef>
          <a:spcPct val="20000"/>
        </a:spcBef>
        <a:spcAft>
          <a:spcPct val="0"/>
        </a:spcAft>
        <a:buChar char="•"/>
        <a:defRPr kumimoji="1" sz="3200">
          <a:solidFill>
            <a:srgbClr val="000000"/>
          </a:solidFill>
          <a:latin typeface="+mn-lt"/>
          <a:ea typeface="+mn-ea"/>
          <a:cs typeface="+mn-cs"/>
        </a:defRPr>
      </a:lvl1pPr>
      <a:lvl2pPr marL="742950" indent="-285750" algn="l" rtl="0" eaLnBrk="1" fontAlgn="base" hangingPunct="1">
        <a:spcBef>
          <a:spcPct val="20000"/>
        </a:spcBef>
        <a:spcAft>
          <a:spcPct val="0"/>
        </a:spcAft>
        <a:buChar char="–"/>
        <a:defRPr kumimoji="1" sz="2800">
          <a:solidFill>
            <a:srgbClr val="000000"/>
          </a:solidFill>
          <a:latin typeface="+mn-lt"/>
          <a:ea typeface="+mn-ea"/>
        </a:defRPr>
      </a:lvl2pPr>
      <a:lvl3pPr marL="1143000" indent="-228600" algn="l" rtl="0" eaLnBrk="1" fontAlgn="base" hangingPunct="1">
        <a:spcBef>
          <a:spcPct val="20000"/>
        </a:spcBef>
        <a:spcAft>
          <a:spcPct val="0"/>
        </a:spcAft>
        <a:buChar char="•"/>
        <a:defRPr kumimoji="1" sz="2400">
          <a:solidFill>
            <a:srgbClr val="000000"/>
          </a:solidFill>
          <a:latin typeface="+mn-lt"/>
          <a:ea typeface="+mn-ea"/>
        </a:defRPr>
      </a:lvl3pPr>
      <a:lvl4pPr marL="1600200" indent="-228600" algn="l" rtl="0" eaLnBrk="1" fontAlgn="base" hangingPunct="1">
        <a:spcBef>
          <a:spcPct val="20000"/>
        </a:spcBef>
        <a:spcAft>
          <a:spcPct val="0"/>
        </a:spcAft>
        <a:buChar char="–"/>
        <a:defRPr kumimoji="1" sz="2000">
          <a:solidFill>
            <a:srgbClr val="000000"/>
          </a:solidFill>
          <a:latin typeface="+mn-lt"/>
          <a:ea typeface="+mn-ea"/>
        </a:defRPr>
      </a:lvl4pPr>
      <a:lvl5pPr marL="2057400" indent="-228600" algn="l" rtl="0" eaLnBrk="1" fontAlgn="base" hangingPunct="1">
        <a:spcBef>
          <a:spcPct val="20000"/>
        </a:spcBef>
        <a:spcAft>
          <a:spcPct val="0"/>
        </a:spcAft>
        <a:buChar char="»"/>
        <a:defRPr kumimoji="1" sz="2000">
          <a:solidFill>
            <a:srgbClr val="000000"/>
          </a:solidFill>
          <a:latin typeface="+mn-lt"/>
          <a:ea typeface="+mn-ea"/>
        </a:defRPr>
      </a:lvl5pPr>
      <a:lvl6pPr marL="2514600" indent="-228600" algn="l" rtl="0" eaLnBrk="1" fontAlgn="base" hangingPunct="1">
        <a:spcBef>
          <a:spcPct val="20000"/>
        </a:spcBef>
        <a:spcAft>
          <a:spcPct val="0"/>
        </a:spcAft>
        <a:buChar char="»"/>
        <a:defRPr kumimoji="1" sz="2000">
          <a:solidFill>
            <a:srgbClr val="000000"/>
          </a:solidFill>
          <a:latin typeface="+mn-lt"/>
          <a:ea typeface="+mn-ea"/>
        </a:defRPr>
      </a:lvl6pPr>
      <a:lvl7pPr marL="2971800" indent="-228600" algn="l" rtl="0" eaLnBrk="1" fontAlgn="base" hangingPunct="1">
        <a:spcBef>
          <a:spcPct val="20000"/>
        </a:spcBef>
        <a:spcAft>
          <a:spcPct val="0"/>
        </a:spcAft>
        <a:buChar char="»"/>
        <a:defRPr kumimoji="1" sz="2000">
          <a:solidFill>
            <a:srgbClr val="000000"/>
          </a:solidFill>
          <a:latin typeface="+mn-lt"/>
          <a:ea typeface="+mn-ea"/>
        </a:defRPr>
      </a:lvl7pPr>
      <a:lvl8pPr marL="3429000" indent="-228600" algn="l" rtl="0" eaLnBrk="1" fontAlgn="base" hangingPunct="1">
        <a:spcBef>
          <a:spcPct val="20000"/>
        </a:spcBef>
        <a:spcAft>
          <a:spcPct val="0"/>
        </a:spcAft>
        <a:buChar char="»"/>
        <a:defRPr kumimoji="1" sz="2000">
          <a:solidFill>
            <a:srgbClr val="000000"/>
          </a:solidFill>
          <a:latin typeface="+mn-lt"/>
          <a:ea typeface="+mn-ea"/>
        </a:defRPr>
      </a:lvl8pPr>
      <a:lvl9pPr marL="3886200" indent="-228600" algn="l" rtl="0" eaLnBrk="1" fontAlgn="base" hangingPunct="1">
        <a:spcBef>
          <a:spcPct val="20000"/>
        </a:spcBef>
        <a:spcAft>
          <a:spcPct val="0"/>
        </a:spcAft>
        <a:buChar char="»"/>
        <a:defRPr kumimoji="1" sz="2000">
          <a:solidFill>
            <a:srgbClr val="000000"/>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r>
              <a:rPr lang="ja-JP" altLang="en-US" dirty="0" smtClean="0"/>
              <a:t>オプション課題の概要</a:t>
            </a:r>
            <a:endParaRPr lang="ja-JP" altLang="ja-JP" dirty="0" smtClean="0"/>
          </a:p>
        </p:txBody>
      </p:sp>
      <p:sp>
        <p:nvSpPr>
          <p:cNvPr id="3075" name="Rectangle 3"/>
          <p:cNvSpPr>
            <a:spLocks noGrp="1" noChangeArrowheads="1"/>
          </p:cNvSpPr>
          <p:nvPr>
            <p:ph type="subTitle" idx="1"/>
          </p:nvPr>
        </p:nvSpPr>
        <p:spPr/>
        <p:txBody>
          <a:bodyPr/>
          <a:lstStyle/>
          <a:p>
            <a:r>
              <a:rPr lang="ja-JP" altLang="en-US" dirty="0" smtClean="0"/>
              <a:t>高橋</a:t>
            </a:r>
            <a:r>
              <a:rPr lang="ja-JP" altLang="en-US" dirty="0"/>
              <a:t>芳</a:t>
            </a:r>
            <a:r>
              <a:rPr lang="ja-JP" altLang="en-US" dirty="0" smtClean="0"/>
              <a:t>幸</a:t>
            </a:r>
            <a:endParaRPr lang="en-US" altLang="ja-JP" dirty="0" smtClean="0"/>
          </a:p>
        </p:txBody>
      </p:sp>
    </p:spTree>
    <p:extLst>
      <p:ext uri="{BB962C8B-B14F-4D97-AF65-F5344CB8AC3E}">
        <p14:creationId xmlns:p14="http://schemas.microsoft.com/office/powerpoint/2010/main" val="40008862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kumimoji="1" lang="ja-JP" altLang="en-US" dirty="0" smtClean="0"/>
              <a:t>オプション課題</a:t>
            </a:r>
            <a:endParaRPr kumimoji="1" lang="ja-JP" altLang="en-US" dirty="0"/>
          </a:p>
        </p:txBody>
      </p:sp>
      <p:sp>
        <p:nvSpPr>
          <p:cNvPr id="6" name="コンテンツ プレースホルダー 5"/>
          <p:cNvSpPr>
            <a:spLocks noGrp="1"/>
          </p:cNvSpPr>
          <p:nvPr>
            <p:ph idx="1"/>
          </p:nvPr>
        </p:nvSpPr>
        <p:spPr/>
        <p:txBody>
          <a:bodyPr>
            <a:normAutofit/>
          </a:bodyPr>
          <a:lstStyle/>
          <a:p>
            <a:r>
              <a:rPr lang="en-US" altLang="ja-JP" dirty="0" err="1" smtClean="0"/>
              <a:t>GPhys</a:t>
            </a:r>
            <a:r>
              <a:rPr lang="en-US" altLang="ja-JP" dirty="0" smtClean="0"/>
              <a:t> </a:t>
            </a:r>
            <a:r>
              <a:rPr lang="ja-JP" altLang="en-US" dirty="0" smtClean="0"/>
              <a:t>を使って</a:t>
            </a:r>
            <a:r>
              <a:rPr lang="en-US" altLang="ja-JP" dirty="0" smtClean="0"/>
              <a:t>, </a:t>
            </a:r>
            <a:r>
              <a:rPr lang="ja-JP" altLang="en-US" dirty="0" smtClean="0"/>
              <a:t>自分が生まれた</a:t>
            </a:r>
            <a:r>
              <a:rPr lang="ja-JP" altLang="en-US" dirty="0"/>
              <a:t>年</a:t>
            </a:r>
            <a:r>
              <a:rPr lang="ja-JP" altLang="en-US" dirty="0" smtClean="0"/>
              <a:t>月の東西平均温度分布図（横軸</a:t>
            </a:r>
            <a:r>
              <a:rPr lang="en-US" altLang="ja-JP" dirty="0" smtClean="0"/>
              <a:t>: </a:t>
            </a:r>
            <a:r>
              <a:rPr lang="ja-JP" altLang="en-US" dirty="0" smtClean="0"/>
              <a:t>緯度</a:t>
            </a:r>
            <a:r>
              <a:rPr lang="en-US" altLang="ja-JP" dirty="0" smtClean="0"/>
              <a:t>, </a:t>
            </a:r>
            <a:r>
              <a:rPr lang="ja-JP" altLang="en-US" dirty="0" smtClean="0"/>
              <a:t>縦軸</a:t>
            </a:r>
            <a:r>
              <a:rPr lang="en-US" altLang="ja-JP" dirty="0" smtClean="0"/>
              <a:t>: </a:t>
            </a:r>
            <a:r>
              <a:rPr lang="ja-JP" altLang="en-US" dirty="0" smtClean="0"/>
              <a:t>気圧）を描く </a:t>
            </a:r>
            <a:r>
              <a:rPr lang="en-US" altLang="ja-JP" dirty="0" smtClean="0"/>
              <a:t>ruby </a:t>
            </a:r>
            <a:r>
              <a:rPr lang="ja-JP" altLang="en-US" dirty="0" smtClean="0"/>
              <a:t>スクリプトを作成してください</a:t>
            </a:r>
            <a:r>
              <a:rPr lang="en-US" altLang="ja-JP" dirty="0" smtClean="0"/>
              <a:t>.</a:t>
            </a:r>
          </a:p>
        </p:txBody>
      </p:sp>
      <p:pic>
        <p:nvPicPr>
          <p:cNvPr id="2050" name="Picture 2" descr="C:\cygwin\home\yot\itpass\2013\dc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5002276" y="2219142"/>
            <a:ext cx="3400425" cy="4812030"/>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p:cNvSpPr txBox="1"/>
          <p:nvPr/>
        </p:nvSpPr>
        <p:spPr>
          <a:xfrm>
            <a:off x="971600" y="5085184"/>
            <a:ext cx="3672408" cy="1200329"/>
          </a:xfrm>
          <a:prstGeom prst="rect">
            <a:avLst/>
          </a:prstGeom>
          <a:noFill/>
        </p:spPr>
        <p:txBody>
          <a:bodyPr wrap="square" rtlCol="0">
            <a:spAutoFit/>
          </a:bodyPr>
          <a:lstStyle/>
          <a:p>
            <a:r>
              <a:rPr lang="en-US" altLang="ja-JP" dirty="0" err="1" smtClean="0"/>
              <a:t>GPhys</a:t>
            </a:r>
            <a:r>
              <a:rPr lang="en-US" altLang="ja-JP" dirty="0" smtClean="0"/>
              <a:t> </a:t>
            </a:r>
            <a:r>
              <a:rPr lang="ja-JP" altLang="en-US" dirty="0" smtClean="0"/>
              <a:t>を使って描いた</a:t>
            </a:r>
            <a:r>
              <a:rPr lang="en-US" altLang="ja-JP" dirty="0" smtClean="0"/>
              <a:t>, 2013 </a:t>
            </a:r>
            <a:r>
              <a:rPr lang="ja-JP" altLang="en-US" dirty="0" smtClean="0"/>
              <a:t>年 </a:t>
            </a:r>
            <a:r>
              <a:rPr lang="en-US" altLang="ja-JP" dirty="0" smtClean="0"/>
              <a:t>6 </a:t>
            </a:r>
            <a:r>
              <a:rPr lang="ja-JP" altLang="en-US" dirty="0" smtClean="0"/>
              <a:t>月の東西平均気温分布</a:t>
            </a:r>
            <a:endParaRPr kumimoji="1" lang="ja-JP" altLang="en-US" dirty="0"/>
          </a:p>
        </p:txBody>
      </p:sp>
    </p:spTree>
    <p:extLst>
      <p:ext uri="{BB962C8B-B14F-4D97-AF65-F5344CB8AC3E}">
        <p14:creationId xmlns:p14="http://schemas.microsoft.com/office/powerpoint/2010/main" val="30713238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背景</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lang="ja-JP" altLang="en-US" dirty="0" smtClean="0"/>
              <a:t>地球流体・気象データ</a:t>
            </a:r>
            <a:r>
              <a:rPr lang="ja-JP" altLang="en-US" dirty="0"/>
              <a:t>に</a:t>
            </a:r>
            <a:r>
              <a:rPr lang="ja-JP" altLang="en-US" dirty="0" smtClean="0"/>
              <a:t>関わる問題</a:t>
            </a:r>
            <a:endParaRPr lang="en-US" altLang="ja-JP" dirty="0" smtClean="0"/>
          </a:p>
          <a:p>
            <a:pPr lvl="1"/>
            <a:r>
              <a:rPr lang="ja-JP" altLang="en-US" dirty="0"/>
              <a:t>膨大</a:t>
            </a:r>
            <a:r>
              <a:rPr lang="ja-JP" altLang="en-US" dirty="0" smtClean="0"/>
              <a:t>なデータをどのように扱うか</a:t>
            </a:r>
            <a:r>
              <a:rPr lang="en-US" altLang="ja-JP" dirty="0" smtClean="0"/>
              <a:t>?</a:t>
            </a:r>
          </a:p>
          <a:p>
            <a:pPr lvl="2"/>
            <a:r>
              <a:rPr lang="ja-JP" altLang="en-US" dirty="0" smtClean="0"/>
              <a:t>例</a:t>
            </a:r>
            <a:r>
              <a:rPr lang="en-US" altLang="ja-JP" dirty="0" smtClean="0"/>
              <a:t>: </a:t>
            </a:r>
            <a:r>
              <a:rPr lang="ja-JP" altLang="en-US" dirty="0" smtClean="0"/>
              <a:t>スーパーコンピュータや衛星観測が膨大なデータを生成</a:t>
            </a:r>
            <a:r>
              <a:rPr lang="en-US" altLang="ja-JP" dirty="0" smtClean="0"/>
              <a:t>.</a:t>
            </a:r>
          </a:p>
          <a:p>
            <a:pPr lvl="1"/>
            <a:r>
              <a:rPr lang="ja-JP" altLang="en-US" dirty="0"/>
              <a:t>どのよう</a:t>
            </a:r>
            <a:r>
              <a:rPr lang="ja-JP" altLang="en-US" dirty="0" smtClean="0"/>
              <a:t>なフォーマットが適しているか</a:t>
            </a:r>
            <a:r>
              <a:rPr lang="en-US" altLang="ja-JP" dirty="0" smtClean="0"/>
              <a:t>?</a:t>
            </a:r>
          </a:p>
          <a:p>
            <a:pPr lvl="2"/>
            <a:r>
              <a:rPr lang="ja-JP" altLang="en-US" dirty="0" smtClean="0"/>
              <a:t>例</a:t>
            </a:r>
            <a:r>
              <a:rPr lang="en-US" altLang="ja-JP" dirty="0" smtClean="0"/>
              <a:t>: </a:t>
            </a:r>
            <a:r>
              <a:rPr lang="ja-JP" altLang="en-US" dirty="0" smtClean="0"/>
              <a:t>データを生成してから時間がたつとその数値の単位を忘れてしまう</a:t>
            </a:r>
            <a:r>
              <a:rPr lang="en-US" altLang="ja-JP" dirty="0" smtClean="0"/>
              <a:t>. </a:t>
            </a:r>
          </a:p>
          <a:p>
            <a:pPr lvl="1"/>
            <a:r>
              <a:rPr lang="ja-JP" altLang="en-US" dirty="0" smtClean="0"/>
              <a:t>フォーマット</a:t>
            </a:r>
            <a:r>
              <a:rPr lang="ja-JP" altLang="en-US" dirty="0"/>
              <a:t>の</a:t>
            </a:r>
            <a:r>
              <a:rPr lang="ja-JP" altLang="en-US" dirty="0" smtClean="0"/>
              <a:t>異なるデータをどのように扱うか</a:t>
            </a:r>
            <a:r>
              <a:rPr lang="en-US" altLang="ja-JP" dirty="0" smtClean="0"/>
              <a:t>?</a:t>
            </a:r>
          </a:p>
          <a:p>
            <a:pPr lvl="2"/>
            <a:r>
              <a:rPr lang="ja-JP" altLang="en-US" dirty="0" smtClean="0"/>
              <a:t>例</a:t>
            </a:r>
            <a:r>
              <a:rPr lang="en-US" altLang="ja-JP" dirty="0" smtClean="0"/>
              <a:t>: </a:t>
            </a:r>
            <a:r>
              <a:rPr lang="ja-JP" altLang="en-US" dirty="0" smtClean="0"/>
              <a:t>観測研究者には○○フォーマットが使いやすいが</a:t>
            </a:r>
            <a:r>
              <a:rPr lang="en-US" altLang="ja-JP" dirty="0" smtClean="0"/>
              <a:t>, </a:t>
            </a:r>
            <a:r>
              <a:rPr lang="ja-JP" altLang="en-US" dirty="0" smtClean="0"/>
              <a:t>数値計算研究者には</a:t>
            </a:r>
            <a:r>
              <a:rPr lang="en-US" altLang="ja-JP" dirty="0" smtClean="0"/>
              <a:t>××</a:t>
            </a:r>
            <a:r>
              <a:rPr lang="ja-JP" altLang="en-US" dirty="0" smtClean="0"/>
              <a:t>フォーマットが使いやすい</a:t>
            </a:r>
            <a:r>
              <a:rPr lang="en-US" altLang="ja-JP" dirty="0" smtClean="0"/>
              <a:t>.</a:t>
            </a:r>
          </a:p>
          <a:p>
            <a:pPr lvl="1"/>
            <a:r>
              <a:rPr lang="ja-JP" altLang="en-US" dirty="0" smtClean="0"/>
              <a:t>ネットワーク透過なデータ構造とはどのようなものか</a:t>
            </a:r>
            <a:r>
              <a:rPr lang="en-US" altLang="ja-JP" dirty="0" smtClean="0"/>
              <a:t>?</a:t>
            </a:r>
          </a:p>
          <a:p>
            <a:pPr lvl="2"/>
            <a:r>
              <a:rPr lang="ja-JP" altLang="en-US" dirty="0" smtClean="0"/>
              <a:t>例</a:t>
            </a:r>
            <a:r>
              <a:rPr lang="en-US" altLang="ja-JP" dirty="0" smtClean="0"/>
              <a:t>: </a:t>
            </a:r>
            <a:r>
              <a:rPr lang="ja-JP" altLang="en-US" dirty="0" smtClean="0"/>
              <a:t>遠隔地にある計算機上のデータも手元の </a:t>
            </a:r>
            <a:r>
              <a:rPr lang="en-US" altLang="ja-JP" dirty="0" smtClean="0"/>
              <a:t>PC </a:t>
            </a:r>
            <a:r>
              <a:rPr lang="ja-JP" altLang="en-US" dirty="0" smtClean="0"/>
              <a:t>にあるデータも同じように処理したい</a:t>
            </a:r>
            <a:r>
              <a:rPr lang="en-US" altLang="ja-JP" dirty="0" smtClean="0"/>
              <a:t>.</a:t>
            </a:r>
          </a:p>
          <a:p>
            <a:pPr lvl="1"/>
            <a:r>
              <a:rPr lang="ja-JP" altLang="en-US" dirty="0"/>
              <a:t>データ</a:t>
            </a:r>
            <a:r>
              <a:rPr lang="ja-JP" altLang="en-US" dirty="0" smtClean="0"/>
              <a:t>をどのように可視化するのか</a:t>
            </a:r>
            <a:r>
              <a:rPr lang="en-US" altLang="ja-JP" dirty="0" smtClean="0"/>
              <a:t>?</a:t>
            </a:r>
          </a:p>
          <a:p>
            <a:pPr lvl="2"/>
            <a:r>
              <a:rPr lang="ja-JP" altLang="en-US" dirty="0" smtClean="0"/>
              <a:t>例</a:t>
            </a:r>
            <a:r>
              <a:rPr lang="en-US" altLang="ja-JP" dirty="0" smtClean="0"/>
              <a:t>: </a:t>
            </a:r>
            <a:r>
              <a:rPr lang="ja-JP" altLang="en-US" dirty="0" smtClean="0"/>
              <a:t>持っているデータの絵を簡単に描きたい</a:t>
            </a:r>
            <a:r>
              <a:rPr lang="en-US" altLang="ja-JP" dirty="0" smtClean="0"/>
              <a:t>.</a:t>
            </a:r>
          </a:p>
          <a:p>
            <a:pPr lvl="1"/>
            <a:r>
              <a:rPr lang="en-US" altLang="ja-JP" dirty="0" smtClean="0"/>
              <a:t>…</a:t>
            </a:r>
          </a:p>
          <a:p>
            <a:endParaRPr lang="en-US" altLang="ja-JP" dirty="0" smtClean="0"/>
          </a:p>
        </p:txBody>
      </p:sp>
    </p:spTree>
    <p:extLst>
      <p:ext uri="{BB962C8B-B14F-4D97-AF65-F5344CB8AC3E}">
        <p14:creationId xmlns:p14="http://schemas.microsoft.com/office/powerpoint/2010/main" val="31457686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地球流体電脳</a:t>
            </a:r>
            <a:r>
              <a:rPr lang="ja-JP" altLang="en-US" dirty="0" smtClean="0"/>
              <a:t>倶楽部による試み</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r>
              <a:rPr kumimoji="1" lang="ja-JP" altLang="en-US" dirty="0" smtClean="0"/>
              <a:t>地球流体電脳倶楽部</a:t>
            </a:r>
            <a:endParaRPr kumimoji="1" lang="en-US" altLang="ja-JP" dirty="0" smtClean="0"/>
          </a:p>
          <a:p>
            <a:pPr lvl="1"/>
            <a:r>
              <a:rPr lang="en-US" altLang="ja-JP" dirty="0"/>
              <a:t>http://www.gfd-dennou.org</a:t>
            </a:r>
            <a:r>
              <a:rPr lang="en-US" altLang="ja-JP" dirty="0" smtClean="0"/>
              <a:t>/</a:t>
            </a:r>
          </a:p>
          <a:p>
            <a:r>
              <a:rPr kumimoji="1" lang="ja-JP" altLang="en-US" dirty="0"/>
              <a:t>様々</a:t>
            </a:r>
            <a:r>
              <a:rPr kumimoji="1" lang="ja-JP" altLang="en-US" dirty="0" smtClean="0"/>
              <a:t>な活動の一つとして</a:t>
            </a:r>
            <a:r>
              <a:rPr kumimoji="1" lang="en-US" altLang="ja-JP" dirty="0" smtClean="0"/>
              <a:t>, </a:t>
            </a:r>
            <a:r>
              <a:rPr kumimoji="1" lang="ja-JP" altLang="en-US" dirty="0" smtClean="0"/>
              <a:t>地球流体・気象データを扱うための道具（ソフトウェア）の開発を続けてきた</a:t>
            </a:r>
            <a:r>
              <a:rPr lang="en-US" altLang="ja-JP" dirty="0" smtClean="0"/>
              <a:t>.</a:t>
            </a:r>
          </a:p>
          <a:p>
            <a:pPr lvl="1"/>
            <a:r>
              <a:rPr kumimoji="1" lang="ja-JP" altLang="en-US" dirty="0"/>
              <a:t>数値</a:t>
            </a:r>
            <a:r>
              <a:rPr kumimoji="1" lang="ja-JP" altLang="en-US" dirty="0" smtClean="0"/>
              <a:t>モデル</a:t>
            </a:r>
            <a:endParaRPr kumimoji="1" lang="en-US" altLang="ja-JP" dirty="0" smtClean="0"/>
          </a:p>
          <a:p>
            <a:pPr lvl="2"/>
            <a:r>
              <a:rPr lang="ja-JP" altLang="en-US" dirty="0" smtClean="0"/>
              <a:t>例</a:t>
            </a:r>
            <a:r>
              <a:rPr lang="en-US" altLang="ja-JP" dirty="0" smtClean="0"/>
              <a:t>: </a:t>
            </a:r>
            <a:r>
              <a:rPr lang="ja-JP" altLang="en-US" dirty="0" smtClean="0"/>
              <a:t>地球流体スペクトルモデル集</a:t>
            </a:r>
            <a:r>
              <a:rPr lang="en-US" altLang="ja-JP" dirty="0" smtClean="0"/>
              <a:t>,</a:t>
            </a:r>
            <a:r>
              <a:rPr lang="ja-JP" altLang="en-US" dirty="0" smtClean="0"/>
              <a:t> </a:t>
            </a:r>
            <a:r>
              <a:rPr lang="en-US" altLang="ja-JP" dirty="0" err="1" smtClean="0"/>
              <a:t>spmodel</a:t>
            </a:r>
            <a:endParaRPr lang="en-US" altLang="ja-JP" dirty="0" smtClean="0"/>
          </a:p>
          <a:p>
            <a:pPr lvl="1"/>
            <a:r>
              <a:rPr kumimoji="1" lang="ja-JP" altLang="en-US" dirty="0" smtClean="0"/>
              <a:t>データ入出力ライブラリ</a:t>
            </a:r>
            <a:endParaRPr kumimoji="1" lang="en-US" altLang="ja-JP" dirty="0" smtClean="0"/>
          </a:p>
          <a:p>
            <a:pPr lvl="2"/>
            <a:r>
              <a:rPr lang="ja-JP" altLang="en-US" dirty="0" smtClean="0"/>
              <a:t>例</a:t>
            </a:r>
            <a:r>
              <a:rPr lang="en-US" altLang="ja-JP" dirty="0" smtClean="0"/>
              <a:t>: Fortran90 </a:t>
            </a:r>
            <a:r>
              <a:rPr lang="en-US" altLang="ja-JP" dirty="0" err="1" smtClean="0"/>
              <a:t>netcdf</a:t>
            </a:r>
            <a:r>
              <a:rPr lang="en-US" altLang="ja-JP" dirty="0" smtClean="0"/>
              <a:t> I/O </a:t>
            </a:r>
            <a:r>
              <a:rPr lang="ja-JP" altLang="en-US" dirty="0" smtClean="0"/>
              <a:t>ライブラリ</a:t>
            </a:r>
            <a:r>
              <a:rPr lang="en-US" altLang="ja-JP" dirty="0" smtClean="0"/>
              <a:t>, </a:t>
            </a:r>
            <a:r>
              <a:rPr lang="en-US" altLang="ja-JP" dirty="0" err="1" smtClean="0"/>
              <a:t>gtool</a:t>
            </a:r>
            <a:endParaRPr kumimoji="1" lang="en-US" altLang="ja-JP" dirty="0" smtClean="0"/>
          </a:p>
          <a:p>
            <a:pPr lvl="1"/>
            <a:r>
              <a:rPr lang="ja-JP" altLang="en-US" dirty="0" smtClean="0"/>
              <a:t>可視化・解析ツール</a:t>
            </a:r>
            <a:endParaRPr lang="en-US" altLang="ja-JP" dirty="0" smtClean="0"/>
          </a:p>
          <a:p>
            <a:pPr lvl="2"/>
            <a:r>
              <a:rPr kumimoji="1" lang="ja-JP" altLang="en-US" dirty="0" smtClean="0"/>
              <a:t>例</a:t>
            </a:r>
            <a:r>
              <a:rPr kumimoji="1" lang="en-US" altLang="ja-JP" dirty="0" smtClean="0"/>
              <a:t>: </a:t>
            </a:r>
            <a:r>
              <a:rPr lang="en-US" altLang="ja-JP" dirty="0" smtClean="0"/>
              <a:t>Fortran, Ruby </a:t>
            </a:r>
            <a:r>
              <a:rPr lang="ja-JP" altLang="en-US" dirty="0" smtClean="0"/>
              <a:t>可視化ライブラリ</a:t>
            </a:r>
            <a:r>
              <a:rPr lang="en-US" altLang="ja-JP" dirty="0" smtClean="0"/>
              <a:t>, DCL, </a:t>
            </a:r>
            <a:r>
              <a:rPr lang="en-US" altLang="ja-JP" dirty="0" err="1" smtClean="0"/>
              <a:t>Dennou</a:t>
            </a:r>
            <a:r>
              <a:rPr lang="en-US" altLang="ja-JP" dirty="0" smtClean="0"/>
              <a:t>-Ruby</a:t>
            </a:r>
            <a:endParaRPr kumimoji="1" lang="en-US" altLang="ja-JP" dirty="0" smtClean="0"/>
          </a:p>
        </p:txBody>
      </p:sp>
    </p:spTree>
    <p:extLst>
      <p:ext uri="{BB962C8B-B14F-4D97-AF65-F5344CB8AC3E}">
        <p14:creationId xmlns:p14="http://schemas.microsoft.com/office/powerpoint/2010/main" val="8949595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電脳 </a:t>
            </a:r>
            <a:r>
              <a:rPr lang="en-US" altLang="ja-JP" dirty="0" smtClean="0"/>
              <a:t>Ruby </a:t>
            </a:r>
            <a:r>
              <a:rPr lang="ja-JP" altLang="en-US" dirty="0" smtClean="0"/>
              <a:t>プロジェクト</a:t>
            </a:r>
            <a:endParaRPr kumimoji="1" lang="ja-JP" altLang="en-US" dirty="0"/>
          </a:p>
        </p:txBody>
      </p:sp>
      <p:sp>
        <p:nvSpPr>
          <p:cNvPr id="3" name="コンテンツ プレースホルダー 2"/>
          <p:cNvSpPr>
            <a:spLocks noGrp="1"/>
          </p:cNvSpPr>
          <p:nvPr>
            <p:ph sz="half" idx="1"/>
          </p:nvPr>
        </p:nvSpPr>
        <p:spPr/>
        <p:txBody>
          <a:bodyPr>
            <a:normAutofit fontScale="92500" lnSpcReduction="10000"/>
          </a:bodyPr>
          <a:lstStyle/>
          <a:p>
            <a:r>
              <a:rPr kumimoji="1" lang="en-US" altLang="ja-JP" dirty="0" smtClean="0"/>
              <a:t>Ruby </a:t>
            </a:r>
            <a:r>
              <a:rPr kumimoji="1" lang="ja-JP" altLang="en-US" dirty="0" smtClean="0"/>
              <a:t>を活用した</a:t>
            </a:r>
            <a:r>
              <a:rPr lang="ja-JP" altLang="en-US" dirty="0"/>
              <a:t>解析・</a:t>
            </a:r>
            <a:r>
              <a:rPr lang="ja-JP" altLang="en-US" dirty="0" smtClean="0"/>
              <a:t>可視化の道具の開発</a:t>
            </a:r>
            <a:r>
              <a:rPr lang="en-US" altLang="ja-JP" dirty="0" smtClean="0"/>
              <a:t>.</a:t>
            </a:r>
          </a:p>
          <a:p>
            <a:pPr lvl="1"/>
            <a:r>
              <a:rPr lang="ja-JP" altLang="en-US" dirty="0" smtClean="0"/>
              <a:t>例えば</a:t>
            </a:r>
            <a:r>
              <a:rPr lang="en-US" altLang="ja-JP" dirty="0" smtClean="0"/>
              <a:t>, </a:t>
            </a:r>
            <a:r>
              <a:rPr lang="en-US" altLang="ja-JP" dirty="0" err="1" smtClean="0"/>
              <a:t>GPhys</a:t>
            </a:r>
            <a:r>
              <a:rPr lang="en-US" altLang="ja-JP" dirty="0" smtClean="0"/>
              <a:t> </a:t>
            </a:r>
            <a:r>
              <a:rPr lang="ja-JP" altLang="en-US" dirty="0" smtClean="0"/>
              <a:t>（多次元物理データ取扱いライブラリ）</a:t>
            </a:r>
            <a:endParaRPr lang="en-US" altLang="ja-JP" dirty="0" smtClean="0"/>
          </a:p>
          <a:p>
            <a:pPr lvl="1"/>
            <a:r>
              <a:rPr lang="ja-JP" altLang="en-US" dirty="0"/>
              <a:t>可視化</a:t>
            </a:r>
            <a:r>
              <a:rPr lang="ja-JP" altLang="en-US" dirty="0" smtClean="0"/>
              <a:t>エンジンには </a:t>
            </a:r>
            <a:r>
              <a:rPr lang="en-US" altLang="ja-JP" dirty="0"/>
              <a:t>DCL (http://www.gfd-dennou.org/library/dcl</a:t>
            </a:r>
            <a:r>
              <a:rPr lang="en-US" altLang="ja-JP" dirty="0" smtClean="0"/>
              <a:t>/) </a:t>
            </a:r>
            <a:r>
              <a:rPr lang="ja-JP" altLang="en-US" dirty="0" smtClean="0"/>
              <a:t>を使用</a:t>
            </a:r>
            <a:r>
              <a:rPr lang="en-US" altLang="ja-JP" dirty="0" smtClean="0"/>
              <a:t>. </a:t>
            </a:r>
          </a:p>
          <a:p>
            <a:r>
              <a:rPr kumimoji="1" lang="en-US" altLang="ja-JP" dirty="0" smtClean="0"/>
              <a:t>Ruby</a:t>
            </a:r>
            <a:r>
              <a:rPr lang="en-US" altLang="ja-JP" dirty="0"/>
              <a:t>:</a:t>
            </a:r>
            <a:endParaRPr kumimoji="1" lang="en-US" altLang="ja-JP" dirty="0" smtClean="0"/>
          </a:p>
          <a:p>
            <a:pPr lvl="1"/>
            <a:r>
              <a:rPr lang="ja-JP" altLang="en-US" dirty="0" smtClean="0"/>
              <a:t>手軽なオブジェクト指向プログラミングを実現するための種々の機能を持つオブジェクト指向スクリプト言語</a:t>
            </a:r>
            <a:r>
              <a:rPr lang="en-US" altLang="ja-JP" dirty="0" smtClean="0"/>
              <a:t>.</a:t>
            </a:r>
          </a:p>
          <a:p>
            <a:endParaRPr lang="en-US" altLang="ja-JP" dirty="0" smtClean="0"/>
          </a:p>
        </p:txBody>
      </p:sp>
      <p:sp>
        <p:nvSpPr>
          <p:cNvPr id="5" name="コンテンツ プレースホルダー 4"/>
          <p:cNvSpPr>
            <a:spLocks noGrp="1"/>
          </p:cNvSpPr>
          <p:nvPr>
            <p:ph sz="half" idx="2"/>
          </p:nvPr>
        </p:nvSpPr>
        <p:spPr/>
        <p:txBody>
          <a:bodyPr/>
          <a:lstStyle/>
          <a:p>
            <a:endParaRPr kumimoji="1" lang="ja-JP" altLang="en-US" dirty="0"/>
          </a:p>
        </p:txBody>
      </p:sp>
      <p:pic>
        <p:nvPicPr>
          <p:cNvPr id="1026" name="Picture 2" descr="C:\cygwin\home\yot\itpass\2013\ggraph_hop_irb07.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53096" y="1156320"/>
            <a:ext cx="4023360" cy="4023360"/>
          </a:xfrm>
          <a:prstGeom prst="rect">
            <a:avLst/>
          </a:prstGeom>
          <a:noFill/>
          <a:extLst>
            <a:ext uri="{909E8E84-426E-40DD-AFC4-6F175D3DCCD1}">
              <a14:hiddenFill xmlns:a14="http://schemas.microsoft.com/office/drawing/2010/main">
                <a:solidFill>
                  <a:srgbClr val="FFFFFF"/>
                </a:solidFill>
              </a14:hiddenFill>
            </a:ext>
          </a:extLst>
        </p:spPr>
      </p:pic>
      <p:sp>
        <p:nvSpPr>
          <p:cNvPr id="4" name="テキスト ボックス 3"/>
          <p:cNvSpPr txBox="1"/>
          <p:nvPr/>
        </p:nvSpPr>
        <p:spPr>
          <a:xfrm>
            <a:off x="4716017" y="5013176"/>
            <a:ext cx="3960440" cy="1077218"/>
          </a:xfrm>
          <a:prstGeom prst="rect">
            <a:avLst/>
          </a:prstGeom>
          <a:noFill/>
        </p:spPr>
        <p:txBody>
          <a:bodyPr wrap="square" rtlCol="0">
            <a:spAutoFit/>
          </a:bodyPr>
          <a:lstStyle/>
          <a:p>
            <a:r>
              <a:rPr kumimoji="1" lang="en-US" altLang="ja-JP" sz="1600" dirty="0" err="1" smtClean="0"/>
              <a:t>GPhys</a:t>
            </a:r>
            <a:r>
              <a:rPr kumimoji="1" lang="en-US" altLang="ja-JP" sz="1600" dirty="0" smtClean="0"/>
              <a:t> </a:t>
            </a:r>
            <a:r>
              <a:rPr kumimoji="1" lang="ja-JP" altLang="en-US" sz="1600" dirty="0" smtClean="0"/>
              <a:t>で描いた </a:t>
            </a:r>
            <a:r>
              <a:rPr kumimoji="1" lang="en-US" altLang="ja-JP" sz="1600" dirty="0" smtClean="0"/>
              <a:t>2012 </a:t>
            </a:r>
            <a:r>
              <a:rPr kumimoji="1" lang="ja-JP" altLang="en-US" sz="1600" dirty="0" smtClean="0"/>
              <a:t>年 </a:t>
            </a:r>
            <a:r>
              <a:rPr kumimoji="1" lang="en-US" altLang="ja-JP" sz="1600" dirty="0" smtClean="0"/>
              <a:t>1 </a:t>
            </a:r>
            <a:r>
              <a:rPr kumimoji="1" lang="ja-JP" altLang="en-US" sz="1600" dirty="0" smtClean="0"/>
              <a:t>月 </a:t>
            </a:r>
            <a:r>
              <a:rPr kumimoji="1" lang="en-US" altLang="ja-JP" sz="1600" dirty="0" smtClean="0"/>
              <a:t>1 </a:t>
            </a:r>
            <a:r>
              <a:rPr kumimoji="1" lang="ja-JP" altLang="en-US" sz="1600" dirty="0" smtClean="0"/>
              <a:t>日の気温</a:t>
            </a:r>
            <a:r>
              <a:rPr lang="ja-JP" altLang="en-US" sz="1600" dirty="0" smtClean="0"/>
              <a:t>（詳細は </a:t>
            </a:r>
            <a:r>
              <a:rPr lang="en-US" altLang="ja-JP" sz="1600" dirty="0"/>
              <a:t>http://www.gfd-dennou.org/library/ruby/products/gphys/tutorial2/ggraph_hop.htm </a:t>
            </a:r>
            <a:r>
              <a:rPr lang="ja-JP" altLang="en-US" sz="1600" dirty="0" smtClean="0"/>
              <a:t>を参照の事</a:t>
            </a:r>
            <a:r>
              <a:rPr lang="en-US" altLang="ja-JP" sz="1600" dirty="0" smtClean="0"/>
              <a:t>.</a:t>
            </a:r>
            <a:r>
              <a:rPr lang="ja-JP" altLang="en-US" sz="1600" dirty="0" smtClean="0"/>
              <a:t>）</a:t>
            </a:r>
            <a:endParaRPr kumimoji="1" lang="ja-JP" altLang="en-US" sz="1600" dirty="0"/>
          </a:p>
        </p:txBody>
      </p:sp>
    </p:spTree>
    <p:extLst>
      <p:ext uri="{BB962C8B-B14F-4D97-AF65-F5344CB8AC3E}">
        <p14:creationId xmlns:p14="http://schemas.microsoft.com/office/powerpoint/2010/main" val="26124924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kumimoji="1" lang="ja-JP" altLang="en-US" dirty="0" smtClean="0"/>
              <a:t>オプション課題</a:t>
            </a:r>
            <a:r>
              <a:rPr lang="ja-JP" altLang="en-US" dirty="0" smtClean="0"/>
              <a:t>に向けて</a:t>
            </a:r>
            <a:endParaRPr kumimoji="1" lang="ja-JP" altLang="en-US" dirty="0"/>
          </a:p>
        </p:txBody>
      </p:sp>
      <p:sp>
        <p:nvSpPr>
          <p:cNvPr id="6" name="コンテンツ プレースホルダー 5"/>
          <p:cNvSpPr>
            <a:spLocks noGrp="1"/>
          </p:cNvSpPr>
          <p:nvPr>
            <p:ph idx="1"/>
          </p:nvPr>
        </p:nvSpPr>
        <p:spPr/>
        <p:txBody>
          <a:bodyPr>
            <a:normAutofit fontScale="92500" lnSpcReduction="20000"/>
          </a:bodyPr>
          <a:lstStyle/>
          <a:p>
            <a:r>
              <a:rPr lang="en-US" altLang="ja-JP" dirty="0" err="1" smtClean="0"/>
              <a:t>GPhys</a:t>
            </a:r>
            <a:r>
              <a:rPr lang="en-US" altLang="ja-JP" dirty="0" smtClean="0"/>
              <a:t> </a:t>
            </a:r>
            <a:r>
              <a:rPr lang="ja-JP" altLang="en-US" dirty="0" smtClean="0"/>
              <a:t>の使い方</a:t>
            </a:r>
            <a:r>
              <a:rPr lang="en-US" altLang="ja-JP" dirty="0" smtClean="0"/>
              <a:t>:</a:t>
            </a:r>
          </a:p>
          <a:p>
            <a:pPr lvl="1"/>
            <a:r>
              <a:rPr lang="ja-JP" altLang="en-US" dirty="0" smtClean="0"/>
              <a:t>「</a:t>
            </a:r>
            <a:r>
              <a:rPr lang="en-US" altLang="ja-JP" dirty="0" err="1"/>
              <a:t>GPhys</a:t>
            </a:r>
            <a:r>
              <a:rPr lang="en-US" altLang="ja-JP" dirty="0"/>
              <a:t>, </a:t>
            </a:r>
            <a:r>
              <a:rPr lang="en-US" altLang="ja-JP" dirty="0" err="1" smtClean="0"/>
              <a:t>GGraph</a:t>
            </a:r>
            <a:r>
              <a:rPr lang="en-US" altLang="ja-JP" dirty="0" smtClean="0"/>
              <a:t> </a:t>
            </a:r>
            <a:r>
              <a:rPr lang="ja-JP" altLang="en-US" dirty="0" smtClean="0"/>
              <a:t>チュートリアル」</a:t>
            </a:r>
            <a:r>
              <a:rPr lang="en-US" altLang="ja-JP" dirty="0" smtClean="0"/>
              <a:t>(http://www.gfd-dennou.org/library/ruby/products/gphys/tutorial2/)</a:t>
            </a:r>
            <a:r>
              <a:rPr lang="ja-JP" altLang="en-US" dirty="0" smtClean="0"/>
              <a:t> を自習すると良い</a:t>
            </a:r>
            <a:r>
              <a:rPr lang="en-US" altLang="ja-JP" dirty="0" smtClean="0"/>
              <a:t>.</a:t>
            </a:r>
          </a:p>
          <a:p>
            <a:r>
              <a:rPr lang="ja-JP" altLang="en-US" dirty="0"/>
              <a:t>気象データ</a:t>
            </a:r>
            <a:r>
              <a:rPr lang="ja-JP" altLang="en-US" dirty="0" smtClean="0"/>
              <a:t>の入手方法</a:t>
            </a:r>
            <a:r>
              <a:rPr lang="en-US" altLang="ja-JP" dirty="0" smtClean="0"/>
              <a:t>:</a:t>
            </a:r>
            <a:endParaRPr lang="en-US" altLang="ja-JP" dirty="0"/>
          </a:p>
          <a:p>
            <a:pPr lvl="1"/>
            <a:r>
              <a:rPr lang="en-US" altLang="ja-JP" dirty="0" err="1" smtClean="0"/>
              <a:t>itpass</a:t>
            </a:r>
            <a:r>
              <a:rPr lang="en-US" altLang="ja-JP" dirty="0" smtClean="0"/>
              <a:t> </a:t>
            </a:r>
            <a:r>
              <a:rPr lang="ja-JP" altLang="en-US" dirty="0" smtClean="0"/>
              <a:t>サーバの下の場所に月平均温度データが置かれているのでコピーすると良い</a:t>
            </a:r>
            <a:r>
              <a:rPr lang="en-US" altLang="ja-JP" dirty="0" smtClean="0"/>
              <a:t>.</a:t>
            </a:r>
          </a:p>
          <a:p>
            <a:pPr lvl="2"/>
            <a:r>
              <a:rPr lang="en-US" altLang="ja-JP" dirty="0"/>
              <a:t>/</a:t>
            </a:r>
            <a:r>
              <a:rPr lang="en-US" altLang="ja-JP" dirty="0" smtClean="0"/>
              <a:t>home/itpass/ftp/exp/fy2014/140808/practice_kadai3/data/air.mon.mean.nc</a:t>
            </a:r>
          </a:p>
          <a:p>
            <a:pPr lvl="2"/>
            <a:r>
              <a:rPr lang="ja-JP" altLang="en-US" dirty="0" smtClean="0"/>
              <a:t>データソース</a:t>
            </a:r>
            <a:endParaRPr lang="en-US" altLang="ja-JP" dirty="0" smtClean="0"/>
          </a:p>
          <a:p>
            <a:pPr lvl="3"/>
            <a:r>
              <a:rPr lang="en-US" altLang="ja-JP" dirty="0"/>
              <a:t>The NCEP/NCAR Reanalysis </a:t>
            </a:r>
            <a:r>
              <a:rPr lang="en-US" altLang="ja-JP" dirty="0" smtClean="0"/>
              <a:t>Project (http</a:t>
            </a:r>
            <a:r>
              <a:rPr lang="en-US" altLang="ja-JP" dirty="0"/>
              <a:t>://</a:t>
            </a:r>
            <a:r>
              <a:rPr lang="en-US" altLang="ja-JP" dirty="0" smtClean="0"/>
              <a:t>www.esrl.noaa.gov/psd/data/reanalysis/reanalysis.shtml)</a:t>
            </a:r>
          </a:p>
        </p:txBody>
      </p:sp>
    </p:spTree>
    <p:extLst>
      <p:ext uri="{BB962C8B-B14F-4D97-AF65-F5344CB8AC3E}">
        <p14:creationId xmlns:p14="http://schemas.microsoft.com/office/powerpoint/2010/main" val="3471206062"/>
      </p:ext>
    </p:extLst>
  </p:cSld>
  <p:clrMapOvr>
    <a:masterClrMapping/>
  </p:clrMapOvr>
</p:sld>
</file>

<file path=ppt/theme/theme1.xml><?xml version="1.0" encoding="utf-8"?>
<a:theme xmlns:a="http://schemas.openxmlformats.org/drawingml/2006/main" name="itpass_v1">
  <a:themeElements>
    <a:clrScheme name="">
      <a:dk1>
        <a:srgbClr val="000000"/>
      </a:dk1>
      <a:lt1>
        <a:srgbClr val="0080FF"/>
      </a:lt1>
      <a:dk2>
        <a:srgbClr val="FFFFFF"/>
      </a:dk2>
      <a:lt2>
        <a:srgbClr val="B3B3B3"/>
      </a:lt2>
      <a:accent1>
        <a:srgbClr val="0080FF"/>
      </a:accent1>
      <a:accent2>
        <a:srgbClr val="004080"/>
      </a:accent2>
      <a:accent3>
        <a:srgbClr val="AAC0FF"/>
      </a:accent3>
      <a:accent4>
        <a:srgbClr val="000000"/>
      </a:accent4>
      <a:accent5>
        <a:srgbClr val="AAC0FF"/>
      </a:accent5>
      <a:accent6>
        <a:srgbClr val="003973"/>
      </a:accent6>
      <a:hlink>
        <a:srgbClr val="0000FF"/>
      </a:hlink>
      <a:folHlink>
        <a:srgbClr val="800040"/>
      </a:folHlink>
    </a:clrScheme>
    <a:fontScheme name="Office ​​テーマ">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テーマ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テーマ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テーマ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テーマ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テーマ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テーマ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テーマ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テーマ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テーマ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テーマ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テーマ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テーマ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itpass_v1</Template>
  <TotalTime>19</TotalTime>
  <Words>430</Words>
  <Application>Microsoft Office PowerPoint</Application>
  <PresentationFormat>画面に合わせる (4:3)</PresentationFormat>
  <Paragraphs>43</Paragraphs>
  <Slides>6</Slides>
  <Notes>0</Notes>
  <HiddenSlides>0</HiddenSlides>
  <MMClips>0</MMClips>
  <ScaleCrop>false</ScaleCrop>
  <HeadingPairs>
    <vt:vector size="4" baseType="variant">
      <vt:variant>
        <vt:lpstr>テーマ</vt:lpstr>
      </vt:variant>
      <vt:variant>
        <vt:i4>1</vt:i4>
      </vt:variant>
      <vt:variant>
        <vt:lpstr>スライド タイトル</vt:lpstr>
      </vt:variant>
      <vt:variant>
        <vt:i4>6</vt:i4>
      </vt:variant>
    </vt:vector>
  </HeadingPairs>
  <TitlesOfParts>
    <vt:vector size="7" baseType="lpstr">
      <vt:lpstr>itpass_v1</vt:lpstr>
      <vt:lpstr>オプション課題の概要</vt:lpstr>
      <vt:lpstr>オプション課題</vt:lpstr>
      <vt:lpstr>背景</vt:lpstr>
      <vt:lpstr>地球流体電脳倶楽部による試み</vt:lpstr>
      <vt:lpstr>電脳 Ruby プロジェクト</vt:lpstr>
      <vt:lpstr>オプション課題に向けて</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yot</dc:creator>
  <cp:lastModifiedBy>yot</cp:lastModifiedBy>
  <cp:revision>8</cp:revision>
  <dcterms:created xsi:type="dcterms:W3CDTF">2013-07-05T03:10:41Z</dcterms:created>
  <dcterms:modified xsi:type="dcterms:W3CDTF">2014-08-08T04:18:32Z</dcterms:modified>
</cp:coreProperties>
</file>