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85519-DE11-47BC-80CB-38DE786B45E6}" v="416" dt="2026-02-16T06:50:1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13" d="100"/>
          <a:sy n="13" d="100"/>
        </p:scale>
        <p:origin x="24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52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97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06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8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5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06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60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94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FE5A5B-AF17-4A49-BF74-56CE931FA7F6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277C-A4AE-4B48-BFA1-A45CC3134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3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kumimoji="1"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kumimoji="1"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2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CD40829-AD51-8EB6-1E02-D0ACE25B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4" b="1"/>
          <a:stretch>
            <a:fillRect/>
          </a:stretch>
        </p:blipFill>
        <p:spPr>
          <a:xfrm>
            <a:off x="9247812" y="27161371"/>
            <a:ext cx="5812463" cy="59219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A43963-ECDE-2EEA-DFA4-DBA222B7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09" y="355009"/>
            <a:ext cx="27575133" cy="4803732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tabLst>
                <a:tab pos="16870363" algn="l"/>
                <a:tab pos="18195925" algn="l"/>
                <a:tab pos="18759488" algn="l"/>
                <a:tab pos="20440650" algn="l"/>
                <a:tab pos="21709063" algn="ctr"/>
                <a:tab pos="21899563" algn="l"/>
                <a:tab pos="23134638" algn="l"/>
                <a:tab pos="24506238" algn="l"/>
                <a:tab pos="25466675" algn="l"/>
              </a:tabLst>
            </a:pPr>
            <a:r>
              <a:rPr lang="ja-JP" altLang="en-US" sz="11500" dirty="0"/>
              <a:t>氷衛星内部海におけるテイラー柱の計算</a:t>
            </a:r>
            <a:br>
              <a:rPr lang="en-US" altLang="ja-JP" sz="11500" dirty="0"/>
            </a:br>
            <a:r>
              <a:rPr lang="en-US" altLang="ja-JP" sz="4000" dirty="0"/>
              <a:t>			</a:t>
            </a:r>
            <a:r>
              <a:rPr lang="ja-JP" altLang="en-US" sz="4000" dirty="0"/>
              <a:t>　　神戸大学理学部惑星学科</a:t>
            </a:r>
            <a:br>
              <a:rPr lang="en-US" altLang="ja-JP" sz="4000" dirty="0"/>
            </a:br>
            <a:r>
              <a:rPr lang="en-US" altLang="ja-JP" sz="4000" dirty="0"/>
              <a:t>				</a:t>
            </a:r>
            <a:r>
              <a:rPr lang="ja-JP" altLang="en-US" sz="4000" dirty="0"/>
              <a:t>流体地球物理学教育研究分野</a:t>
            </a:r>
            <a:br>
              <a:rPr lang="en-US" altLang="ja-JP" sz="4000" dirty="0"/>
            </a:br>
            <a:r>
              <a:rPr lang="en-US" altLang="ja-JP" sz="4000" dirty="0"/>
              <a:t>		2263410s </a:t>
            </a:r>
            <a:r>
              <a:rPr lang="ja-JP" altLang="en-US" sz="4000" dirty="0"/>
              <a:t>中澤 惠人</a:t>
            </a:r>
            <a:endParaRPr lang="en-US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B6A595-9F3C-015E-30DE-440E48444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2708" y="6545156"/>
            <a:ext cx="13864897" cy="2299247"/>
          </a:xfrm>
          <a:ln w="76200">
            <a:solidFill>
              <a:schemeClr val="accent5"/>
            </a:solidFill>
          </a:ln>
        </p:spPr>
        <p:txBody>
          <a:bodyPr wrap="square" tIns="288000">
            <a:spAutoFit/>
          </a:bodyPr>
          <a:lstStyle/>
          <a:p>
            <a:pPr marL="0" indent="0">
              <a:lnSpc>
                <a:spcPct val="50000"/>
              </a:lnSpc>
              <a:spcBef>
                <a:spcPts val="2400"/>
              </a:spcBef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氷衛星内部海では</a:t>
            </a: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</a:p>
          <a:p>
            <a:pPr>
              <a:lnSpc>
                <a:spcPct val="50000"/>
              </a:lnSpc>
              <a:spcBef>
                <a:spcPts val="2400"/>
              </a:spcBef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どのような東西方向の流れが存在するのか</a:t>
            </a:r>
            <a:endParaRPr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50000"/>
              </a:lnSpc>
              <a:spcBef>
                <a:spcPts val="2400"/>
              </a:spcBef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どのような熱対流・熱伝導が生じうるのか</a:t>
            </a:r>
            <a:endParaRPr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50000"/>
              </a:lnSpc>
              <a:spcBef>
                <a:spcPts val="2400"/>
              </a:spcBef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を計算する</a:t>
            </a: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D5EC9A-5087-BBF6-58F6-9E4F9CE3852A}"/>
              </a:ext>
            </a:extLst>
          </p:cNvPr>
          <p:cNvSpPr txBox="1"/>
          <p:nvPr/>
        </p:nvSpPr>
        <p:spPr>
          <a:xfrm>
            <a:off x="1272709" y="5355472"/>
            <a:ext cx="5570543" cy="11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dirty="0"/>
              <a:t>研究の目標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8098F2-B336-AC53-CE12-432701B98948}"/>
              </a:ext>
            </a:extLst>
          </p:cNvPr>
          <p:cNvSpPr txBox="1"/>
          <p:nvPr/>
        </p:nvSpPr>
        <p:spPr>
          <a:xfrm>
            <a:off x="1272709" y="8859667"/>
            <a:ext cx="7500901" cy="11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dirty="0"/>
              <a:t>氷衛星内部海とは？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21ABFA-4FE2-7E63-94C9-EACD52FBC68E}"/>
              </a:ext>
            </a:extLst>
          </p:cNvPr>
          <p:cNvSpPr txBox="1"/>
          <p:nvPr/>
        </p:nvSpPr>
        <p:spPr>
          <a:xfrm>
            <a:off x="1272708" y="25079639"/>
            <a:ext cx="7500901" cy="11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dirty="0"/>
              <a:t>テイラー柱とは？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217103A-E2C2-A60B-F8FF-A68FED008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709" y="26267639"/>
                <a:ext cx="13864896" cy="7748734"/>
              </a:xfrm>
              <a:prstGeom prst="rect">
                <a:avLst/>
              </a:prstGeom>
              <a:ln w="76200">
                <a:solidFill>
                  <a:schemeClr val="accent5"/>
                </a:solidFill>
              </a:ln>
            </p:spPr>
            <p:txBody>
              <a:bodyPr vert="horz" lIns="91440" tIns="216000" rIns="91440" bIns="45720" rtlCol="0">
                <a:noAutofit/>
              </a:bodyPr>
              <a:lstStyle>
                <a:lvl1pPr marL="567660" indent="-567660" algn="l" defTabSz="2270638" rtl="0" eaLnBrk="1" latinLnBrk="0" hangingPunct="1">
                  <a:lnSpc>
                    <a:spcPct val="90000"/>
                  </a:lnSpc>
                  <a:spcBef>
                    <a:spcPts val="2483"/>
                  </a:spcBef>
                  <a:buFont typeface="Wingdings 2" pitchFamily="18" charset="2"/>
                  <a:buChar char=""/>
                  <a:defRPr kumimoji="1" sz="6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02979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838298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9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973617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108936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244255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79574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14893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650212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回転する球殻流体では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コリオリの力と圧力傾度力がつり合う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</a:p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結果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b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             </a:t>
                </a:r>
                <a:r>
                  <a:rPr lang="ja-JP" alt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b="1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ja-JP" sz="4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4400" i="1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ja-JP" sz="4400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ja-JP" sz="4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ja-JP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sz="3200" dirty="0">
                    <a:latin typeface="Cambria Math" panose="02040503050406030204" pitchFamily="18" charset="0"/>
                  </a:rPr>
                </a:b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が成り立つ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  <a:b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r>
                  <a:rPr lang="ja-JP" altLang="en-US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速度勾配と</a:t>
                </a:r>
                <a:r>
                  <a:rPr lang="en-US" altLang="ja-JP" sz="36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Ω</a:t>
                </a:r>
                <a:r>
                  <a:rPr lang="ja-JP" altLang="en-US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が直交する</a:t>
                </a:r>
                <a:endParaRPr lang="en-US" altLang="ja-JP" sz="36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endParaRPr lang="en-US" altLang="ja-JP" sz="36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r>
                  <a:rPr lang="ja-JP" altLang="en-US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速度勾配が</a:t>
                </a:r>
                <a:r>
                  <a:rPr lang="en-US" altLang="ja-JP" sz="36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Ω</a:t>
                </a:r>
                <a:r>
                  <a:rPr lang="ja-JP" altLang="en-US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成分を持たない</a:t>
                </a:r>
                <a:br>
                  <a:rPr lang="en-US" altLang="ja-JP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br>
                  <a:rPr lang="en-US" altLang="ja-JP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br>
                  <a:rPr lang="en-US" altLang="ja-JP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r>
                  <a:rPr lang="ja-JP" altLang="en-US" sz="36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</a:t>
                </a:r>
                <a:r>
                  <a:rPr lang="ja-JP" altLang="en-US" sz="3600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流体の運動が</a:t>
                </a:r>
                <a:r>
                  <a:rPr lang="en-US" altLang="ja-JP" sz="3600" b="1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Ω</a:t>
                </a:r>
                <a:r>
                  <a:rPr lang="ja-JP" altLang="en-US" sz="3600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方向に一様</a:t>
                </a:r>
                <a:b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</a:b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</a:t>
                </a: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217103A-E2C2-A60B-F8FF-A68FED00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09" y="26267639"/>
                <a:ext cx="13864896" cy="7748734"/>
              </a:xfrm>
              <a:prstGeom prst="rect">
                <a:avLst/>
              </a:prstGeom>
              <a:blipFill>
                <a:blip r:embed="rId3"/>
                <a:stretch>
                  <a:fillRect l="-743"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ECC916-FB7B-8493-6110-F36CA4B2F8F2}"/>
              </a:ext>
            </a:extLst>
          </p:cNvPr>
          <p:cNvSpPr txBox="1"/>
          <p:nvPr/>
        </p:nvSpPr>
        <p:spPr>
          <a:xfrm>
            <a:off x="1270848" y="34029767"/>
            <a:ext cx="7500901" cy="11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dirty="0"/>
              <a:t>実験設定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A2FC1DC-FEEF-40F8-3AF4-49D975CCB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709" y="35225528"/>
                <a:ext cx="13864896" cy="5752219"/>
              </a:xfrm>
              <a:prstGeom prst="rect">
                <a:avLst/>
              </a:prstGeom>
              <a:ln w="76200">
                <a:solidFill>
                  <a:schemeClr val="accent5"/>
                </a:solidFill>
              </a:ln>
            </p:spPr>
            <p:txBody>
              <a:bodyPr vert="horz" lIns="91440" tIns="144000" rIns="91440" bIns="45720" rtlCol="0">
                <a:noAutofit/>
              </a:bodyPr>
              <a:lstStyle>
                <a:lvl1pPr marL="567660" indent="-567660" algn="l" defTabSz="2270638" rtl="0" eaLnBrk="1" latinLnBrk="0" hangingPunct="1">
                  <a:lnSpc>
                    <a:spcPct val="90000"/>
                  </a:lnSpc>
                  <a:spcBef>
                    <a:spcPts val="2483"/>
                  </a:spcBef>
                  <a:buFont typeface="Wingdings 2" pitchFamily="18" charset="2"/>
                  <a:buChar char=""/>
                  <a:defRPr kumimoji="1" sz="6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02979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838298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9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973617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108936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244255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79574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14893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650212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手法：数値シミュレーション</a:t>
                </a: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Julia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のパッケージ </a:t>
                </a:r>
                <a:r>
                  <a:rPr lang="en-US" altLang="ja-JP" sz="3200" dirty="0" err="1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Oceananigans.jl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を使用</a:t>
                </a: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計算する座標系：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Bire et al.(2022)</a:t>
                </a:r>
                <a:r>
                  <a:rPr lang="en-US" altLang="ja-JP" sz="3200" baseline="30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[2]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に準拠したデカルト座標系</a:t>
                </a: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球殻ジオメトリを</a:t>
                </a:r>
                <a:r>
                  <a:rPr lang="en-US" altLang="ja-JP" sz="3200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3200" u="sng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直方体の箱として近似</a:t>
                </a:r>
                <a:endParaRPr lang="en-US" altLang="ja-JP" sz="3200" u="sng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境界条件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本研究も同じ条件設定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東西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: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周期的</a:t>
                </a: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南北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底面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=−60</m:t>
                    </m:r>
                  </m:oMath>
                </a14:m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km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の面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):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壁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滑りなし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内部海の上面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=0</m:t>
                    </m:r>
                  </m:oMath>
                </a14:m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km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の面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):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壁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滑りあり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=−60 </m:t>
                    </m:r>
                  </m:oMath>
                </a14:m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km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から一定加熱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10 W/m</a:t>
                </a:r>
                <a:r>
                  <a:rPr lang="en-US" altLang="ja-JP" sz="3200" baseline="30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=0</m:t>
                    </m:r>
                  </m:oMath>
                </a14:m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km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T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=0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℃</m:t>
                    </m:r>
                  </m:oMath>
                </a14:m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193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A2FC1DC-FEEF-40F8-3AF4-49D975CCB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09" y="35225528"/>
                <a:ext cx="13864896" cy="5752219"/>
              </a:xfrm>
              <a:prstGeom prst="rect">
                <a:avLst/>
              </a:prstGeom>
              <a:blipFill>
                <a:blip r:embed="rId4"/>
                <a:stretch>
                  <a:fillRect l="-743" b="-1776"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889AE2-D6F8-C6C9-04CA-5E830E8BDAE7}"/>
              </a:ext>
            </a:extLst>
          </p:cNvPr>
          <p:cNvSpPr txBox="1"/>
          <p:nvPr/>
        </p:nvSpPr>
        <p:spPr>
          <a:xfrm>
            <a:off x="15144623" y="24143501"/>
            <a:ext cx="7500901" cy="11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dirty="0"/>
              <a:t>実験結果・考察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55546C6-7356-F11E-8126-4312BCC18B62}"/>
              </a:ext>
            </a:extLst>
          </p:cNvPr>
          <p:cNvGrpSpPr/>
          <p:nvPr/>
        </p:nvGrpSpPr>
        <p:grpSpPr>
          <a:xfrm>
            <a:off x="1272709" y="9968092"/>
            <a:ext cx="13864896" cy="15103785"/>
            <a:chOff x="1272709" y="10981553"/>
            <a:chExt cx="13864896" cy="14350714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599E3E44-CEFD-DBBA-D91B-D7230E1C64D1}"/>
                </a:ext>
              </a:extLst>
            </p:cNvPr>
            <p:cNvSpPr txBox="1">
              <a:spLocks/>
            </p:cNvSpPr>
            <p:nvPr/>
          </p:nvSpPr>
          <p:spPr>
            <a:xfrm>
              <a:off x="1272709" y="10981553"/>
              <a:ext cx="13864896" cy="14350714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lIns="91440" tIns="216000" rIns="91440" bIns="45720" rtlCol="0">
              <a:noAutofit/>
            </a:bodyPr>
            <a:lstStyle>
              <a:lvl1pPr marL="567660" indent="-567660" algn="l" defTabSz="2270638" rtl="0" eaLnBrk="1" latinLnBrk="0" hangingPunct="1">
                <a:lnSpc>
                  <a:spcPct val="90000"/>
                </a:lnSpc>
                <a:spcBef>
                  <a:spcPts val="2483"/>
                </a:spcBef>
                <a:buFont typeface="Wingdings 2" pitchFamily="18" charset="2"/>
                <a:buChar char=""/>
                <a:defRPr kumimoji="1" sz="69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02979" indent="-567660" algn="l" defTabSz="2270638" rtl="0" eaLnBrk="1" latinLnBrk="0" hangingPunct="1">
                <a:lnSpc>
                  <a:spcPct val="90000"/>
                </a:lnSpc>
                <a:spcBef>
                  <a:spcPts val="1242"/>
                </a:spcBef>
                <a:buFont typeface="Wingdings 2" pitchFamily="18" charset="2"/>
                <a:buChar char=""/>
                <a:defRPr kumimoji="1"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838298" indent="-567660" algn="l" defTabSz="2270638" rtl="0" eaLnBrk="1" latinLnBrk="0" hangingPunct="1">
                <a:lnSpc>
                  <a:spcPct val="90000"/>
                </a:lnSpc>
                <a:spcBef>
                  <a:spcPts val="1242"/>
                </a:spcBef>
                <a:buFont typeface="Wingdings 2" pitchFamily="18" charset="2"/>
                <a:buChar char=""/>
                <a:defRPr kumimoji="1" sz="49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973617" indent="-567660" algn="l" defTabSz="2270638" rtl="0" eaLnBrk="1" latinLnBrk="0" hangingPunct="1">
                <a:lnSpc>
                  <a:spcPct val="90000"/>
                </a:lnSpc>
                <a:spcBef>
                  <a:spcPts val="1242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108936" indent="-567660" algn="l" defTabSz="2270638" rtl="0" eaLnBrk="1" latinLnBrk="0" hangingPunct="1">
                <a:lnSpc>
                  <a:spcPct val="90000"/>
                </a:lnSpc>
                <a:spcBef>
                  <a:spcPts val="1242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244255" indent="-567660" algn="l" defTabSz="2270638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379574" indent="-567660" algn="l" defTabSz="2270638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514893" indent="-567660" algn="l" defTabSz="2270638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50212" indent="-567660" algn="l" defTabSz="2270638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kumimoji="1" sz="44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70C0"/>
                </a:buClr>
                <a:buSzPct val="94000"/>
                <a:buFont typeface="Wingdings" panose="05000000000000000000" pitchFamily="2" charset="2"/>
                <a:buChar char="l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氷衛星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(icy satellite / ice moon)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表面を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</a:t>
              </a:r>
              <a:r>
                <a:rPr lang="en-US" altLang="ja-JP" sz="3200" baseline="-25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の氷に覆われた衛星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 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または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主に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</a:t>
              </a:r>
              <a:r>
                <a:rPr lang="en-US" altLang="ja-JP" sz="3200" baseline="-25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の氷で構成された衛星   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1">
                <a:buClr>
                  <a:srgbClr val="0070C0"/>
                </a:buClr>
                <a:buSzPct val="94000"/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例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エウロパ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ガニメデ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   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エンセラダスなど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>
                <a:buClr>
                  <a:srgbClr val="0070C0"/>
                </a:buClr>
                <a:buSzPct val="94000"/>
                <a:buFont typeface="Wingdings" panose="05000000000000000000" pitchFamily="2" charset="2"/>
                <a:buChar char="l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氷衛星には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大きく分けて 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種類の層が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存在すると考えられている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. 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(Soderlund, 2024)</a:t>
              </a:r>
            </a:p>
            <a:p>
              <a:pPr marL="1163638" lvl="1" indent="-531813">
                <a:buClr>
                  <a:srgbClr val="0070C0"/>
                </a:buClr>
                <a:buFont typeface="+mj-lt"/>
                <a:buAutoNum type="arabicPeriod"/>
              </a:pPr>
              <a:r>
                <a:rPr lang="ja-JP" altLang="en-US" sz="32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ケイ酸塩コア</a:t>
              </a:r>
              <a:endParaRPr lang="en-US" altLang="ja-JP" sz="3200" u="sng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878013" lvl="2" indent="-447675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ケイ素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(Si)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と酸素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(O)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主成分とする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ケイ酸塩鉱物から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なる固体核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878013" lvl="2" indent="-447675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相対的に高温であり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内部海に熱を伝える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163638" lvl="1" indent="-531813">
                <a:buClr>
                  <a:srgbClr val="0070C0"/>
                </a:buClr>
                <a:buFont typeface="+mj-lt"/>
                <a:buAutoNum type="arabicPeriod"/>
              </a:pPr>
              <a:r>
                <a:rPr lang="ja-JP" altLang="en-US" sz="32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内部海</a:t>
              </a:r>
              <a:endParaRPr lang="en-US" altLang="ja-JP" sz="3200" u="sng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878013" lvl="2" indent="-447675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液体の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H</a:t>
              </a:r>
              <a:r>
                <a:rPr lang="en-US" altLang="ja-JP" sz="3200" baseline="-25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を主成分とする層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878013" lvl="2" indent="-447675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ケイ酸塩コアから熱を受け取る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163638" lvl="1" indent="-531813">
                <a:buClr>
                  <a:srgbClr val="0070C0"/>
                </a:buClr>
                <a:buFont typeface="+mj-lt"/>
                <a:buAutoNum type="arabicPeriod"/>
              </a:pPr>
              <a:r>
                <a:rPr lang="ja-JP" altLang="en-US" sz="32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氷殻</a:t>
              </a:r>
              <a:endParaRPr lang="en-US" altLang="ja-JP" sz="3200" u="sng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1878013" lvl="2" indent="-447675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固体の 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</a:t>
              </a:r>
              <a:r>
                <a:rPr lang="en-US" altLang="ja-JP" sz="3200" baseline="-25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でできた層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1">
                <a:buClr>
                  <a:srgbClr val="0070C0"/>
                </a:buClr>
                <a:buSzPct val="94000"/>
                <a:buFont typeface="Wingdings" panose="05000000000000000000" pitchFamily="2" charset="2"/>
                <a:buChar char="l"/>
              </a:pPr>
              <a:endParaRPr lang="en-US" altLang="ja-JP" sz="2207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>
                <a:lnSpc>
                  <a:spcPct val="50000"/>
                </a:lnSpc>
                <a:spcBef>
                  <a:spcPts val="24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主に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4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種類の加熱要因</a:t>
              </a:r>
              <a:endParaRPr lang="en-US" altLang="ja-JP" sz="2207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lvl="1">
                <a:lnSpc>
                  <a:spcPct val="50000"/>
                </a:lnSpc>
                <a:spcBef>
                  <a:spcPts val="2400"/>
                </a:spcBef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ケイ酸塩コアからの加熱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1">
                <a:lnSpc>
                  <a:spcPct val="50000"/>
                </a:lnSpc>
                <a:spcBef>
                  <a:spcPts val="2400"/>
                </a:spcBef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潮汐加熱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1">
                <a:lnSpc>
                  <a:spcPct val="50000"/>
                </a:lnSpc>
                <a:spcBef>
                  <a:spcPts val="2400"/>
                </a:spcBef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</a:t>
              </a:r>
              <a:r>
                <a:rPr lang="en-US" altLang="ja-JP" sz="3200" baseline="-25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 </a:t>
              </a: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の凍結と融解による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塩分フラックス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1">
                <a:lnSpc>
                  <a:spcPct val="50000"/>
                </a:lnSpc>
                <a:spcBef>
                  <a:spcPts val="2400"/>
                </a:spcBef>
                <a:buClr>
                  <a:schemeClr val="accent5"/>
                </a:buClr>
                <a:buFont typeface="Wingdings" panose="05000000000000000000" pitchFamily="2" charset="2"/>
                <a:buChar char="Ø"/>
              </a:pP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水の氷点が圧力に依存することによる</a:t>
              </a:r>
              <a: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, </a:t>
              </a: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br>
                <a: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</a:br>
              <a:r>
                <a:rPr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氷殻直下の温度変化</a:t>
              </a:r>
              <a:endPara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FD30FA4C-342F-5CF5-D495-8B45D9EA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8997" y="11271325"/>
              <a:ext cx="4918429" cy="5786391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8F378C-4693-CDD5-BB56-B8FFAD1085EF}"/>
              </a:ext>
            </a:extLst>
          </p:cNvPr>
          <p:cNvSpPr txBox="1"/>
          <p:nvPr/>
        </p:nvSpPr>
        <p:spPr>
          <a:xfrm>
            <a:off x="9543033" y="16483641"/>
            <a:ext cx="491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エンセラダスの写真 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カッシーニ探査機が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2005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年に撮影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NASA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より引用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pic>
        <p:nvPicPr>
          <p:cNvPr id="28" name="図 2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A3A18E0-788A-93A9-9057-1CC070EDF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250" y="17804797"/>
            <a:ext cx="5839996" cy="555222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D421A4-29E6-3318-BF4D-911AB9164309}"/>
              </a:ext>
            </a:extLst>
          </p:cNvPr>
          <p:cNvSpPr txBox="1"/>
          <p:nvPr/>
        </p:nvSpPr>
        <p:spPr>
          <a:xfrm>
            <a:off x="9543033" y="23357025"/>
            <a:ext cx="491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氷衛星内部の模式図</a:t>
            </a:r>
            <a:endParaRPr kumimoji="1"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47AF429-F3BD-6CC9-C8A9-0A903E869444}"/>
              </a:ext>
            </a:extLst>
          </p:cNvPr>
          <p:cNvSpPr txBox="1"/>
          <p:nvPr/>
        </p:nvSpPr>
        <p:spPr>
          <a:xfrm>
            <a:off x="6296310" y="33197294"/>
            <a:ext cx="866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テイラー柱の様子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Busse(1970)</a:t>
            </a:r>
            <a:r>
              <a:rPr kumimoji="1" lang="en-US" altLang="ja-JP" sz="320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[1]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より引用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 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AD06F423-0853-C309-18AE-6B7E308CE935}"/>
              </a:ext>
            </a:extLst>
          </p:cNvPr>
          <p:cNvSpPr/>
          <p:nvPr/>
        </p:nvSpPr>
        <p:spPr>
          <a:xfrm>
            <a:off x="4449579" y="30142006"/>
            <a:ext cx="1147157" cy="6317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EF08454F-B030-69BA-ABD3-18788BCBA7AC}"/>
              </a:ext>
            </a:extLst>
          </p:cNvPr>
          <p:cNvSpPr/>
          <p:nvPr/>
        </p:nvSpPr>
        <p:spPr>
          <a:xfrm>
            <a:off x="4449579" y="31688629"/>
            <a:ext cx="1147157" cy="6317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70C15-8AB1-9595-463F-5A2FCB9C9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37604" y="6543472"/>
                <a:ext cx="13864897" cy="17606735"/>
              </a:xfrm>
              <a:prstGeom prst="rect">
                <a:avLst/>
              </a:prstGeom>
              <a:ln w="76200">
                <a:solidFill>
                  <a:schemeClr val="accent5"/>
                </a:solidFill>
              </a:ln>
            </p:spPr>
            <p:txBody>
              <a:bodyPr vert="horz" wrap="square" lIns="91440" tIns="324000" rIns="91440" bIns="45720" rtlCol="0">
                <a:noAutofit/>
              </a:bodyPr>
              <a:lstStyle>
                <a:lvl1pPr marL="567660" indent="-567660" algn="l" defTabSz="2270638" rtl="0" eaLnBrk="1" latinLnBrk="0" hangingPunct="1">
                  <a:lnSpc>
                    <a:spcPct val="90000"/>
                  </a:lnSpc>
                  <a:spcBef>
                    <a:spcPts val="2483"/>
                  </a:spcBef>
                  <a:buFont typeface="Wingdings 2" pitchFamily="18" charset="2"/>
                  <a:buChar char=""/>
                  <a:defRPr kumimoji="1" sz="6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02979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838298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9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973617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108936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244255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79574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14893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650212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運動方程式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ja-JP" sz="3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3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6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en-US" altLang="ja-JP" sz="36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sty m:val="p"/>
                          </m:rP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∇p</m:t>
                        </m:r>
                      </m:e>
                      <m:sup>
                        <m: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p>
                            <m:r>
                              <a:rPr lang="en-US" altLang="ja-JP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ja-JP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sz="3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ja-JP" sz="3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3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ν</m:t>
                    </m:r>
                    <m:sSup>
                      <m:sSupPr>
                        <m:ctrlPr>
                          <a:rPr lang="en-US" altLang="ja-JP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ja-JP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altLang="ja-JP" sz="36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連続の式 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非圧縮を仮定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):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∇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⋅</m:t>
                    </m:r>
                    <m:r>
                      <a:rPr lang="en-US" altLang="ja-JP" sz="3200" b="1" i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𝐮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 = 0</m:t>
                    </m:r>
                  </m:oMath>
                </a14:m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温度移流の式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DT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 = </m:t>
                    </m:r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κ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 </m:t>
                    </m:r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top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 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 </m:t>
                        </m:r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 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>
                        <a:latin typeface="Cambria Math" panose="02040503050406030204" pitchFamily="18" charset="0"/>
                      </a:rPr>
                      <m:t> + 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ja-JP" sz="3200">
                                <a:latin typeface="Cambria Math" panose="02040503050406030204" pitchFamily="18" charset="0"/>
                              </a:rPr>
                              <m:t>bottom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Δz</m:t>
                        </m:r>
                      </m:den>
                    </m:f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ρC</m:t>
                        </m:r>
                        <m:r>
                          <m:rPr>
                            <m:sty m:val="p"/>
                          </m:rPr>
                          <a:rPr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16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r>
                  <a:rPr lang="en-US" altLang="ja-JP" sz="32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※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コリオリの力を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赤道付近のみで正確となるような関数を用いて計算した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 </a:t>
                </a: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70C15-8AB1-9595-463F-5A2FCB9C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604" y="6543472"/>
                <a:ext cx="13864897" cy="17606735"/>
              </a:xfrm>
              <a:prstGeom prst="rect">
                <a:avLst/>
              </a:prstGeom>
              <a:blipFill>
                <a:blip r:embed="rId7"/>
                <a:stretch>
                  <a:fillRect l="-830" r="-2885"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図 105" descr="時計, 記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090E931-0248-1A64-55D8-AC06C3D49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8463" y="6777685"/>
            <a:ext cx="4934346" cy="5718613"/>
          </a:xfrm>
          <a:prstGeom prst="rect">
            <a:avLst/>
          </a:prstGeom>
        </p:spPr>
      </p:pic>
      <p:pic>
        <p:nvPicPr>
          <p:cNvPr id="108" name="図 107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FD08414-2F11-F1C5-94E1-33A636A573C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635"/>
          <a:stretch>
            <a:fillRect/>
          </a:stretch>
        </p:blipFill>
        <p:spPr>
          <a:xfrm>
            <a:off x="20787431" y="6918592"/>
            <a:ext cx="3628694" cy="5718613"/>
          </a:xfrm>
          <a:prstGeom prst="rect">
            <a:avLst/>
          </a:prstGeom>
        </p:spPr>
      </p:pic>
      <p:pic>
        <p:nvPicPr>
          <p:cNvPr id="110" name="図 109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85D35FEC-303B-758E-6C60-330EE62BF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8618" y="6598188"/>
            <a:ext cx="4274473" cy="5898110"/>
          </a:xfrm>
          <a:prstGeom prst="rect">
            <a:avLst/>
          </a:prstGeom>
        </p:spPr>
      </p:pic>
      <p:sp>
        <p:nvSpPr>
          <p:cNvPr id="111" name="矢印: 右 110">
            <a:extLst>
              <a:ext uri="{FF2B5EF4-FFF2-40B4-BE49-F238E27FC236}">
                <a16:creationId xmlns:a16="http://schemas.microsoft.com/office/drawing/2014/main" id="{A159C886-F69B-66BA-462E-5D8F4AD17EF2}"/>
              </a:ext>
            </a:extLst>
          </p:cNvPr>
          <p:cNvSpPr/>
          <p:nvPr/>
        </p:nvSpPr>
        <p:spPr>
          <a:xfrm>
            <a:off x="20416814" y="9093053"/>
            <a:ext cx="741232" cy="1369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914525E0-B81F-4DF0-7B8F-CBD4AD2DBF03}"/>
              </a:ext>
            </a:extLst>
          </p:cNvPr>
          <p:cNvSpPr/>
          <p:nvPr/>
        </p:nvSpPr>
        <p:spPr>
          <a:xfrm>
            <a:off x="23674893" y="9092012"/>
            <a:ext cx="741232" cy="1369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B1B75822-30BB-8121-FB86-F5215C4ECF64}"/>
              </a:ext>
            </a:extLst>
          </p:cNvPr>
          <p:cNvSpPr txBox="1">
            <a:spLocks/>
          </p:cNvSpPr>
          <p:nvPr/>
        </p:nvSpPr>
        <p:spPr>
          <a:xfrm>
            <a:off x="1270847" y="40984392"/>
            <a:ext cx="27731653" cy="1311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txBody>
          <a:bodyPr vert="horz" lIns="91440" tIns="144000" rIns="91440" bIns="45720" rtlCol="0">
            <a:noAutofit/>
          </a:bodyPr>
          <a:lstStyle>
            <a:lvl1pPr marL="567660" indent="-567660" algn="l" defTabSz="2270638" rtl="0" eaLnBrk="1" latinLnBrk="0" hangingPunct="1">
              <a:lnSpc>
                <a:spcPct val="90000"/>
              </a:lnSpc>
              <a:spcBef>
                <a:spcPts val="2483"/>
              </a:spcBef>
              <a:buFont typeface="Wingdings 2" pitchFamily="18" charset="2"/>
              <a:buChar char=""/>
              <a:defRPr kumimoji="1" sz="6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2979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Wingdings 2" pitchFamily="18" charset="2"/>
              <a:buChar char=""/>
              <a:defRPr kumimoji="1"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98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Wingdings 2" pitchFamily="18" charset="2"/>
              <a:buChar char=""/>
              <a:defRPr kumimoji="1" sz="4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617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936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255" indent="-567660" algn="l" defTabSz="2270638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574" indent="-567660" algn="l" defTabSz="2270638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893" indent="-567660" algn="l" defTabSz="2270638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0212" indent="-567660" algn="l" defTabSz="2270638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参考文献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None/>
            </a:pP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[1] Busse, F. H. (1970).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Thermal instabilities in rapidly rotating systems. </a:t>
            </a:r>
            <a:r>
              <a:rPr lang="en-US" altLang="ja-JP" sz="1800" i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Journal of Fluid Mechanics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44(3), 441-460.</a:t>
            </a:r>
            <a:endParaRPr lang="en-US" altLang="ja-JP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None/>
            </a:pP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[2] Bire, S., Kang, W., Marshall, J., &amp; Soderlund, K. M. (2022).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Exploring Ocean Circulation on Icy Moons Heated From Below. </a:t>
            </a:r>
            <a:r>
              <a:rPr lang="en-US" altLang="ja-JP" sz="1800" i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Journal of Geophysical Research: Planets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127(4), e2021JE007020.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27D88F3D-C258-70D8-BD49-7D0B795B0832}"/>
                  </a:ext>
                </a:extLst>
              </p:cNvPr>
              <p:cNvSpPr txBox="1"/>
              <p:nvPr/>
            </p:nvSpPr>
            <p:spPr>
              <a:xfrm>
                <a:off x="25426680" y="13262751"/>
                <a:ext cx="3484480" cy="1465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top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=0[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])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≠0[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ja-JP" sz="2000" i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bottom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=−60[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])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≠−60[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27D88F3D-C258-70D8-BD49-7D0B795B0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6680" y="13262751"/>
                <a:ext cx="3484480" cy="14654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29F1215-1BD2-67E1-AC0A-58EE7D32C2C1}"/>
              </a:ext>
            </a:extLst>
          </p:cNvPr>
          <p:cNvSpPr txBox="1"/>
          <p:nvPr/>
        </p:nvSpPr>
        <p:spPr>
          <a:xfrm>
            <a:off x="18708803" y="12535354"/>
            <a:ext cx="690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先行研究 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(Bire et al.,2022) 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に倣った座標系近似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7E28BA06-24CE-DC5C-2521-C3C1F6B7A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44623" y="25332744"/>
                <a:ext cx="13864896" cy="15651647"/>
              </a:xfrm>
              <a:prstGeom prst="rect">
                <a:avLst/>
              </a:prstGeom>
              <a:ln w="76200">
                <a:solidFill>
                  <a:schemeClr val="accent5"/>
                </a:solidFill>
              </a:ln>
            </p:spPr>
            <p:txBody>
              <a:bodyPr vert="horz" lIns="91440" tIns="216000" rIns="91440" bIns="45720" rtlCol="0">
                <a:noAutofit/>
              </a:bodyPr>
              <a:lstStyle>
                <a:lvl1pPr marL="567660" indent="-567660" algn="l" defTabSz="2270638" rtl="0" eaLnBrk="1" latinLnBrk="0" hangingPunct="1">
                  <a:lnSpc>
                    <a:spcPct val="90000"/>
                  </a:lnSpc>
                  <a:spcBef>
                    <a:spcPts val="2483"/>
                  </a:spcBef>
                  <a:buFont typeface="Wingdings 2" pitchFamily="18" charset="2"/>
                  <a:buChar char=""/>
                  <a:defRPr kumimoji="1" sz="6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02979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838298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9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973617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108936" indent="-567660" algn="l" defTabSz="2270638" rtl="0" eaLnBrk="1" latinLnBrk="0" hangingPunct="1">
                  <a:lnSpc>
                    <a:spcPct val="90000"/>
                  </a:lnSpc>
                  <a:spcBef>
                    <a:spcPts val="1242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244255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79574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14893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650212" indent="-567660" algn="l" defTabSz="2270638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kumimoji="1" sz="447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東西方向の流れ </a:t>
                </a:r>
                <a:r>
                  <a:rPr lang="en-US" altLang="ja-JP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(m/s)</a:t>
                </a:r>
              </a:p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spcBef>
                    <a:spcPts val="24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1135319" lvl="1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endParaRPr lang="en-US" altLang="ja-JP" sz="32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1135319" lvl="1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endParaRPr lang="en-US" altLang="ja-JP" sz="28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1135319" lvl="1" indent="0">
                  <a:spcBef>
                    <a:spcPts val="2400"/>
                  </a:spcBef>
                  <a:buClr>
                    <a:srgbClr val="0070C0"/>
                  </a:buClr>
                  <a:buNone/>
                </a:pP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低緯度でテイラー柱が出現していると考えられる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高緯度のテイラー柱は流速が小さく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3200" b="1" i="0" smtClean="0"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𝛀</m:t>
                    </m:r>
                  </m:oMath>
                </a14:m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の向きから傾いている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</a:t>
                </a: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温度分布 </a:t>
                </a:r>
                <a:r>
                  <a:rPr lang="en-US" altLang="ja-JP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℃</a:t>
                </a:r>
                <a:r>
                  <a:rPr lang="en-US" altLang="ja-JP" sz="4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buClr>
                    <a:schemeClr val="accent5"/>
                  </a:buClr>
                  <a:buFont typeface="Wingdings" panose="05000000000000000000" pitchFamily="2" charset="2"/>
                  <a:buChar char="l"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4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chemeClr val="accent5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底面付近の水が暖められ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鉛直上向きに熱が伝わる様子が見えた</a:t>
                </a:r>
                <a:r>
                  <a:rPr lang="en-US" altLang="ja-JP" sz="32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  <a:endParaRPr lang="en-US" altLang="ja-JP" sz="3007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buClr>
                    <a:schemeClr val="accent5"/>
                  </a:buClr>
                  <a:buNone/>
                </a:pPr>
                <a:endParaRPr lang="en-US" altLang="ja-JP" sz="4193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7E28BA06-24CE-DC5C-2521-C3C1F6B7A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623" y="25332744"/>
                <a:ext cx="13864896" cy="15651647"/>
              </a:xfrm>
              <a:prstGeom prst="rect">
                <a:avLst/>
              </a:prstGeom>
              <a:blipFill>
                <a:blip r:embed="rId12"/>
                <a:stretch>
                  <a:fillRect l="-1136"/>
                </a:stretch>
              </a:blipFill>
              <a:ln w="762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図 131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8457D99C-5719-845C-3F05-A915B19209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41713" y="15776642"/>
            <a:ext cx="13073707" cy="4904592"/>
          </a:xfrm>
          <a:prstGeom prst="rect">
            <a:avLst/>
          </a:prstGeom>
        </p:spPr>
      </p:pic>
      <p:pic>
        <p:nvPicPr>
          <p:cNvPr id="134" name="図 133" descr="ダイアグラム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238BC073-C870-6E01-D997-EE1DBF0647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45637" y="21509969"/>
            <a:ext cx="3646101" cy="2217223"/>
          </a:xfrm>
          <a:prstGeom prst="rect">
            <a:avLst/>
          </a:prstGeom>
        </p:spPr>
      </p:pic>
      <p:pic>
        <p:nvPicPr>
          <p:cNvPr id="136" name="図 135" descr="ダイアグラム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2C252267-225D-FE40-5885-8B468CBA28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67881" y="21547292"/>
            <a:ext cx="3238657" cy="2091330"/>
          </a:xfrm>
          <a:prstGeom prst="rect">
            <a:avLst/>
          </a:prstGeom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2AE427A7-3913-FBC5-2A58-D9F4561B48A2}"/>
              </a:ext>
            </a:extLst>
          </p:cNvPr>
          <p:cNvSpPr txBox="1"/>
          <p:nvPr/>
        </p:nvSpPr>
        <p:spPr>
          <a:xfrm>
            <a:off x="20979849" y="23550712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@</a:t>
            </a:r>
            <a:r>
              <a:rPr kumimoji="1" lang="ja-JP" altLang="en-US" sz="3200" b="1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先行研究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958E2D36-D06C-0F21-EE94-56879D3B01FF}"/>
              </a:ext>
            </a:extLst>
          </p:cNvPr>
          <p:cNvSpPr txBox="1"/>
          <p:nvPr/>
        </p:nvSpPr>
        <p:spPr>
          <a:xfrm>
            <a:off x="25197382" y="2353599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@</a:t>
            </a:r>
            <a:r>
              <a:rPr kumimoji="1" lang="ja-JP" altLang="en-US" sz="3200" b="1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本研究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ECC1C131-3EAA-16B4-863C-DDFB8095F8AB}"/>
                  </a:ext>
                </a:extLst>
              </p:cNvPr>
              <p:cNvSpPr txBox="1"/>
              <p:nvPr/>
            </p:nvSpPr>
            <p:spPr>
              <a:xfrm>
                <a:off x="16512742" y="21817018"/>
                <a:ext cx="2903424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32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ECC1C131-3EAA-16B4-863C-DDFB8095F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742" y="21817018"/>
                <a:ext cx="2903424" cy="16777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1" name="図 140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26D4F37-990C-2677-9FB1-218F2F6AD7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40650" y="26073213"/>
            <a:ext cx="6536307" cy="5464781"/>
          </a:xfrm>
          <a:prstGeom prst="rect">
            <a:avLst/>
          </a:prstGeom>
        </p:spPr>
      </p:pic>
      <p:pic>
        <p:nvPicPr>
          <p:cNvPr id="143" name="図 142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BBFD9E6F-E3B3-12B5-E270-DD225A65E33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2973"/>
          <a:stretch>
            <a:fillRect/>
          </a:stretch>
        </p:blipFill>
        <p:spPr>
          <a:xfrm>
            <a:off x="21943825" y="25887131"/>
            <a:ext cx="6989762" cy="5210995"/>
          </a:xfrm>
          <a:prstGeom prst="rect">
            <a:avLst/>
          </a:prstGeom>
        </p:spPr>
      </p:pic>
      <p:pic>
        <p:nvPicPr>
          <p:cNvPr id="145" name="図 14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2F1240C-C6C5-E2F7-4C63-979EEF0E12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46550" y="34041848"/>
            <a:ext cx="6989761" cy="5609731"/>
          </a:xfrm>
          <a:prstGeom prst="rect">
            <a:avLst/>
          </a:prstGeom>
        </p:spPr>
      </p:pic>
      <p:pic>
        <p:nvPicPr>
          <p:cNvPr id="147" name="図 146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C25C9D9-C6EE-350C-64FA-B81B32BF5D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236311" y="33915081"/>
            <a:ext cx="6674849" cy="57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70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271</TotalTime>
  <Words>711</Words>
  <Application>Microsoft Office PowerPoint</Application>
  <PresentationFormat>ユーザー設定</PresentationFormat>
  <Paragraphs>93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ゴシック</vt:lpstr>
      <vt:lpstr>游ゴシック</vt:lpstr>
      <vt:lpstr>Calibri</vt:lpstr>
      <vt:lpstr>Calibri Light</vt:lpstr>
      <vt:lpstr>Cambria Math</vt:lpstr>
      <vt:lpstr>Wingdings</vt:lpstr>
      <vt:lpstr>Wingdings 2</vt:lpstr>
      <vt:lpstr>HDOfficeLightV0</vt:lpstr>
      <vt:lpstr>氷衛星内部海におけるテイラー柱の計算    　　神戸大学理学部惑星学科     流体地球物理学教育研究分野   2263410s 中澤 惠人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惠人 中澤</dc:creator>
  <cp:lastModifiedBy>惠人 中澤</cp:lastModifiedBy>
  <cp:revision>2</cp:revision>
  <dcterms:created xsi:type="dcterms:W3CDTF">2026-02-15T05:15:00Z</dcterms:created>
  <dcterms:modified xsi:type="dcterms:W3CDTF">2026-02-17T06:48:49Z</dcterms:modified>
</cp:coreProperties>
</file>