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86" r:id="rId2"/>
    <p:sldId id="258" r:id="rId3"/>
    <p:sldId id="293" r:id="rId4"/>
    <p:sldId id="287" r:id="rId5"/>
    <p:sldId id="283" r:id="rId6"/>
    <p:sldId id="292" r:id="rId7"/>
    <p:sldId id="269" r:id="rId8"/>
    <p:sldId id="271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83" autoAdjust="0"/>
  </p:normalViewPr>
  <p:slideViewPr>
    <p:cSldViewPr snapToGrid="0">
      <p:cViewPr varScale="1">
        <p:scale>
          <a:sx n="73" d="100"/>
          <a:sy n="73" d="100"/>
        </p:scale>
        <p:origin x="984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615FB-A691-4F62-BDD7-12E815492295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9B7A-487F-4379-ADD9-2EE6A9A14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90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7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A63C-0E6B-5FE0-FFBB-9BA2094C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757171-8EBC-CB02-5D89-B6BA887E2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2DFA02-2513-FB53-6F4C-5A56DA1EA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7E492F-A8C0-2908-415F-BEFA2B6D7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03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・なぜデカルト座標系に落とし込むのか？</a:t>
            </a:r>
            <a:endParaRPr kumimoji="1" lang="en-US" altLang="ja-JP" dirty="0"/>
          </a:p>
          <a:p>
            <a:r>
              <a:rPr kumimoji="1" lang="ja-JP" altLang="en-US" dirty="0"/>
              <a:t>・座標系の変換をもっと分かりやすくする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6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63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4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50C5-4584-D46D-6446-0CF2D8C0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400EA1-1C07-C57B-F79B-DB23503AB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CB01CA-694C-0A3C-83BC-82F621B68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672BE8-B9F6-0216-C087-7869CA8D4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89B7A-487F-4379-ADD9-2EE6A9A142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A9AD-1995-44C4-94A8-9CD5172C063B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6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43C-5033-427B-A48B-86DE8B6FAA82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1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A7C-0F0E-4D58-A115-8EC92B71E342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20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C7D9-A854-4FDF-9085-327B33C075E6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90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2CBC-907C-413E-A748-4C2FB6FEC948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69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3CC0-0155-499A-8591-46388EC34C8A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7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AF0-0E01-45D4-9678-FFFA66D20D80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77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B3F-755B-41C1-89BB-498DEA54F156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0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A519-0545-457C-987D-2ADE440CAC79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2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5169-3C56-4982-8CE2-EAEE241045DE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7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D16-0732-47F6-8901-B7F874245737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8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18E3-2A52-43AE-B76B-1433CDA619FE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E1D9-8752-402B-BAAC-90D70EB79B52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9D25-7D4C-41C8-BF0E-3E4872616317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8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95F0-4E97-4186-81BC-7A0CD23C6AA1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96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DC0-36D9-4212-B4FF-9CA25464EDCE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2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48E0-536D-4052-A875-0147B844E1DC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9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0100-4D36-4AC0-97FC-E43D42B54A07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5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E7DBDE-2EEA-4C78-A751-45A475766318}" type="datetime1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D6F3BB-EC3C-487A-8683-EFCB9335B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0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E56B798-6BA2-C44E-7944-941BF66037F1}"/>
              </a:ext>
            </a:extLst>
          </p:cNvPr>
          <p:cNvSpPr txBox="1">
            <a:spLocks/>
          </p:cNvSpPr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ja-JP" sz="6000" dirty="0"/>
            </a:br>
            <a:r>
              <a:rPr lang="ja-JP" altLang="en-US" sz="6000" dirty="0"/>
              <a:t>氷衛星内部海における</a:t>
            </a:r>
            <a:br>
              <a:rPr lang="en-US" altLang="ja-JP" sz="6000" dirty="0"/>
            </a:br>
            <a:r>
              <a:rPr lang="ja-JP" altLang="en-US" sz="6000" dirty="0"/>
              <a:t>テイラー柱の計算</a:t>
            </a: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124623A8-C6AE-901F-9DEF-36FDC8DC6BB8}"/>
              </a:ext>
            </a:extLst>
          </p:cNvPr>
          <p:cNvSpPr txBox="1">
            <a:spLocks/>
          </p:cNvSpPr>
          <p:nvPr/>
        </p:nvSpPr>
        <p:spPr>
          <a:xfrm>
            <a:off x="848185" y="4403834"/>
            <a:ext cx="10495630" cy="19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神戸大学理学部惑星学科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流体地球物理学教育研究分野</a:t>
            </a: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中澤 惠人</a:t>
            </a:r>
          </a:p>
          <a:p>
            <a:pPr algn="ctr"/>
            <a:endParaRPr lang="ja-JP" altLang="en-US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7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95672D-6938-2566-BA03-FF08AAAA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63334"/>
            <a:ext cx="10058400" cy="1450757"/>
          </a:xfrm>
        </p:spPr>
        <p:txBody>
          <a:bodyPr>
            <a:normAutofit/>
          </a:bodyPr>
          <a:lstStyle/>
          <a:p>
            <a:r>
              <a:rPr lang="ja-JP" altLang="en-US" dirty="0"/>
              <a:t>はじめに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7C5FB2B-0DD4-DED7-7A84-B8EE94FA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16" y="1976340"/>
            <a:ext cx="7494376" cy="4802547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氷衛星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(icy satellite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ice moon)</a:t>
            </a:r>
            <a:r>
              <a:rPr lang="ja-JP" altLang="en-US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表面を氷に覆われた衛星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主に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</a:t>
            </a:r>
            <a:r>
              <a:rPr lang="en-US" altLang="ja-JP" sz="2400" baseline="-25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の氷で構成された衛星の総称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エウロパ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ガニメデ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エンセラダスなど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液体の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</a:t>
            </a:r>
            <a:r>
              <a:rPr lang="en-US" altLang="ja-JP" sz="2400" baseline="-25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を含む層（内部海）が存在するものもあり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内部海には海洋循環がある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内部海循環の駆動要因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初期熱や放射性元素による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底面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ケイ酸塩コア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からの加熱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潮汐加熱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氷の生成・消滅による塩分フラックス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氷の氷点が圧力に依存することによる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氷殻直下の温度勾配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C4288446-0D4B-DB8C-F933-1F54B81D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5F679D6-E135-CF4C-24EF-6DADB01D408F}"/>
              </a:ext>
            </a:extLst>
          </p:cNvPr>
          <p:cNvGrpSpPr/>
          <p:nvPr/>
        </p:nvGrpSpPr>
        <p:grpSpPr>
          <a:xfrm>
            <a:off x="7648675" y="1976340"/>
            <a:ext cx="4298029" cy="3547086"/>
            <a:chOff x="7648675" y="1976340"/>
            <a:chExt cx="4298029" cy="354708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9AF0658-70C0-2529-7C99-D6BCA7748D9F}"/>
                </a:ext>
              </a:extLst>
            </p:cNvPr>
            <p:cNvSpPr txBox="1"/>
            <p:nvPr/>
          </p:nvSpPr>
          <p:spPr>
            <a:xfrm>
              <a:off x="7870592" y="5154094"/>
              <a:ext cx="3547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図</a:t>
              </a:r>
              <a:r>
                <a:rPr kumimoji="1" lang="en-US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 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内部海を持つ氷衛星の模式図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9" name="図 8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7AC024C-AF06-8A8F-3B86-72DE6529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8675" y="1976340"/>
              <a:ext cx="4298029" cy="3074125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28C650-E406-E9FE-724F-6FEF5C0E978D}"/>
              </a:ext>
            </a:extLst>
          </p:cNvPr>
          <p:cNvSpPr txBox="1"/>
          <p:nvPr/>
        </p:nvSpPr>
        <p:spPr>
          <a:xfrm>
            <a:off x="7756635" y="5994139"/>
            <a:ext cx="131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82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CA2E-E4B0-42DC-37B0-3C4E74B9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B1F1848-9AEA-C9F3-6951-1784B26C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63334"/>
            <a:ext cx="10058400" cy="1450757"/>
          </a:xfrm>
        </p:spPr>
        <p:txBody>
          <a:bodyPr>
            <a:normAutofit/>
          </a:bodyPr>
          <a:lstStyle/>
          <a:p>
            <a:r>
              <a:rPr lang="ja-JP" altLang="en-US" dirty="0"/>
              <a:t>はじめに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E0E3E18-C72B-FC36-8553-2336B099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16" y="1976340"/>
            <a:ext cx="7439824" cy="4802547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氷衛星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(icy satellite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ice moon)</a:t>
            </a:r>
            <a:r>
              <a:rPr lang="ja-JP" altLang="en-US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2400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表面を氷に覆われた衛星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主に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</a:t>
            </a:r>
            <a:r>
              <a:rPr lang="en-US" altLang="ja-JP" sz="2400" baseline="-25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の氷で構成された衛星の総称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エウロパ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ガニメデ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エンセラダスなど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液体の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</a:t>
            </a:r>
            <a:r>
              <a:rPr lang="en-US" altLang="ja-JP" sz="2400" baseline="-25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を含む層（内部海）が存在するものもあり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内部海には海洋循環がある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>
              <a:buClr>
                <a:srgbClr val="0070C0"/>
              </a:buClr>
              <a:buSzPct val="94000"/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内部海循環の駆動要因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初期熱や放射性元素による</a:t>
            </a:r>
            <a:r>
              <a:rPr lang="en-US" altLang="ja-JP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底面</a:t>
            </a:r>
            <a:r>
              <a:rPr lang="en-US" altLang="ja-JP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ケイ酸塩コア</a:t>
            </a:r>
            <a:r>
              <a:rPr lang="en-US" altLang="ja-JP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からの加熱</a:t>
            </a:r>
            <a:r>
              <a:rPr lang="en-US" altLang="ja-JP" sz="2000" b="1" u="sng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潮汐加熱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氷の生成・消滅による塩分フラックス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SzPct val="94000"/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氷の氷点が圧力に依存することによる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氷殻直下の温度勾配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B7EAF88D-4C20-4E45-88EE-0B36394E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3F57AAF-7AB6-72E1-7261-9663187108D3}"/>
              </a:ext>
            </a:extLst>
          </p:cNvPr>
          <p:cNvGrpSpPr/>
          <p:nvPr/>
        </p:nvGrpSpPr>
        <p:grpSpPr>
          <a:xfrm>
            <a:off x="7648675" y="1976340"/>
            <a:ext cx="4298029" cy="3547086"/>
            <a:chOff x="7648675" y="1976340"/>
            <a:chExt cx="4298029" cy="354708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2AD151C-56FD-B5C8-70B7-DA6D3C1B806E}"/>
                </a:ext>
              </a:extLst>
            </p:cNvPr>
            <p:cNvSpPr txBox="1"/>
            <p:nvPr/>
          </p:nvSpPr>
          <p:spPr>
            <a:xfrm>
              <a:off x="7870592" y="5154094"/>
              <a:ext cx="3547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図</a:t>
              </a:r>
              <a:r>
                <a:rPr kumimoji="1" lang="en-US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 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内部海を持つ氷衛星の模式図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9" name="図 8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11118F0-F072-A2AA-F167-72CECABA6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8675" y="1976340"/>
              <a:ext cx="4298029" cy="3074125"/>
            </a:xfrm>
            <a:prstGeom prst="rect">
              <a:avLst/>
            </a:prstGeom>
          </p:spPr>
        </p:pic>
      </p:grpSp>
      <p:sp>
        <p:nvSpPr>
          <p:cNvPr id="13" name="矢印: 上 12">
            <a:extLst>
              <a:ext uri="{FF2B5EF4-FFF2-40B4-BE49-F238E27FC236}">
                <a16:creationId xmlns:a16="http://schemas.microsoft.com/office/drawing/2014/main" id="{872788A3-593C-BB60-E311-C4C0AAE6264B}"/>
              </a:ext>
            </a:extLst>
          </p:cNvPr>
          <p:cNvSpPr/>
          <p:nvPr/>
        </p:nvSpPr>
        <p:spPr>
          <a:xfrm rot="19254259">
            <a:off x="9147641" y="2624001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上 13">
            <a:extLst>
              <a:ext uri="{FF2B5EF4-FFF2-40B4-BE49-F238E27FC236}">
                <a16:creationId xmlns:a16="http://schemas.microsoft.com/office/drawing/2014/main" id="{071ACBDE-BECC-2437-CBBE-2EF0E1A5A0FD}"/>
              </a:ext>
            </a:extLst>
          </p:cNvPr>
          <p:cNvSpPr/>
          <p:nvPr/>
        </p:nvSpPr>
        <p:spPr>
          <a:xfrm rot="16200000">
            <a:off x="8792080" y="3331203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上 15">
            <a:extLst>
              <a:ext uri="{FF2B5EF4-FFF2-40B4-BE49-F238E27FC236}">
                <a16:creationId xmlns:a16="http://schemas.microsoft.com/office/drawing/2014/main" id="{56E3C1A1-EE35-C1AB-B026-D6BF5A575B43}"/>
              </a:ext>
            </a:extLst>
          </p:cNvPr>
          <p:cNvSpPr/>
          <p:nvPr/>
        </p:nvSpPr>
        <p:spPr>
          <a:xfrm rot="2302690">
            <a:off x="10167426" y="2633876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上 17">
            <a:extLst>
              <a:ext uri="{FF2B5EF4-FFF2-40B4-BE49-F238E27FC236}">
                <a16:creationId xmlns:a16="http://schemas.microsoft.com/office/drawing/2014/main" id="{F6BAA3E7-BBB3-AB62-F7A7-24B2586E34A7}"/>
              </a:ext>
            </a:extLst>
          </p:cNvPr>
          <p:cNvSpPr/>
          <p:nvPr/>
        </p:nvSpPr>
        <p:spPr>
          <a:xfrm rot="5400000">
            <a:off x="10519560" y="3314759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上 18">
            <a:extLst>
              <a:ext uri="{FF2B5EF4-FFF2-40B4-BE49-F238E27FC236}">
                <a16:creationId xmlns:a16="http://schemas.microsoft.com/office/drawing/2014/main" id="{0621C2E2-3405-B5C0-0AA3-764CB5298E0A}"/>
              </a:ext>
            </a:extLst>
          </p:cNvPr>
          <p:cNvSpPr/>
          <p:nvPr/>
        </p:nvSpPr>
        <p:spPr>
          <a:xfrm rot="8840452">
            <a:off x="10084478" y="4092509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 19">
            <a:extLst>
              <a:ext uri="{FF2B5EF4-FFF2-40B4-BE49-F238E27FC236}">
                <a16:creationId xmlns:a16="http://schemas.microsoft.com/office/drawing/2014/main" id="{9FC3F80E-318E-7ABF-5B32-2A2688B0B054}"/>
              </a:ext>
            </a:extLst>
          </p:cNvPr>
          <p:cNvSpPr/>
          <p:nvPr/>
        </p:nvSpPr>
        <p:spPr>
          <a:xfrm rot="12595622">
            <a:off x="9187278" y="4069906"/>
            <a:ext cx="230237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13388D-1E72-231B-6920-7C389D2EBCAF}"/>
              </a:ext>
            </a:extLst>
          </p:cNvPr>
          <p:cNvSpPr txBox="1"/>
          <p:nvPr/>
        </p:nvSpPr>
        <p:spPr>
          <a:xfrm>
            <a:off x="10839564" y="42981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加熱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92893A-84F5-3FF4-1D5B-23825AB38957}"/>
              </a:ext>
            </a:extLst>
          </p:cNvPr>
          <p:cNvSpPr txBox="1"/>
          <p:nvPr/>
        </p:nvSpPr>
        <p:spPr>
          <a:xfrm>
            <a:off x="4339515" y="3969396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どのような海洋循環がある？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1AA529-1958-9EC5-77C9-5D34D3F733EE}"/>
              </a:ext>
            </a:extLst>
          </p:cNvPr>
          <p:cNvSpPr txBox="1"/>
          <p:nvPr/>
        </p:nvSpPr>
        <p:spPr>
          <a:xfrm>
            <a:off x="7756635" y="5994139"/>
            <a:ext cx="131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59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AAD0-C05F-9FFA-C3E5-2F3D60E6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テイラー柱とは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E7A75-E1E5-9A32-6DCE-139EE8FA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6" y="2377736"/>
            <a:ext cx="6012542" cy="3413464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回転の影響で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800">
                <a:latin typeface="游ゴシック" panose="020B0400000000000000" pitchFamily="50" charset="-128"/>
                <a:ea typeface="游ゴシック" panose="020B0400000000000000" pitchFamily="50" charset="-128"/>
              </a:rPr>
              <a:t>流体の流線が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どこを切っても同じ断面である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『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金太郎飴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』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のような構造を持つ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8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運動が回転軸方向に一様</a:t>
            </a:r>
            <a:r>
              <a:rPr lang="en-US" altLang="ja-JP" sz="28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特に回転する球殻流体の場合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右図のようになる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endParaRPr kumimoji="1" lang="en-US" altLang="ja-JP" sz="2800" cap="none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Clr>
                <a:srgbClr val="0070C0"/>
              </a:buClr>
              <a:buNone/>
            </a:pPr>
            <a:endParaRPr kumimoji="1" lang="ja-JP" altLang="en-US" sz="2800" cap="none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D1A145-C9D1-1047-45F3-5B999306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690A4B8-C458-6E55-A9C3-22A4EC3C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4" b="1"/>
          <a:stretch>
            <a:fillRect/>
          </a:stretch>
        </p:blipFill>
        <p:spPr>
          <a:xfrm>
            <a:off x="7466479" y="1845734"/>
            <a:ext cx="3746004" cy="38165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384FA2-55F5-8817-0545-F5942436E65C}"/>
              </a:ext>
            </a:extLst>
          </p:cNvPr>
          <p:cNvSpPr txBox="1"/>
          <p:nvPr/>
        </p:nvSpPr>
        <p:spPr>
          <a:xfrm>
            <a:off x="6829819" y="5825334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回転球殻におけるテイラー柱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(Busse, 1970)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65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D71BF-6FD0-D194-FD3C-0FE47F86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先行研究の紹介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F96709-3306-6F30-D37E-E8EEA4DC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01" y="1845733"/>
            <a:ext cx="5412899" cy="4535451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kumimoji="1" lang="en-US" altLang="ja-JP" sz="2800" u="sng" cap="none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Bire et al. (</a:t>
            </a:r>
            <a:r>
              <a:rPr kumimoji="1" lang="en-US" altLang="ja-JP" sz="28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2022) </a:t>
            </a:r>
            <a:r>
              <a:rPr kumimoji="1" lang="ja-JP" altLang="en-US" sz="28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の研究</a:t>
            </a:r>
            <a:endParaRPr kumimoji="1" lang="en-US" altLang="ja-JP" sz="2800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研究内容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底面加熱による氷衛星の海洋循環の研究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計算する座標系：デカルト座標系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球殻ジオメトリを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直方体の箱として近似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97427C-79F8-1977-083E-854C46798C6B}"/>
              </a:ext>
            </a:extLst>
          </p:cNvPr>
          <p:cNvSpPr txBox="1"/>
          <p:nvPr/>
        </p:nvSpPr>
        <p:spPr>
          <a:xfrm>
            <a:off x="6842918" y="6011852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氷衛星の内部海モデル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(Bire et al.,2022)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A8F0A4AD-EE27-E89A-9D1B-DE85D069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A647F8C-478E-7614-21E8-81E477E1C17D}"/>
              </a:ext>
            </a:extLst>
          </p:cNvPr>
          <p:cNvGrpSpPr/>
          <p:nvPr/>
        </p:nvGrpSpPr>
        <p:grpSpPr>
          <a:xfrm>
            <a:off x="6529744" y="1845733"/>
            <a:ext cx="5252936" cy="3981824"/>
            <a:chOff x="6529744" y="1845733"/>
            <a:chExt cx="5252936" cy="398182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497BA36-346E-91E2-4262-42C5413F11AF}"/>
                </a:ext>
              </a:extLst>
            </p:cNvPr>
            <p:cNvGrpSpPr/>
            <p:nvPr/>
          </p:nvGrpSpPr>
          <p:grpSpPr>
            <a:xfrm>
              <a:off x="6529744" y="1845733"/>
              <a:ext cx="5252936" cy="3981824"/>
              <a:chOff x="6429413" y="2160451"/>
              <a:chExt cx="5252936" cy="3981824"/>
            </a:xfrm>
          </p:grpSpPr>
          <p:pic>
            <p:nvPicPr>
              <p:cNvPr id="4" name="図 3" descr="グラフ, レーダー チャート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35D54CB6-B255-E6C3-3D01-6A8573B42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4" r="3584"/>
              <a:stretch>
                <a:fillRect/>
              </a:stretch>
            </p:blipFill>
            <p:spPr>
              <a:xfrm>
                <a:off x="6429413" y="2160451"/>
                <a:ext cx="5252936" cy="3708643"/>
              </a:xfrm>
              <a:prstGeom prst="rect">
                <a:avLst/>
              </a:prstGeom>
            </p:spPr>
          </p:pic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8B6A70D1-E19D-2498-BF9D-D459D78D08D7}"/>
                  </a:ext>
                </a:extLst>
              </p:cNvPr>
              <p:cNvGrpSpPr/>
              <p:nvPr/>
            </p:nvGrpSpPr>
            <p:grpSpPr>
              <a:xfrm>
                <a:off x="8914355" y="5784456"/>
                <a:ext cx="1756855" cy="357819"/>
                <a:chOff x="8389061" y="5778352"/>
                <a:chExt cx="1756855" cy="3578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テキスト ボックス 6">
                      <a:extLst>
                        <a:ext uri="{FF2B5EF4-FFF2-40B4-BE49-F238E27FC236}">
                          <a16:creationId xmlns:a16="http://schemas.microsoft.com/office/drawing/2014/main" id="{FA911887-A465-761D-C193-3B56A9E62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89061" y="5778352"/>
                      <a:ext cx="10441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600" i="1" dirty="0" smtClean="0">
                                <a:latin typeface="Cambria Math" panose="02040503050406030204" pitchFamily="18" charset="0"/>
                              </a:rPr>
                              <m:t>−60[</m:t>
                            </m:r>
                            <m:r>
                              <a:rPr kumimoji="1" lang="en-US" altLang="ja-JP" sz="1600" i="1" dirty="0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kumimoji="1" lang="en-US" altLang="ja-JP" sz="160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dirty="0"/>
                    </a:p>
                  </p:txBody>
                </p:sp>
              </mc:Choice>
              <mc:Fallback xmlns="">
                <p:sp>
                  <p:nvSpPr>
                    <p:cNvPr id="7" name="テキスト ボックス 6">
                      <a:extLst>
                        <a:ext uri="{FF2B5EF4-FFF2-40B4-BE49-F238E27FC236}">
                          <a16:creationId xmlns:a16="http://schemas.microsoft.com/office/drawing/2014/main" id="{FA911887-A465-761D-C193-3B56A9E621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9061" y="5778352"/>
                      <a:ext cx="1044196" cy="3385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9BF3F22-86A5-F1F9-9D64-3272652C428A}"/>
                    </a:ext>
                  </a:extLst>
                </p:cNvPr>
                <p:cNvSpPr txBox="1"/>
                <p:nvPr/>
              </p:nvSpPr>
              <p:spPr>
                <a:xfrm>
                  <a:off x="9847436" y="5797617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0</a:t>
                  </a:r>
                  <a:endParaRPr kumimoji="1" lang="ja-JP" altLang="en-US" sz="16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</p:grp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5658AF3-8A84-357C-6932-B4568DEE6AEA}"/>
                </a:ext>
              </a:extLst>
            </p:cNvPr>
            <p:cNvSpPr txBox="1"/>
            <p:nvPr/>
          </p:nvSpPr>
          <p:spPr>
            <a:xfrm>
              <a:off x="8981233" y="232514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C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加熱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B0094D1-7562-4994-BED4-4B6F9153AB4A}"/>
                </a:ext>
              </a:extLst>
            </p:cNvPr>
            <p:cNvSpPr/>
            <p:nvPr/>
          </p:nvSpPr>
          <p:spPr>
            <a:xfrm>
              <a:off x="10058882" y="2744583"/>
              <a:ext cx="21139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42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D8C30-9120-73B0-6001-E85D8917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先行研究の紹介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6256D4-61AF-FB52-7D67-3D54E8C7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157" y="6207953"/>
            <a:ext cx="76421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52" name="矢印: 右 251">
            <a:extLst>
              <a:ext uri="{FF2B5EF4-FFF2-40B4-BE49-F238E27FC236}">
                <a16:creationId xmlns:a16="http://schemas.microsoft.com/office/drawing/2014/main" id="{69ACB6F6-D504-ADC5-938D-305A689F7C98}"/>
              </a:ext>
            </a:extLst>
          </p:cNvPr>
          <p:cNvSpPr/>
          <p:nvPr/>
        </p:nvSpPr>
        <p:spPr>
          <a:xfrm>
            <a:off x="4269199" y="3836339"/>
            <a:ext cx="85459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アーチ 252">
            <a:extLst>
              <a:ext uri="{FF2B5EF4-FFF2-40B4-BE49-F238E27FC236}">
                <a16:creationId xmlns:a16="http://schemas.microsoft.com/office/drawing/2014/main" id="{0B8BA7A3-B6B3-8E3F-5B42-51C1B7DD3914}"/>
              </a:ext>
            </a:extLst>
          </p:cNvPr>
          <p:cNvSpPr/>
          <p:nvPr/>
        </p:nvSpPr>
        <p:spPr>
          <a:xfrm rot="5400000">
            <a:off x="1670614" y="1715126"/>
            <a:ext cx="5301328" cy="4807948"/>
          </a:xfrm>
          <a:prstGeom prst="blockArc">
            <a:avLst>
              <a:gd name="adj1" fmla="val 13759106"/>
              <a:gd name="adj2" fmla="val 18700340"/>
              <a:gd name="adj3" fmla="val 17756"/>
            </a:avLst>
          </a:prstGeom>
          <a:solidFill>
            <a:srgbClr val="4E95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317F3A95-373C-9605-0CC0-265F828207E7}"/>
              </a:ext>
            </a:extLst>
          </p:cNvPr>
          <p:cNvGrpSpPr/>
          <p:nvPr/>
        </p:nvGrpSpPr>
        <p:grpSpPr>
          <a:xfrm>
            <a:off x="1227979" y="2164744"/>
            <a:ext cx="2880378" cy="3618640"/>
            <a:chOff x="1219220" y="2047514"/>
            <a:chExt cx="2880378" cy="3618640"/>
          </a:xfrm>
        </p:grpSpPr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A2D09E21-C79A-46DE-FDEE-4E9922D41647}"/>
                </a:ext>
              </a:extLst>
            </p:cNvPr>
            <p:cNvGrpSpPr/>
            <p:nvPr/>
          </p:nvGrpSpPr>
          <p:grpSpPr>
            <a:xfrm>
              <a:off x="1219220" y="2047514"/>
              <a:ext cx="2880378" cy="3618640"/>
              <a:chOff x="1219220" y="2047514"/>
              <a:chExt cx="2880378" cy="3618640"/>
            </a:xfrm>
          </p:grpSpPr>
          <p:grpSp>
            <p:nvGrpSpPr>
              <p:cNvPr id="257" name="グループ化 256">
                <a:extLst>
                  <a:ext uri="{FF2B5EF4-FFF2-40B4-BE49-F238E27FC236}">
                    <a16:creationId xmlns:a16="http://schemas.microsoft.com/office/drawing/2014/main" id="{ED3D25CC-7D10-4D14-9EE0-8B5DF7868CA9}"/>
                  </a:ext>
                </a:extLst>
              </p:cNvPr>
              <p:cNvGrpSpPr/>
              <p:nvPr/>
            </p:nvGrpSpPr>
            <p:grpSpPr>
              <a:xfrm>
                <a:off x="1219220" y="2047514"/>
                <a:ext cx="2880378" cy="3456858"/>
                <a:chOff x="1219220" y="2047514"/>
                <a:chExt cx="2880378" cy="3456858"/>
              </a:xfrm>
            </p:grpSpPr>
            <p:grpSp>
              <p:nvGrpSpPr>
                <p:cNvPr id="259" name="グループ化 258">
                  <a:extLst>
                    <a:ext uri="{FF2B5EF4-FFF2-40B4-BE49-F238E27FC236}">
                      <a16:creationId xmlns:a16="http://schemas.microsoft.com/office/drawing/2014/main" id="{CE6CC68C-7B77-9EC3-D693-3CABF3B5D3C7}"/>
                    </a:ext>
                  </a:extLst>
                </p:cNvPr>
                <p:cNvGrpSpPr/>
                <p:nvPr/>
              </p:nvGrpSpPr>
              <p:grpSpPr>
                <a:xfrm>
                  <a:off x="1219220" y="2555631"/>
                  <a:ext cx="2774433" cy="2813538"/>
                  <a:chOff x="2898843" y="535021"/>
                  <a:chExt cx="4669275" cy="4669275"/>
                </a:xfrm>
              </p:grpSpPr>
              <p:sp>
                <p:nvSpPr>
                  <p:cNvPr id="275" name="楕円 274">
                    <a:extLst>
                      <a:ext uri="{FF2B5EF4-FFF2-40B4-BE49-F238E27FC236}">
                        <a16:creationId xmlns:a16="http://schemas.microsoft.com/office/drawing/2014/main" id="{FA503A74-3440-E3C2-A6D1-8C2F5A5DDC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98843" y="535021"/>
                    <a:ext cx="4669275" cy="4669275"/>
                  </a:xfrm>
                  <a:prstGeom prst="ellipse">
                    <a:avLst/>
                  </a:prstGeom>
                  <a:solidFill>
                    <a:srgbClr val="A6CAEC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76" name="楕円 275">
                    <a:extLst>
                      <a:ext uri="{FF2B5EF4-FFF2-40B4-BE49-F238E27FC236}">
                        <a16:creationId xmlns:a16="http://schemas.microsoft.com/office/drawing/2014/main" id="{28FDADF5-8D96-09CE-42BA-2D17DA7594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90671" y="826849"/>
                    <a:ext cx="4085617" cy="4085617"/>
                  </a:xfrm>
                  <a:prstGeom prst="ellipse">
                    <a:avLst/>
                  </a:prstGeom>
                  <a:solidFill>
                    <a:srgbClr val="4E95D9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77" name="楕円 276">
                    <a:extLst>
                      <a:ext uri="{FF2B5EF4-FFF2-40B4-BE49-F238E27FC236}">
                        <a16:creationId xmlns:a16="http://schemas.microsoft.com/office/drawing/2014/main" id="{E823DFBC-DA21-701A-BAB1-782C282718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9141" y="1653703"/>
                    <a:ext cx="2428676" cy="2428676"/>
                  </a:xfrm>
                  <a:prstGeom prst="ellipse">
                    <a:avLst/>
                  </a:prstGeom>
                  <a:solidFill>
                    <a:srgbClr val="C04F1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260" name="楕円 259">
                  <a:extLst>
                    <a:ext uri="{FF2B5EF4-FFF2-40B4-BE49-F238E27FC236}">
                      <a16:creationId xmlns:a16="http://schemas.microsoft.com/office/drawing/2014/main" id="{19F9F5D8-0D27-0498-0E95-D07AD9308574}"/>
                    </a:ext>
                  </a:extLst>
                </p:cNvPr>
                <p:cNvSpPr/>
                <p:nvPr/>
              </p:nvSpPr>
              <p:spPr>
                <a:xfrm>
                  <a:off x="2534823" y="3124849"/>
                  <a:ext cx="171937" cy="165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楕円 260">
                  <a:extLst>
                    <a:ext uri="{FF2B5EF4-FFF2-40B4-BE49-F238E27FC236}">
                      <a16:creationId xmlns:a16="http://schemas.microsoft.com/office/drawing/2014/main" id="{3E81E417-8421-7F4B-4DD1-41391AA851E1}"/>
                    </a:ext>
                  </a:extLst>
                </p:cNvPr>
                <p:cNvSpPr/>
                <p:nvPr/>
              </p:nvSpPr>
              <p:spPr>
                <a:xfrm>
                  <a:off x="2534822" y="4603261"/>
                  <a:ext cx="171937" cy="165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楕円 261">
                  <a:extLst>
                    <a:ext uri="{FF2B5EF4-FFF2-40B4-BE49-F238E27FC236}">
                      <a16:creationId xmlns:a16="http://schemas.microsoft.com/office/drawing/2014/main" id="{41A7BCD0-2DA0-DEA1-043F-09B0B5C9D3AB}"/>
                    </a:ext>
                  </a:extLst>
                </p:cNvPr>
                <p:cNvSpPr/>
                <p:nvPr/>
              </p:nvSpPr>
              <p:spPr>
                <a:xfrm>
                  <a:off x="2534821" y="5094325"/>
                  <a:ext cx="171937" cy="165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3" name="楕円 262">
                  <a:extLst>
                    <a:ext uri="{FF2B5EF4-FFF2-40B4-BE49-F238E27FC236}">
                      <a16:creationId xmlns:a16="http://schemas.microsoft.com/office/drawing/2014/main" id="{B0C7D4DF-A1F4-1744-044C-A47E219DE9B8}"/>
                    </a:ext>
                  </a:extLst>
                </p:cNvPr>
                <p:cNvSpPr/>
                <p:nvPr/>
              </p:nvSpPr>
              <p:spPr>
                <a:xfrm>
                  <a:off x="3240462" y="3863745"/>
                  <a:ext cx="171937" cy="165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楕円 263">
                  <a:extLst>
                    <a:ext uri="{FF2B5EF4-FFF2-40B4-BE49-F238E27FC236}">
                      <a16:creationId xmlns:a16="http://schemas.microsoft.com/office/drawing/2014/main" id="{A84DD759-DC64-3104-D727-8FDC40B52592}"/>
                    </a:ext>
                  </a:extLst>
                </p:cNvPr>
                <p:cNvSpPr/>
                <p:nvPr/>
              </p:nvSpPr>
              <p:spPr>
                <a:xfrm>
                  <a:off x="3751384" y="3863744"/>
                  <a:ext cx="171937" cy="165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テキスト ボックス 264">
                  <a:extLst>
                    <a:ext uri="{FF2B5EF4-FFF2-40B4-BE49-F238E27FC236}">
                      <a16:creationId xmlns:a16="http://schemas.microsoft.com/office/drawing/2014/main" id="{FE48A096-6900-4055-B1CC-BD70881EE741}"/>
                    </a:ext>
                  </a:extLst>
                </p:cNvPr>
                <p:cNvSpPr txBox="1"/>
                <p:nvPr/>
              </p:nvSpPr>
              <p:spPr>
                <a:xfrm>
                  <a:off x="2182207" y="4748908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/>
                      </a:solidFill>
                    </a:rPr>
                    <a:t>内部海</a:t>
                  </a:r>
                </a:p>
              </p:txBody>
            </p:sp>
            <p:sp>
              <p:nvSpPr>
                <p:cNvPr id="266" name="テキスト ボックス 265">
                  <a:extLst>
                    <a:ext uri="{FF2B5EF4-FFF2-40B4-BE49-F238E27FC236}">
                      <a16:creationId xmlns:a16="http://schemas.microsoft.com/office/drawing/2014/main" id="{29895004-5474-ECC4-F10C-DDB4743A41B3}"/>
                    </a:ext>
                  </a:extLst>
                </p:cNvPr>
                <p:cNvSpPr txBox="1"/>
                <p:nvPr/>
              </p:nvSpPr>
              <p:spPr>
                <a:xfrm>
                  <a:off x="2656671" y="2418161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A</a:t>
                  </a:r>
                  <a:endParaRPr kumimoji="1" lang="ja-JP" altLang="en-US" dirty="0"/>
                </a:p>
              </p:txBody>
            </p:sp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3D938E9F-2798-4DD3-3C63-08A2DAADA432}"/>
                    </a:ext>
                  </a:extLst>
                </p:cNvPr>
                <p:cNvSpPr txBox="1"/>
                <p:nvPr/>
              </p:nvSpPr>
              <p:spPr>
                <a:xfrm>
                  <a:off x="2677644" y="2931950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B</a:t>
                  </a:r>
                  <a:endParaRPr kumimoji="1" lang="ja-JP" altLang="en-US" dirty="0"/>
                </a:p>
              </p:txBody>
            </p:sp>
            <p:sp>
              <p:nvSpPr>
                <p:cNvPr id="268" name="テキスト ボックス 267">
                  <a:extLst>
                    <a:ext uri="{FF2B5EF4-FFF2-40B4-BE49-F238E27FC236}">
                      <a16:creationId xmlns:a16="http://schemas.microsoft.com/office/drawing/2014/main" id="{4D431EA6-1C86-4659-28E8-609D35F4429E}"/>
                    </a:ext>
                  </a:extLst>
                </p:cNvPr>
                <p:cNvSpPr txBox="1"/>
                <p:nvPr/>
              </p:nvSpPr>
              <p:spPr>
                <a:xfrm>
                  <a:off x="3762646" y="3961425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O</a:t>
                  </a:r>
                  <a:endParaRPr kumimoji="1" lang="ja-JP" altLang="en-US" dirty="0"/>
                </a:p>
              </p:txBody>
            </p:sp>
            <p:sp>
              <p:nvSpPr>
                <p:cNvPr id="269" name="テキスト ボックス 268">
                  <a:extLst>
                    <a:ext uri="{FF2B5EF4-FFF2-40B4-BE49-F238E27FC236}">
                      <a16:creationId xmlns:a16="http://schemas.microsoft.com/office/drawing/2014/main" id="{0B7AC681-2A6F-F35F-BF9C-C558377F56ED}"/>
                    </a:ext>
                  </a:extLst>
                </p:cNvPr>
                <p:cNvSpPr txBox="1"/>
                <p:nvPr/>
              </p:nvSpPr>
              <p:spPr>
                <a:xfrm>
                  <a:off x="3272019" y="3961425"/>
                  <a:ext cx="327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D</a:t>
                  </a:r>
                  <a:endParaRPr kumimoji="1" lang="ja-JP" altLang="en-US" dirty="0"/>
                </a:p>
              </p:txBody>
            </p:sp>
            <p:sp>
              <p:nvSpPr>
                <p:cNvPr id="270" name="テキスト ボックス 269">
                  <a:extLst>
                    <a:ext uri="{FF2B5EF4-FFF2-40B4-BE49-F238E27FC236}">
                      <a16:creationId xmlns:a16="http://schemas.microsoft.com/office/drawing/2014/main" id="{A1BCAB86-EDEA-9260-E7A4-B16D88D41D6C}"/>
                    </a:ext>
                  </a:extLst>
                </p:cNvPr>
                <p:cNvSpPr txBox="1"/>
                <p:nvPr/>
              </p:nvSpPr>
              <p:spPr>
                <a:xfrm>
                  <a:off x="2691643" y="513504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E</a:t>
                  </a:r>
                  <a:endParaRPr kumimoji="1" lang="ja-JP" altLang="en-US" dirty="0"/>
                </a:p>
              </p:txBody>
            </p:sp>
            <p:sp>
              <p:nvSpPr>
                <p:cNvPr id="271" name="テキスト ボックス 270">
                  <a:extLst>
                    <a:ext uri="{FF2B5EF4-FFF2-40B4-BE49-F238E27FC236}">
                      <a16:creationId xmlns:a16="http://schemas.microsoft.com/office/drawing/2014/main" id="{424D525A-E555-16BA-73C3-B6874B83EC28}"/>
                    </a:ext>
                  </a:extLst>
                </p:cNvPr>
                <p:cNvSpPr txBox="1"/>
                <p:nvPr/>
              </p:nvSpPr>
              <p:spPr>
                <a:xfrm>
                  <a:off x="2613062" y="4373641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F</a:t>
                  </a:r>
                  <a:endParaRPr kumimoji="1" lang="ja-JP" altLang="en-US" dirty="0"/>
                </a:p>
              </p:txBody>
            </p:sp>
            <p:sp>
              <p:nvSpPr>
                <p:cNvPr id="272" name="テキスト ボックス 271">
                  <a:extLst>
                    <a:ext uri="{FF2B5EF4-FFF2-40B4-BE49-F238E27FC236}">
                      <a16:creationId xmlns:a16="http://schemas.microsoft.com/office/drawing/2014/main" id="{C90B8C51-8EF9-0936-5172-64F4DDAC68E0}"/>
                    </a:ext>
                  </a:extLst>
                </p:cNvPr>
                <p:cNvSpPr txBox="1"/>
                <p:nvPr/>
              </p:nvSpPr>
              <p:spPr>
                <a:xfrm>
                  <a:off x="1660983" y="2047514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/>
                    <a:t>自転軸</a:t>
                  </a:r>
                </a:p>
              </p:txBody>
            </p:sp>
            <p:sp>
              <p:nvSpPr>
                <p:cNvPr id="273" name="楕円 272">
                  <a:extLst>
                    <a:ext uri="{FF2B5EF4-FFF2-40B4-BE49-F238E27FC236}">
                      <a16:creationId xmlns:a16="http://schemas.microsoft.com/office/drawing/2014/main" id="{CD63EF7E-6706-6D23-5498-A8B0DB0CAE4D}"/>
                    </a:ext>
                  </a:extLst>
                </p:cNvPr>
                <p:cNvSpPr/>
                <p:nvPr/>
              </p:nvSpPr>
              <p:spPr>
                <a:xfrm>
                  <a:off x="2534823" y="2629395"/>
                  <a:ext cx="171937" cy="165085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4" name="テキスト ボックス 273">
                  <a:extLst>
                    <a:ext uri="{FF2B5EF4-FFF2-40B4-BE49-F238E27FC236}">
                      <a16:creationId xmlns:a16="http://schemas.microsoft.com/office/drawing/2014/main" id="{6FAC88AA-5FEF-3D5F-8B3F-42CC2725D7BD}"/>
                    </a:ext>
                  </a:extLst>
                </p:cNvPr>
                <p:cNvSpPr txBox="1"/>
                <p:nvPr/>
              </p:nvSpPr>
              <p:spPr>
                <a:xfrm>
                  <a:off x="2080489" y="3678705"/>
                  <a:ext cx="10518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dirty="0">
                      <a:solidFill>
                        <a:schemeClr val="bg1"/>
                      </a:solidFill>
                    </a:rPr>
                    <a:t>ケイ酸塩</a:t>
                  </a:r>
                  <a:endParaRPr kumimoji="1" lang="en-US" altLang="ja-JP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kumimoji="1" lang="ja-JP" altLang="en-US" dirty="0">
                      <a:solidFill>
                        <a:schemeClr val="bg1"/>
                      </a:solidFill>
                    </a:rPr>
                    <a:t>コア</a:t>
                  </a:r>
                </a:p>
              </p:txBody>
            </p:sp>
          </p:grpSp>
          <p:cxnSp>
            <p:nvCxnSpPr>
              <p:cNvPr id="258" name="直線矢印コネクタ 257">
                <a:extLst>
                  <a:ext uri="{FF2B5EF4-FFF2-40B4-BE49-F238E27FC236}">
                    <a16:creationId xmlns:a16="http://schemas.microsoft.com/office/drawing/2014/main" id="{9A8F9CBE-ECC8-E05C-9460-902B395E6E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6434" y="2047514"/>
                <a:ext cx="591" cy="3618640"/>
              </a:xfrm>
              <a:prstGeom prst="straightConnector1">
                <a:avLst/>
              </a:prstGeom>
              <a:ln w="38100">
                <a:solidFill>
                  <a:schemeClr val="tx1">
                    <a:alpha val="68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直線コネクタ 255">
              <a:extLst>
                <a:ext uri="{FF2B5EF4-FFF2-40B4-BE49-F238E27FC236}">
                  <a16:creationId xmlns:a16="http://schemas.microsoft.com/office/drawing/2014/main" id="{D551017A-7AFB-99BB-9975-D0E22A6AC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430" y="3014492"/>
              <a:ext cx="22546" cy="191908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CCF8FE91-7C59-7F0B-7182-1AC702E0DE79}"/>
              </a:ext>
            </a:extLst>
          </p:cNvPr>
          <p:cNvGrpSpPr/>
          <p:nvPr/>
        </p:nvGrpSpPr>
        <p:grpSpPr>
          <a:xfrm>
            <a:off x="5171928" y="2164744"/>
            <a:ext cx="1913932" cy="3905429"/>
            <a:chOff x="5163169" y="2047514"/>
            <a:chExt cx="1913932" cy="3905429"/>
          </a:xfrm>
        </p:grpSpPr>
        <p:sp>
          <p:nvSpPr>
            <p:cNvPr id="279" name="楕円 278">
              <a:extLst>
                <a:ext uri="{FF2B5EF4-FFF2-40B4-BE49-F238E27FC236}">
                  <a16:creationId xmlns:a16="http://schemas.microsoft.com/office/drawing/2014/main" id="{DE6F905F-EDF9-E965-E7B0-2CD48FE0E54D}"/>
                </a:ext>
              </a:extLst>
            </p:cNvPr>
            <p:cNvSpPr/>
            <p:nvPr/>
          </p:nvSpPr>
          <p:spPr>
            <a:xfrm>
              <a:off x="6126480" y="2334303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0" name="楕円 279">
              <a:extLst>
                <a:ext uri="{FF2B5EF4-FFF2-40B4-BE49-F238E27FC236}">
                  <a16:creationId xmlns:a16="http://schemas.microsoft.com/office/drawing/2014/main" id="{DDFC0914-A2A3-D829-3CC1-02D20F664085}"/>
                </a:ext>
              </a:extLst>
            </p:cNvPr>
            <p:cNvSpPr/>
            <p:nvPr/>
          </p:nvSpPr>
          <p:spPr>
            <a:xfrm>
              <a:off x="5464195" y="2849407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楕円 280">
              <a:extLst>
                <a:ext uri="{FF2B5EF4-FFF2-40B4-BE49-F238E27FC236}">
                  <a16:creationId xmlns:a16="http://schemas.microsoft.com/office/drawing/2014/main" id="{A0E85B8F-16B6-2530-0ED2-4F09B8F3A82F}"/>
                </a:ext>
              </a:extLst>
            </p:cNvPr>
            <p:cNvSpPr/>
            <p:nvPr/>
          </p:nvSpPr>
          <p:spPr>
            <a:xfrm>
              <a:off x="5781939" y="3878882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楕円 281">
              <a:extLst>
                <a:ext uri="{FF2B5EF4-FFF2-40B4-BE49-F238E27FC236}">
                  <a16:creationId xmlns:a16="http://schemas.microsoft.com/office/drawing/2014/main" id="{917F721D-D874-1EE4-8509-833043736590}"/>
                </a:ext>
              </a:extLst>
            </p:cNvPr>
            <p:cNvSpPr/>
            <p:nvPr/>
          </p:nvSpPr>
          <p:spPr>
            <a:xfrm>
              <a:off x="6096000" y="5583611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楕円 282">
              <a:extLst>
                <a:ext uri="{FF2B5EF4-FFF2-40B4-BE49-F238E27FC236}">
                  <a16:creationId xmlns:a16="http://schemas.microsoft.com/office/drawing/2014/main" id="{F42F040B-7686-1E61-49AE-B13C4294D46E}"/>
                </a:ext>
              </a:extLst>
            </p:cNvPr>
            <p:cNvSpPr/>
            <p:nvPr/>
          </p:nvSpPr>
          <p:spPr>
            <a:xfrm>
              <a:off x="5464194" y="5011782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楕円 283">
              <a:extLst>
                <a:ext uri="{FF2B5EF4-FFF2-40B4-BE49-F238E27FC236}">
                  <a16:creationId xmlns:a16="http://schemas.microsoft.com/office/drawing/2014/main" id="{3AD07B43-D376-FC07-D9EB-ABF2A9C9AAD7}"/>
                </a:ext>
              </a:extLst>
            </p:cNvPr>
            <p:cNvSpPr/>
            <p:nvPr/>
          </p:nvSpPr>
          <p:spPr>
            <a:xfrm>
              <a:off x="6620781" y="3847002"/>
              <a:ext cx="171937" cy="16508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739A85BA-FC71-FC38-62BA-5AE0483253B5}"/>
                </a:ext>
              </a:extLst>
            </p:cNvPr>
            <p:cNvSpPr txBox="1"/>
            <p:nvPr/>
          </p:nvSpPr>
          <p:spPr>
            <a:xfrm>
              <a:off x="6213598" y="204751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</a:t>
              </a:r>
              <a:endParaRPr kumimoji="1" lang="ja-JP" altLang="en-US" dirty="0"/>
            </a:p>
          </p:txBody>
        </p:sp>
        <p:sp>
          <p:nvSpPr>
            <p:cNvPr id="286" name="テキスト ボックス 285">
              <a:extLst>
                <a:ext uri="{FF2B5EF4-FFF2-40B4-BE49-F238E27FC236}">
                  <a16:creationId xmlns:a16="http://schemas.microsoft.com/office/drawing/2014/main" id="{0F80BA17-996D-FC37-3948-049B2AB9AE7D}"/>
                </a:ext>
              </a:extLst>
            </p:cNvPr>
            <p:cNvSpPr txBox="1"/>
            <p:nvPr/>
          </p:nvSpPr>
          <p:spPr>
            <a:xfrm>
              <a:off x="5482148" y="379326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</a:t>
              </a:r>
              <a:endParaRPr kumimoji="1" lang="ja-JP" altLang="en-US" dirty="0"/>
            </a:p>
          </p:txBody>
        </p: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8B6F164C-A97F-EF5B-FA8F-917C53A0A390}"/>
                </a:ext>
              </a:extLst>
            </p:cNvPr>
            <p:cNvSpPr txBox="1"/>
            <p:nvPr/>
          </p:nvSpPr>
          <p:spPr>
            <a:xfrm>
              <a:off x="5171073" y="266472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125362A3-E607-A1E7-F798-27440C7FFD8B}"/>
                </a:ext>
              </a:extLst>
            </p:cNvPr>
            <p:cNvSpPr txBox="1"/>
            <p:nvPr/>
          </p:nvSpPr>
          <p:spPr>
            <a:xfrm>
              <a:off x="6740149" y="3776758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289" name="テキスト ボックス 288">
              <a:extLst>
                <a:ext uri="{FF2B5EF4-FFF2-40B4-BE49-F238E27FC236}">
                  <a16:creationId xmlns:a16="http://schemas.microsoft.com/office/drawing/2014/main" id="{B6A8C178-70AD-778A-A388-FADBFF8E30A4}"/>
                </a:ext>
              </a:extLst>
            </p:cNvPr>
            <p:cNvSpPr txBox="1"/>
            <p:nvPr/>
          </p:nvSpPr>
          <p:spPr>
            <a:xfrm>
              <a:off x="6212448" y="558361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endParaRPr kumimoji="1" lang="ja-JP" altLang="en-US" dirty="0"/>
            </a:p>
          </p:txBody>
        </p:sp>
        <p:sp>
          <p:nvSpPr>
            <p:cNvPr id="290" name="テキスト ボックス 289">
              <a:extLst>
                <a:ext uri="{FF2B5EF4-FFF2-40B4-BE49-F238E27FC236}">
                  <a16:creationId xmlns:a16="http://schemas.microsoft.com/office/drawing/2014/main" id="{F8037BA2-F480-2513-FC57-DA7A146E506A}"/>
                </a:ext>
              </a:extLst>
            </p:cNvPr>
            <p:cNvSpPr txBox="1"/>
            <p:nvPr/>
          </p:nvSpPr>
          <p:spPr>
            <a:xfrm>
              <a:off x="5163169" y="49920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 dirty="0"/>
            </a:p>
          </p:txBody>
        </p:sp>
      </p:grpSp>
      <p:sp>
        <p:nvSpPr>
          <p:cNvPr id="291" name="円弧 290">
            <a:extLst>
              <a:ext uri="{FF2B5EF4-FFF2-40B4-BE49-F238E27FC236}">
                <a16:creationId xmlns:a16="http://schemas.microsoft.com/office/drawing/2014/main" id="{1D442223-0FBC-4C9F-722D-06C17ED9583C}"/>
              </a:ext>
            </a:extLst>
          </p:cNvPr>
          <p:cNvSpPr/>
          <p:nvPr/>
        </p:nvSpPr>
        <p:spPr>
          <a:xfrm rot="13629393">
            <a:off x="5893346" y="2758656"/>
            <a:ext cx="2654572" cy="2665214"/>
          </a:xfrm>
          <a:prstGeom prst="arc">
            <a:avLst>
              <a:gd name="adj1" fmla="val 15408837"/>
              <a:gd name="adj2" fmla="val 565361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grpSp>
        <p:nvGrpSpPr>
          <p:cNvPr id="292" name="グループ化 291">
            <a:extLst>
              <a:ext uri="{FF2B5EF4-FFF2-40B4-BE49-F238E27FC236}">
                <a16:creationId xmlns:a16="http://schemas.microsoft.com/office/drawing/2014/main" id="{62E651C5-7834-7B8F-3730-08AA52F741F0}"/>
              </a:ext>
            </a:extLst>
          </p:cNvPr>
          <p:cNvGrpSpPr/>
          <p:nvPr/>
        </p:nvGrpSpPr>
        <p:grpSpPr>
          <a:xfrm>
            <a:off x="8830653" y="2291466"/>
            <a:ext cx="4917552" cy="3676583"/>
            <a:chOff x="8821894" y="2174236"/>
            <a:chExt cx="4917552" cy="3676583"/>
          </a:xfrm>
        </p:grpSpPr>
        <p:grpSp>
          <p:nvGrpSpPr>
            <p:cNvPr id="293" name="グループ化 292">
              <a:extLst>
                <a:ext uri="{FF2B5EF4-FFF2-40B4-BE49-F238E27FC236}">
                  <a16:creationId xmlns:a16="http://schemas.microsoft.com/office/drawing/2014/main" id="{5BF778DF-9DF4-2D2C-53F7-23164B074515}"/>
                </a:ext>
              </a:extLst>
            </p:cNvPr>
            <p:cNvGrpSpPr/>
            <p:nvPr/>
          </p:nvGrpSpPr>
          <p:grpSpPr>
            <a:xfrm>
              <a:off x="8821894" y="2174236"/>
              <a:ext cx="1908766" cy="3676583"/>
              <a:chOff x="8821894" y="2174236"/>
              <a:chExt cx="1908766" cy="3676583"/>
            </a:xfrm>
          </p:grpSpPr>
          <p:sp>
            <p:nvSpPr>
              <p:cNvPr id="295" name="正方形/長方形 294">
                <a:extLst>
                  <a:ext uri="{FF2B5EF4-FFF2-40B4-BE49-F238E27FC236}">
                    <a16:creationId xmlns:a16="http://schemas.microsoft.com/office/drawing/2014/main" id="{96167980-108E-AE61-7D8C-063612B9BE76}"/>
                  </a:ext>
                </a:extLst>
              </p:cNvPr>
              <p:cNvSpPr/>
              <p:nvPr/>
            </p:nvSpPr>
            <p:spPr>
              <a:xfrm>
                <a:off x="9276862" y="2499388"/>
                <a:ext cx="1030249" cy="3166766"/>
              </a:xfrm>
              <a:prstGeom prst="rect">
                <a:avLst/>
              </a:prstGeom>
              <a:solidFill>
                <a:srgbClr val="4E95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楕円 295">
                <a:extLst>
                  <a:ext uri="{FF2B5EF4-FFF2-40B4-BE49-F238E27FC236}">
                    <a16:creationId xmlns:a16="http://schemas.microsoft.com/office/drawing/2014/main" id="{713F5FF7-6853-F6C4-BB8C-2F9588B41008}"/>
                  </a:ext>
                </a:extLst>
              </p:cNvPr>
              <p:cNvSpPr/>
              <p:nvPr/>
            </p:nvSpPr>
            <p:spPr>
              <a:xfrm>
                <a:off x="10197486" y="2417486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楕円 296">
                <a:extLst>
                  <a:ext uri="{FF2B5EF4-FFF2-40B4-BE49-F238E27FC236}">
                    <a16:creationId xmlns:a16="http://schemas.microsoft.com/office/drawing/2014/main" id="{49C6E657-F883-E5BB-F55F-9617EAC30802}"/>
                  </a:ext>
                </a:extLst>
              </p:cNvPr>
              <p:cNvSpPr/>
              <p:nvPr/>
            </p:nvSpPr>
            <p:spPr>
              <a:xfrm>
                <a:off x="9190893" y="2414970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楕円 297">
                <a:extLst>
                  <a:ext uri="{FF2B5EF4-FFF2-40B4-BE49-F238E27FC236}">
                    <a16:creationId xmlns:a16="http://schemas.microsoft.com/office/drawing/2014/main" id="{728FC7CC-F128-046C-99B6-C0E64AFB32C9}"/>
                  </a:ext>
                </a:extLst>
              </p:cNvPr>
              <p:cNvSpPr/>
              <p:nvPr/>
            </p:nvSpPr>
            <p:spPr>
              <a:xfrm>
                <a:off x="10232040" y="5539846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楕円 298">
                <a:extLst>
                  <a:ext uri="{FF2B5EF4-FFF2-40B4-BE49-F238E27FC236}">
                    <a16:creationId xmlns:a16="http://schemas.microsoft.com/office/drawing/2014/main" id="{852DD023-EB9D-8FD7-9F78-74E0ECDAC2AB}"/>
                  </a:ext>
                </a:extLst>
              </p:cNvPr>
              <p:cNvSpPr/>
              <p:nvPr/>
            </p:nvSpPr>
            <p:spPr>
              <a:xfrm>
                <a:off x="10221142" y="4013574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楕円 299">
                <a:extLst>
                  <a:ext uri="{FF2B5EF4-FFF2-40B4-BE49-F238E27FC236}">
                    <a16:creationId xmlns:a16="http://schemas.microsoft.com/office/drawing/2014/main" id="{F2B25149-BED6-AC12-3E06-504E5822F738}"/>
                  </a:ext>
                </a:extLst>
              </p:cNvPr>
              <p:cNvSpPr/>
              <p:nvPr/>
            </p:nvSpPr>
            <p:spPr>
              <a:xfrm>
                <a:off x="9174296" y="4013995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楕円 300">
                <a:extLst>
                  <a:ext uri="{FF2B5EF4-FFF2-40B4-BE49-F238E27FC236}">
                    <a16:creationId xmlns:a16="http://schemas.microsoft.com/office/drawing/2014/main" id="{26C63C32-5611-8180-0EFB-11E6CEE683A4}"/>
                  </a:ext>
                </a:extLst>
              </p:cNvPr>
              <p:cNvSpPr/>
              <p:nvPr/>
            </p:nvSpPr>
            <p:spPr>
              <a:xfrm>
                <a:off x="9190893" y="5551598"/>
                <a:ext cx="171937" cy="165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テキスト ボックス 301">
                <a:extLst>
                  <a:ext uri="{FF2B5EF4-FFF2-40B4-BE49-F238E27FC236}">
                    <a16:creationId xmlns:a16="http://schemas.microsoft.com/office/drawing/2014/main" id="{238C95C0-3FA3-0677-7465-AF3BFEE98F9D}"/>
                  </a:ext>
                </a:extLst>
              </p:cNvPr>
              <p:cNvSpPr txBox="1"/>
              <p:nvPr/>
            </p:nvSpPr>
            <p:spPr>
              <a:xfrm>
                <a:off x="10412944" y="2174236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</a:t>
                </a:r>
                <a:endParaRPr kumimoji="1" lang="ja-JP" altLang="en-US" dirty="0"/>
              </a:p>
            </p:txBody>
          </p:sp>
          <p:sp>
            <p:nvSpPr>
              <p:cNvPr id="303" name="テキスト ボックス 302">
                <a:extLst>
                  <a:ext uri="{FF2B5EF4-FFF2-40B4-BE49-F238E27FC236}">
                    <a16:creationId xmlns:a16="http://schemas.microsoft.com/office/drawing/2014/main" id="{E5CFE11E-B9D5-F7AE-98B9-82A3FE91DB6C}"/>
                  </a:ext>
                </a:extLst>
              </p:cNvPr>
              <p:cNvSpPr txBox="1"/>
              <p:nvPr/>
            </p:nvSpPr>
            <p:spPr>
              <a:xfrm>
                <a:off x="8926181" y="548148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F</a:t>
                </a:r>
                <a:endParaRPr kumimoji="1" lang="ja-JP" altLang="en-US" dirty="0"/>
              </a:p>
            </p:txBody>
          </p:sp>
          <p:sp>
            <p:nvSpPr>
              <p:cNvPr id="304" name="テキスト ボックス 303">
                <a:extLst>
                  <a:ext uri="{FF2B5EF4-FFF2-40B4-BE49-F238E27FC236}">
                    <a16:creationId xmlns:a16="http://schemas.microsoft.com/office/drawing/2014/main" id="{B43FDD45-1F9D-E7FE-F2D7-AC66D7CB4020}"/>
                  </a:ext>
                </a:extLst>
              </p:cNvPr>
              <p:cNvSpPr txBox="1"/>
              <p:nvPr/>
            </p:nvSpPr>
            <p:spPr>
              <a:xfrm>
                <a:off x="10397608" y="546891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E</a:t>
                </a:r>
                <a:endParaRPr kumimoji="1" lang="ja-JP" altLang="en-US" dirty="0"/>
              </a:p>
            </p:txBody>
          </p:sp>
          <p:sp>
            <p:nvSpPr>
              <p:cNvPr id="305" name="テキスト ボックス 304">
                <a:extLst>
                  <a:ext uri="{FF2B5EF4-FFF2-40B4-BE49-F238E27FC236}">
                    <a16:creationId xmlns:a16="http://schemas.microsoft.com/office/drawing/2014/main" id="{D046C2D1-8FCD-898C-ACAE-7F647C20AE37}"/>
                  </a:ext>
                </a:extLst>
              </p:cNvPr>
              <p:cNvSpPr txBox="1"/>
              <p:nvPr/>
            </p:nvSpPr>
            <p:spPr>
              <a:xfrm>
                <a:off x="8866229" y="372924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D</a:t>
                </a:r>
                <a:endParaRPr kumimoji="1" lang="ja-JP" altLang="en-US" dirty="0"/>
              </a:p>
            </p:txBody>
          </p:sp>
          <p:sp>
            <p:nvSpPr>
              <p:cNvPr id="306" name="テキスト ボックス 305">
                <a:extLst>
                  <a:ext uri="{FF2B5EF4-FFF2-40B4-BE49-F238E27FC236}">
                    <a16:creationId xmlns:a16="http://schemas.microsoft.com/office/drawing/2014/main" id="{C0A7A526-54D3-CAE0-0C4C-E6150381F06E}"/>
                  </a:ext>
                </a:extLst>
              </p:cNvPr>
              <p:cNvSpPr txBox="1"/>
              <p:nvPr/>
            </p:nvSpPr>
            <p:spPr>
              <a:xfrm>
                <a:off x="10262537" y="406064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O</a:t>
                </a:r>
                <a:endParaRPr kumimoji="1" lang="ja-JP" altLang="en-US" dirty="0"/>
              </a:p>
            </p:txBody>
          </p:sp>
          <p:sp>
            <p:nvSpPr>
              <p:cNvPr id="307" name="テキスト ボックス 306">
                <a:extLst>
                  <a:ext uri="{FF2B5EF4-FFF2-40B4-BE49-F238E27FC236}">
                    <a16:creationId xmlns:a16="http://schemas.microsoft.com/office/drawing/2014/main" id="{C8840143-FAED-DF53-D47E-D084023B06DA}"/>
                  </a:ext>
                </a:extLst>
              </p:cNvPr>
              <p:cNvSpPr txBox="1"/>
              <p:nvPr/>
            </p:nvSpPr>
            <p:spPr>
              <a:xfrm>
                <a:off x="8821894" y="221072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B</a:t>
                </a:r>
                <a:endParaRPr kumimoji="1" lang="ja-JP" altLang="en-US" dirty="0"/>
              </a:p>
            </p:txBody>
          </p:sp>
        </p:grpSp>
        <p:sp>
          <p:nvSpPr>
            <p:cNvPr id="294" name="円弧 293">
              <a:extLst>
                <a:ext uri="{FF2B5EF4-FFF2-40B4-BE49-F238E27FC236}">
                  <a16:creationId xmlns:a16="http://schemas.microsoft.com/office/drawing/2014/main" id="{3702B9C3-3F39-4D06-AC94-5F8A4E45E511}"/>
                </a:ext>
              </a:extLst>
            </p:cNvPr>
            <p:cNvSpPr/>
            <p:nvPr/>
          </p:nvSpPr>
          <p:spPr>
            <a:xfrm rot="16200000">
              <a:off x="10535527" y="1871502"/>
              <a:ext cx="1955417" cy="4452420"/>
            </a:xfrm>
            <a:prstGeom prst="arc">
              <a:avLst>
                <a:gd name="adj1" fmla="val 14148326"/>
                <a:gd name="adj2" fmla="val 18229631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4D9A3144-3A3D-5ED4-FA23-1CA153EE2B06}"/>
              </a:ext>
            </a:extLst>
          </p:cNvPr>
          <p:cNvSpPr txBox="1"/>
          <p:nvPr/>
        </p:nvSpPr>
        <p:spPr>
          <a:xfrm>
            <a:off x="1575752" y="6127307"/>
            <a:ext cx="94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球殻ジオメトリからデカルト座標系への近似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黄・赤・白の線は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自転軸に平行な線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704659C5-9A8E-5CCF-DB21-72B35CDF1768}"/>
              </a:ext>
            </a:extLst>
          </p:cNvPr>
          <p:cNvSpPr txBox="1"/>
          <p:nvPr/>
        </p:nvSpPr>
        <p:spPr>
          <a:xfrm>
            <a:off x="1097280" y="1810713"/>
            <a:ext cx="6123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20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Bire et al.</a:t>
            </a:r>
            <a:r>
              <a:rPr lang="ja-JP" altLang="en-US" sz="20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20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(2022) </a:t>
            </a:r>
            <a:r>
              <a:rPr kumimoji="1" lang="ja-JP" altLang="en-US" sz="20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の研究</a:t>
            </a:r>
            <a:endParaRPr kumimoji="1" lang="en-US" altLang="ja-JP" sz="2000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11" name="直線コネクタ 310">
            <a:extLst>
              <a:ext uri="{FF2B5EF4-FFF2-40B4-BE49-F238E27FC236}">
                <a16:creationId xmlns:a16="http://schemas.microsoft.com/office/drawing/2014/main" id="{DF485AFB-2B26-4E3F-5B24-C1F3702EEAAE}"/>
              </a:ext>
            </a:extLst>
          </p:cNvPr>
          <p:cNvCxnSpPr>
            <a:cxnSpLocks/>
          </p:cNvCxnSpPr>
          <p:nvPr/>
        </p:nvCxnSpPr>
        <p:spPr>
          <a:xfrm flipH="1">
            <a:off x="2983146" y="2924819"/>
            <a:ext cx="12957" cy="524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F223C1C1-B5E8-79E1-F227-975E715A63A1}"/>
              </a:ext>
            </a:extLst>
          </p:cNvPr>
          <p:cNvCxnSpPr>
            <a:cxnSpLocks/>
          </p:cNvCxnSpPr>
          <p:nvPr/>
        </p:nvCxnSpPr>
        <p:spPr>
          <a:xfrm>
            <a:off x="3007996" y="4694562"/>
            <a:ext cx="4728" cy="5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>
            <a:extLst>
              <a:ext uri="{FF2B5EF4-FFF2-40B4-BE49-F238E27FC236}">
                <a16:creationId xmlns:a16="http://schemas.microsoft.com/office/drawing/2014/main" id="{E7392DFD-A0F4-FD29-C9AF-114F8236D55B}"/>
              </a:ext>
            </a:extLst>
          </p:cNvPr>
          <p:cNvCxnSpPr>
            <a:cxnSpLocks/>
          </p:cNvCxnSpPr>
          <p:nvPr/>
        </p:nvCxnSpPr>
        <p:spPr>
          <a:xfrm>
            <a:off x="3628962" y="3453258"/>
            <a:ext cx="0" cy="127139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円弧 313">
            <a:extLst>
              <a:ext uri="{FF2B5EF4-FFF2-40B4-BE49-F238E27FC236}">
                <a16:creationId xmlns:a16="http://schemas.microsoft.com/office/drawing/2014/main" id="{39DFB360-1454-6A67-EFC1-159AB7E79DC7}"/>
              </a:ext>
            </a:extLst>
          </p:cNvPr>
          <p:cNvSpPr/>
          <p:nvPr/>
        </p:nvSpPr>
        <p:spPr>
          <a:xfrm rot="16200000">
            <a:off x="9936045" y="3600389"/>
            <a:ext cx="1319606" cy="1191716"/>
          </a:xfrm>
          <a:prstGeom prst="arc">
            <a:avLst>
              <a:gd name="adj1" fmla="val 12469434"/>
              <a:gd name="adj2" fmla="val 20021880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円弧 314">
            <a:extLst>
              <a:ext uri="{FF2B5EF4-FFF2-40B4-BE49-F238E27FC236}">
                <a16:creationId xmlns:a16="http://schemas.microsoft.com/office/drawing/2014/main" id="{41128D19-AB75-9C12-A807-615E3BF9980D}"/>
              </a:ext>
            </a:extLst>
          </p:cNvPr>
          <p:cNvSpPr/>
          <p:nvPr/>
        </p:nvSpPr>
        <p:spPr>
          <a:xfrm rot="10964257">
            <a:off x="9065864" y="4829559"/>
            <a:ext cx="2521806" cy="578155"/>
          </a:xfrm>
          <a:prstGeom prst="arc">
            <a:avLst>
              <a:gd name="adj1" fmla="val 16200000"/>
              <a:gd name="adj2" fmla="val 2108129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円弧 315">
            <a:extLst>
              <a:ext uri="{FF2B5EF4-FFF2-40B4-BE49-F238E27FC236}">
                <a16:creationId xmlns:a16="http://schemas.microsoft.com/office/drawing/2014/main" id="{6221320F-0D55-A747-D63F-FCAD6386F31C}"/>
              </a:ext>
            </a:extLst>
          </p:cNvPr>
          <p:cNvSpPr/>
          <p:nvPr/>
        </p:nvSpPr>
        <p:spPr>
          <a:xfrm rot="20727838">
            <a:off x="8078870" y="3115277"/>
            <a:ext cx="2521806" cy="578155"/>
          </a:xfrm>
          <a:prstGeom prst="arc">
            <a:avLst>
              <a:gd name="adj1" fmla="val 16200000"/>
              <a:gd name="adj2" fmla="val 2108129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円弧 316">
            <a:extLst>
              <a:ext uri="{FF2B5EF4-FFF2-40B4-BE49-F238E27FC236}">
                <a16:creationId xmlns:a16="http://schemas.microsoft.com/office/drawing/2014/main" id="{26CF00CD-504D-FA3F-1165-C423968A6F04}"/>
              </a:ext>
            </a:extLst>
          </p:cNvPr>
          <p:cNvSpPr/>
          <p:nvPr/>
        </p:nvSpPr>
        <p:spPr>
          <a:xfrm rot="16200000">
            <a:off x="6034781" y="3505500"/>
            <a:ext cx="1803847" cy="1117309"/>
          </a:xfrm>
          <a:prstGeom prst="arc">
            <a:avLst>
              <a:gd name="adj1" fmla="val 12140129"/>
              <a:gd name="adj2" fmla="val 20129524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円弧 317">
            <a:extLst>
              <a:ext uri="{FF2B5EF4-FFF2-40B4-BE49-F238E27FC236}">
                <a16:creationId xmlns:a16="http://schemas.microsoft.com/office/drawing/2014/main" id="{FD56369A-361E-8F0D-25A5-161503403557}"/>
              </a:ext>
            </a:extLst>
          </p:cNvPr>
          <p:cNvSpPr/>
          <p:nvPr/>
        </p:nvSpPr>
        <p:spPr>
          <a:xfrm rot="18338765">
            <a:off x="4843468" y="3240513"/>
            <a:ext cx="2228729" cy="613248"/>
          </a:xfrm>
          <a:prstGeom prst="arc">
            <a:avLst>
              <a:gd name="adj1" fmla="val 16200000"/>
              <a:gd name="adj2" fmla="val 209480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円弧 318">
            <a:extLst>
              <a:ext uri="{FF2B5EF4-FFF2-40B4-BE49-F238E27FC236}">
                <a16:creationId xmlns:a16="http://schemas.microsoft.com/office/drawing/2014/main" id="{6AE470D9-23AB-77EE-49E5-9D19190A01B3}"/>
              </a:ext>
            </a:extLst>
          </p:cNvPr>
          <p:cNvSpPr/>
          <p:nvPr/>
        </p:nvSpPr>
        <p:spPr>
          <a:xfrm rot="12801293">
            <a:off x="5438223" y="4883639"/>
            <a:ext cx="2228729" cy="613248"/>
          </a:xfrm>
          <a:prstGeom prst="arc">
            <a:avLst>
              <a:gd name="adj1" fmla="val 16200000"/>
              <a:gd name="adj2" fmla="val 208351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矢印: 右 319">
            <a:extLst>
              <a:ext uri="{FF2B5EF4-FFF2-40B4-BE49-F238E27FC236}">
                <a16:creationId xmlns:a16="http://schemas.microsoft.com/office/drawing/2014/main" id="{786DD264-0A02-F85B-F013-FACDC77F528C}"/>
              </a:ext>
            </a:extLst>
          </p:cNvPr>
          <p:cNvSpPr/>
          <p:nvPr/>
        </p:nvSpPr>
        <p:spPr>
          <a:xfrm>
            <a:off x="7612063" y="3829638"/>
            <a:ext cx="85459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テキスト ボックス 320">
                <a:extLst>
                  <a:ext uri="{FF2B5EF4-FFF2-40B4-BE49-F238E27FC236}">
                    <a16:creationId xmlns:a16="http://schemas.microsoft.com/office/drawing/2014/main" id="{E0F95E45-904D-C8A2-39F4-33761433099D}"/>
                  </a:ext>
                </a:extLst>
              </p:cNvPr>
              <p:cNvSpPr txBox="1"/>
              <p:nvPr/>
            </p:nvSpPr>
            <p:spPr>
              <a:xfrm>
                <a:off x="10302139" y="3326762"/>
                <a:ext cx="602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軸</a:t>
                </a:r>
              </a:p>
            </p:txBody>
          </p:sp>
        </mc:Choice>
        <mc:Fallback xmlns="">
          <p:sp>
            <p:nvSpPr>
              <p:cNvPr id="321" name="テキスト ボックス 320">
                <a:extLst>
                  <a:ext uri="{FF2B5EF4-FFF2-40B4-BE49-F238E27FC236}">
                    <a16:creationId xmlns:a16="http://schemas.microsoft.com/office/drawing/2014/main" id="{E0F95E45-904D-C8A2-39F4-33761433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139" y="3326762"/>
                <a:ext cx="602216" cy="369332"/>
              </a:xfrm>
              <a:prstGeom prst="rect">
                <a:avLst/>
              </a:prstGeom>
              <a:blipFill>
                <a:blip r:embed="rId2"/>
                <a:stretch>
                  <a:fillRect t="-15000" r="-9091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テキスト ボックス 321">
                <a:extLst>
                  <a:ext uri="{FF2B5EF4-FFF2-40B4-BE49-F238E27FC236}">
                    <a16:creationId xmlns:a16="http://schemas.microsoft.com/office/drawing/2014/main" id="{EE61C203-8424-9037-1B32-B83489219EF7}"/>
                  </a:ext>
                </a:extLst>
              </p:cNvPr>
              <p:cNvSpPr txBox="1"/>
              <p:nvPr/>
            </p:nvSpPr>
            <p:spPr>
              <a:xfrm>
                <a:off x="10604458" y="4199113"/>
                <a:ext cx="58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軸</a:t>
                </a:r>
              </a:p>
            </p:txBody>
          </p:sp>
        </mc:Choice>
        <mc:Fallback xmlns="">
          <p:sp>
            <p:nvSpPr>
              <p:cNvPr id="322" name="テキスト ボックス 321">
                <a:extLst>
                  <a:ext uri="{FF2B5EF4-FFF2-40B4-BE49-F238E27FC236}">
                    <a16:creationId xmlns:a16="http://schemas.microsoft.com/office/drawing/2014/main" id="{EE61C203-8424-9037-1B32-B83489219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458" y="4199113"/>
                <a:ext cx="584584" cy="369332"/>
              </a:xfrm>
              <a:prstGeom prst="rect">
                <a:avLst/>
              </a:prstGeom>
              <a:blipFill>
                <a:blip r:embed="rId3"/>
                <a:stretch>
                  <a:fillRect t="-15000" r="-1052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3" name="直線矢印コネクタ 322">
            <a:extLst>
              <a:ext uri="{FF2B5EF4-FFF2-40B4-BE49-F238E27FC236}">
                <a16:creationId xmlns:a16="http://schemas.microsoft.com/office/drawing/2014/main" id="{A9D72752-1307-4743-BE93-A91D32E3406A}"/>
              </a:ext>
            </a:extLst>
          </p:cNvPr>
          <p:cNvCxnSpPr>
            <a:cxnSpLocks/>
          </p:cNvCxnSpPr>
          <p:nvPr/>
        </p:nvCxnSpPr>
        <p:spPr>
          <a:xfrm flipV="1">
            <a:off x="10310734" y="2280473"/>
            <a:ext cx="0" cy="196100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323">
            <a:extLst>
              <a:ext uri="{FF2B5EF4-FFF2-40B4-BE49-F238E27FC236}">
                <a16:creationId xmlns:a16="http://schemas.microsoft.com/office/drawing/2014/main" id="{EAD28FFF-0664-8B06-C4B1-3D37B4AB0BFC}"/>
              </a:ext>
            </a:extLst>
          </p:cNvPr>
          <p:cNvCxnSpPr>
            <a:cxnSpLocks/>
          </p:cNvCxnSpPr>
          <p:nvPr/>
        </p:nvCxnSpPr>
        <p:spPr>
          <a:xfrm>
            <a:off x="10302139" y="4223121"/>
            <a:ext cx="1136904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円弧 324">
            <a:extLst>
              <a:ext uri="{FF2B5EF4-FFF2-40B4-BE49-F238E27FC236}">
                <a16:creationId xmlns:a16="http://schemas.microsoft.com/office/drawing/2014/main" id="{B5A15CBB-BB2B-ADB5-BC49-A3B0B29BD2B9}"/>
              </a:ext>
            </a:extLst>
          </p:cNvPr>
          <p:cNvSpPr/>
          <p:nvPr/>
        </p:nvSpPr>
        <p:spPr>
          <a:xfrm>
            <a:off x="1396386" y="2848706"/>
            <a:ext cx="2451893" cy="2461847"/>
          </a:xfrm>
          <a:prstGeom prst="arc">
            <a:avLst>
              <a:gd name="adj1" fmla="val 1617026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テキスト ボックス 325">
                <a:extLst>
                  <a:ext uri="{FF2B5EF4-FFF2-40B4-BE49-F238E27FC236}">
                    <a16:creationId xmlns:a16="http://schemas.microsoft.com/office/drawing/2014/main" id="{B0E4FC23-D8A5-DB1B-6063-1A3CD8B8F41C}"/>
                  </a:ext>
                </a:extLst>
              </p:cNvPr>
              <p:cNvSpPr txBox="1"/>
              <p:nvPr/>
            </p:nvSpPr>
            <p:spPr>
              <a:xfrm>
                <a:off x="3299391" y="2679847"/>
                <a:ext cx="602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軸</a:t>
                </a:r>
              </a:p>
            </p:txBody>
          </p:sp>
        </mc:Choice>
        <mc:Fallback xmlns="">
          <p:sp>
            <p:nvSpPr>
              <p:cNvPr id="326" name="テキスト ボックス 325">
                <a:extLst>
                  <a:ext uri="{FF2B5EF4-FFF2-40B4-BE49-F238E27FC236}">
                    <a16:creationId xmlns:a16="http://schemas.microsoft.com/office/drawing/2014/main" id="{B0E4FC23-D8A5-DB1B-6063-1A3CD8B8F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1" y="2679847"/>
                <a:ext cx="602216" cy="369332"/>
              </a:xfrm>
              <a:prstGeom prst="rect">
                <a:avLst/>
              </a:prstGeom>
              <a:blipFill>
                <a:blip r:embed="rId4"/>
                <a:stretch>
                  <a:fillRect t="-15000" r="-10101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4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AD85A-5EAA-A60C-2C47-F807024C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実験設定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69054BE-D1B7-AF82-A68D-A31559E7251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6092909"/>
                  </p:ext>
                </p:extLst>
              </p:nvPr>
            </p:nvGraphicFramePr>
            <p:xfrm>
              <a:off x="1425523" y="1805676"/>
              <a:ext cx="9340953" cy="4666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5704">
                      <a:extLst>
                        <a:ext uri="{9D8B030D-6E8A-4147-A177-3AD203B41FA5}">
                          <a16:colId xmlns:a16="http://schemas.microsoft.com/office/drawing/2014/main" val="516369976"/>
                        </a:ext>
                      </a:extLst>
                    </a:gridCol>
                    <a:gridCol w="1665078">
                      <a:extLst>
                        <a:ext uri="{9D8B030D-6E8A-4147-A177-3AD203B41FA5}">
                          <a16:colId xmlns:a16="http://schemas.microsoft.com/office/drawing/2014/main" val="3024452878"/>
                        </a:ext>
                      </a:extLst>
                    </a:gridCol>
                    <a:gridCol w="3021855">
                      <a:extLst>
                        <a:ext uri="{9D8B030D-6E8A-4147-A177-3AD203B41FA5}">
                          <a16:colId xmlns:a16="http://schemas.microsoft.com/office/drawing/2014/main" val="2362028403"/>
                        </a:ext>
                      </a:extLst>
                    </a:gridCol>
                    <a:gridCol w="2628316">
                      <a:extLst>
                        <a:ext uri="{9D8B030D-6E8A-4147-A177-3AD203B41FA5}">
                          <a16:colId xmlns:a16="http://schemas.microsoft.com/office/drawing/2014/main" val="3096214703"/>
                        </a:ext>
                      </a:extLst>
                    </a:gridCol>
                  </a:tblGrid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項目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パラメータ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本研究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Bire et al. (2022)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5313134"/>
                      </a:ext>
                    </a:extLst>
                  </a:tr>
                  <a:tr h="187186">
                    <a:tc gridSpan="4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共通の設定</a:t>
                          </a:r>
                          <a:r>
                            <a:rPr lang="en-US" altLang="ja-JP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エンセラダスを想定</a:t>
                          </a:r>
                          <a:r>
                            <a:rPr lang="en-US" altLang="ja-JP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)</a:t>
                          </a:r>
                          <a:endParaRPr lang="ja-JP" altLang="en-US" sz="1800" dirty="0">
                            <a:solidFill>
                              <a:srgbClr val="1F1F1F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endParaRPr dirty="0"/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988535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x)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𝐿𝑥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5628785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y)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𝐿𝑦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−395</m:t>
                                </m:r>
                                <m: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ja-JP" sz="1800" b="0" i="1" smtClean="0">
                                    <a:latin typeface="Cambria Math" panose="02040503050406030204" pitchFamily="18" charset="0"/>
                                  </a:rPr>
                                  <m:t> ≤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ja-JP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 395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665650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z)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𝐿𝑧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baseline="0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−60 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baseline="0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km</m:t>
                                </m:r>
                                <m:r>
                                  <a:rPr lang="en-US" altLang="ja-JP" sz="1800" b="0" i="1" baseline="0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≤0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085896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自転角速度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altLang="ja-JP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ar-AE" altLang="ja-JP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ja-JP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ar-AE" altLang="ja-JP" sz="1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ar-AE" altLang="ja-JP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altLang="ja-JP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ar-AE" altLang="ja-JP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altLang="ja-JP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altLang="ja-JP" sz="1800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ja-JP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i="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476604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衛星半径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800" i="1" dirty="0" smtClean="0">
                                  <a:latin typeface="Cambria Math" panose="02040503050406030204" pitchFamily="18" charset="0"/>
                                  <a:ea typeface="游ゴシック" panose="020B0400000000000000" pitchFamily="50" charset="-128"/>
                                </a:rPr>
                                <m:t>251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1800" b="0" i="0" dirty="0" smtClean="0">
                                  <a:latin typeface="Cambria Math" panose="02040503050406030204" pitchFamily="18" charset="0"/>
                                  <a:ea typeface="游ゴシック" panose="020B0400000000000000" pitchFamily="50" charset="-128"/>
                                </a:rPr>
                                <m:t>km</m:t>
                              </m:r>
                            </m:oMath>
                          </a14:m>
                          <a:r>
                            <a:rPr lang="en-US" sz="180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 </a:t>
                          </a:r>
                          <a:endParaRPr sz="2400" dirty="0"/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024093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重力加速度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altLang="ja-JP" sz="18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ar-AE" altLang="ja-JP" sz="18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altLang="ja-JP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altLang="ja-JP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ar-AE" altLang="ja-JP" sz="18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ar-AE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196152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底面加熱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ar-AE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ar-AE" altLang="ja-JP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38152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初期温度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ja-JP" sz="18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ja-JP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1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ja-JP" sz="1800" b="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ja-JP" altLang="en-US" sz="1800" b="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擾乱あり</a:t>
                          </a:r>
                          <a:r>
                            <a:rPr lang="en-US" altLang="ja-JP" sz="1800" b="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)</a:t>
                          </a:r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0195811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初期流速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1800" b="1" i="1" dirty="0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ja-JP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ja-JP" altLang="en-US" sz="1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059484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温度の緩和時間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ja-JP" sz="1800" b="0" i="1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sz="180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 </a:t>
                          </a:r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939653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項目</a:t>
                          </a: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パラメータ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本研究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Bire et al. (2022)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371654"/>
                      </a:ext>
                    </a:extLst>
                  </a:tr>
                  <a:tr h="187186">
                    <a:tc gridSpan="4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異なる設定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endParaRPr dirty="0"/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7643466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格子間隔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sv-SE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7983378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動粘性係数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89</m:t>
                                </m:r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1800" b="0" i="0" baseline="300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sz="1800" i="1" smtClean="0">
                                        <a:solidFill>
                                          <a:srgbClr val="1F1F1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1" smtClean="0">
                                        <a:solidFill>
                                          <a:srgbClr val="1F1F1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altLang="ja-JP" sz="1800" b="0" i="1" smtClean="0">
                                        <a:solidFill>
                                          <a:srgbClr val="1F1F1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sz="1800" i="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8328924"/>
                      </a:ext>
                    </a:extLst>
                  </a:tr>
                  <a:tr h="187186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時間刻み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180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800" i="1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smtClean="0">
                                    <a:solidFill>
                                      <a:srgbClr val="1F1F1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sz="1800" i="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60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?</a:t>
                          </a:r>
                          <a:endParaRPr sz="1800" i="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9464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69054BE-D1B7-AF82-A68D-A31559E7251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6092909"/>
                  </p:ext>
                </p:extLst>
              </p:nvPr>
            </p:nvGraphicFramePr>
            <p:xfrm>
              <a:off x="1425523" y="1805676"/>
              <a:ext cx="9340953" cy="4666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5704">
                      <a:extLst>
                        <a:ext uri="{9D8B030D-6E8A-4147-A177-3AD203B41FA5}">
                          <a16:colId xmlns:a16="http://schemas.microsoft.com/office/drawing/2014/main" val="516369976"/>
                        </a:ext>
                      </a:extLst>
                    </a:gridCol>
                    <a:gridCol w="1665078">
                      <a:extLst>
                        <a:ext uri="{9D8B030D-6E8A-4147-A177-3AD203B41FA5}">
                          <a16:colId xmlns:a16="http://schemas.microsoft.com/office/drawing/2014/main" val="3024452878"/>
                        </a:ext>
                      </a:extLst>
                    </a:gridCol>
                    <a:gridCol w="3021855">
                      <a:extLst>
                        <a:ext uri="{9D8B030D-6E8A-4147-A177-3AD203B41FA5}">
                          <a16:colId xmlns:a16="http://schemas.microsoft.com/office/drawing/2014/main" val="2362028403"/>
                        </a:ext>
                      </a:extLst>
                    </a:gridCol>
                    <a:gridCol w="2628316">
                      <a:extLst>
                        <a:ext uri="{9D8B030D-6E8A-4147-A177-3AD203B41FA5}">
                          <a16:colId xmlns:a16="http://schemas.microsoft.com/office/drawing/2014/main" val="30962147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項目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パラメータ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本研究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Bire et al. (2022)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5313134"/>
                      </a:ext>
                    </a:extLst>
                  </a:tr>
                  <a:tr h="274320">
                    <a:tc gridSpan="4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共通の設定</a:t>
                          </a:r>
                          <a:r>
                            <a:rPr lang="en-US" altLang="ja-JP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エンセラダスを想定</a:t>
                          </a:r>
                          <a:r>
                            <a:rPr lang="en-US" altLang="ja-JP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)</a:t>
                          </a:r>
                          <a:endParaRPr lang="ja-JP" altLang="en-US" sz="1800" dirty="0">
                            <a:solidFill>
                              <a:srgbClr val="1F1F1F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endParaRPr dirty="0"/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9885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x)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228889" r="-341392" b="-1453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228889" r="-431" b="-14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56287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y)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328889" r="-341392" b="-1353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328889" r="-431" b="-13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6656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計算領域 </a:t>
                          </a:r>
                          <a:r>
                            <a:rPr lang="en-US" altLang="ja-JP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(</a:t>
                          </a:r>
                          <a:r>
                            <a:rPr 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z)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428889" r="-341392" b="-1253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428889" r="-431" b="-12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085896"/>
                      </a:ext>
                    </a:extLst>
                  </a:tr>
                  <a:tr h="277368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自転角速度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517391" r="-341392" b="-112608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517391" r="-431" b="-11260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4766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衛星半径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631111" r="-341392" b="-10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631111" r="-431" b="-10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0240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重力加速度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731111" r="-341392" b="-9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731111" r="-431" b="-9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1961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底面加熱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831111" r="-341392" b="-8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831111" r="-431" b="-8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381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初期温度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931111" r="-341392" b="-7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931111" r="-431" b="-7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019581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初期流速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1031111" r="-341392" b="-6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1031111" r="-431" b="-6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0594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温度の緩和時間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1131111" r="-341392" b="-551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5409" t="-1131111" r="-431" b="-5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93965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項目</a:t>
                          </a: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パラメータ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本研究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Bire et al. (2022)</a:t>
                          </a:r>
                          <a:endParaRPr lang="ja-JP" altLang="en-US" sz="1800" dirty="0">
                            <a:solidFill>
                              <a:schemeClr val="bg1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>
                        <a:solidFill>
                          <a:srgbClr val="2FA3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371654"/>
                      </a:ext>
                    </a:extLst>
                  </a:tr>
                  <a:tr h="274320">
                    <a:tc gridSpan="4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b="1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異なる設定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endParaRPr dirty="0"/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764346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格子間隔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1431111" r="-341392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79" t="-1431111" r="-87903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55324" t="-1431111" r="-926" b="-2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833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動粘性係数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1531111" r="-341392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79" t="-1531111" r="-87903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55324" t="-1531111" r="-926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32892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ja-JP" altLang="en-US" sz="1800" dirty="0">
                              <a:solidFill>
                                <a:srgbClr val="1F1F1F"/>
                              </a:solidFill>
                              <a:effectLst/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時間刻み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44" t="-1631111" r="-3413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2379" t="-1631111" r="-87903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:r>
                            <a:rPr lang="en-US" sz="1600" dirty="0">
                              <a:latin typeface="游ゴシック" panose="020B0400000000000000" pitchFamily="50" charset="-128"/>
                              <a:ea typeface="游ゴシック" panose="020B0400000000000000" pitchFamily="50" charset="-128"/>
                            </a:rPr>
                            <a:t>?</a:t>
                          </a:r>
                          <a:endParaRPr sz="1800" i="0" dirty="0"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94649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D4B8E2A-A082-2114-2118-FDD6E3EA3DF0}"/>
              </a:ext>
            </a:extLst>
          </p:cNvPr>
          <p:cNvGrpSpPr/>
          <p:nvPr/>
        </p:nvGrpSpPr>
        <p:grpSpPr>
          <a:xfrm>
            <a:off x="10196586" y="5637435"/>
            <a:ext cx="1688224" cy="307777"/>
            <a:chOff x="9857678" y="2260622"/>
            <a:chExt cx="1688224" cy="30777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D380878-4FB0-241D-6FAD-843E1266C4F2}"/>
                </a:ext>
              </a:extLst>
            </p:cNvPr>
            <p:cNvSpPr txBox="1"/>
            <p:nvPr/>
          </p:nvSpPr>
          <p:spPr>
            <a:xfrm>
              <a:off x="10643091" y="226062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C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高解像度</a:t>
              </a:r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58A576E1-F8EE-B9BA-F235-DDF72482D4E8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9857678" y="2414509"/>
              <a:ext cx="785413" cy="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CF1EEA-4752-E863-B9CD-94C5002FABA8}"/>
              </a:ext>
            </a:extLst>
          </p:cNvPr>
          <p:cNvSpPr/>
          <p:nvPr/>
        </p:nvSpPr>
        <p:spPr>
          <a:xfrm>
            <a:off x="1425523" y="5338851"/>
            <a:ext cx="9340952" cy="1126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4">
            <a:extLst>
              <a:ext uri="{FF2B5EF4-FFF2-40B4-BE49-F238E27FC236}">
                <a16:creationId xmlns:a16="http://schemas.microsoft.com/office/drawing/2014/main" id="{2B7740DA-0D16-3AF6-9D55-C5208180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07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B9D89B-C6FE-640D-8EB9-B342860C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8" y="432239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研究結果・考察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90D0C2-FDD0-C420-971F-16066BE1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88" y="1664454"/>
            <a:ext cx="5525874" cy="369709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ja-JP" altLang="en-US" sz="2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東西風分布</a:t>
            </a:r>
            <a:endParaRPr lang="en-US" altLang="ja-JP" sz="2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低緯度でのテイラー柱を再現できていると考えられる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高緯度帯では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先行研究と比較して流速が小さ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</a:p>
        </p:txBody>
      </p:sp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85459FE-796A-1CF0-02D9-AF2B5091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087A31-6982-D5B2-55ED-3136795F162F}"/>
              </a:ext>
            </a:extLst>
          </p:cNvPr>
          <p:cNvSpPr txBox="1"/>
          <p:nvPr/>
        </p:nvSpPr>
        <p:spPr>
          <a:xfrm>
            <a:off x="6448526" y="6386335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子午面断面での東西風速度 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(m/s)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689C87-F822-E680-B6E7-7008C156055F}"/>
              </a:ext>
            </a:extLst>
          </p:cNvPr>
          <p:cNvSpPr txBox="1"/>
          <p:nvPr/>
        </p:nvSpPr>
        <p:spPr>
          <a:xfrm>
            <a:off x="6606034" y="13342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先行研究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11F84E-ECE7-A21F-A1EC-EB1DDA1E8804}"/>
              </a:ext>
            </a:extLst>
          </p:cNvPr>
          <p:cNvSpPr txBox="1"/>
          <p:nvPr/>
        </p:nvSpPr>
        <p:spPr>
          <a:xfrm>
            <a:off x="9430257" y="13342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本研究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463C9EA-121E-AECF-3D61-C368BC1E863F}"/>
              </a:ext>
            </a:extLst>
          </p:cNvPr>
          <p:cNvGrpSpPr/>
          <p:nvPr/>
        </p:nvGrpSpPr>
        <p:grpSpPr>
          <a:xfrm>
            <a:off x="5659338" y="1743281"/>
            <a:ext cx="7480915" cy="4619426"/>
            <a:chOff x="5659338" y="1743281"/>
            <a:chExt cx="7480915" cy="4619426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6873699-C56F-B35C-4024-28B427CCD782}"/>
                </a:ext>
              </a:extLst>
            </p:cNvPr>
            <p:cNvGrpSpPr/>
            <p:nvPr/>
          </p:nvGrpSpPr>
          <p:grpSpPr>
            <a:xfrm>
              <a:off x="5659338" y="1743281"/>
              <a:ext cx="5764530" cy="4619426"/>
              <a:chOff x="6096000" y="1416349"/>
              <a:chExt cx="5764530" cy="4619426"/>
            </a:xfrm>
          </p:grpSpPr>
          <p:pic>
            <p:nvPicPr>
              <p:cNvPr id="9" name="図 8" descr="グラフ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7D628E0-2FA8-E6F3-CEFA-5F7D8C1B3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6090" y="1416349"/>
                <a:ext cx="2964440" cy="4619426"/>
              </a:xfrm>
              <a:prstGeom prst="rect">
                <a:avLst/>
              </a:prstGeom>
            </p:spPr>
          </p:pic>
          <p:pic>
            <p:nvPicPr>
              <p:cNvPr id="10" name="図 9" descr="グラフ, ダイアグラム, ヒストグラム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CEC3F34B-5ED2-C86B-83AF-54C1A59C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1554204"/>
                <a:ext cx="3228086" cy="4481571"/>
              </a:xfrm>
              <a:prstGeom prst="rect">
                <a:avLst/>
              </a:prstGeom>
              <a:solidFill>
                <a:srgbClr val="00B0F0">
                  <a:alpha val="4000"/>
                </a:srgbClr>
              </a:solidFill>
            </p:spPr>
          </p:pic>
        </p:grpSp>
        <p:sp>
          <p:nvSpPr>
            <p:cNvPr id="20" name="円弧 19">
              <a:extLst>
                <a:ext uri="{FF2B5EF4-FFF2-40B4-BE49-F238E27FC236}">
                  <a16:creationId xmlns:a16="http://schemas.microsoft.com/office/drawing/2014/main" id="{1F8B03FA-5078-0E39-9692-344281CBEA49}"/>
                </a:ext>
              </a:extLst>
            </p:cNvPr>
            <p:cNvSpPr/>
            <p:nvPr/>
          </p:nvSpPr>
          <p:spPr>
            <a:xfrm rot="10800000">
              <a:off x="9340036" y="2885607"/>
              <a:ext cx="3800217" cy="1978700"/>
            </a:xfrm>
            <a:prstGeom prst="arc">
              <a:avLst>
                <a:gd name="adj1" fmla="val 19140200"/>
                <a:gd name="adj2" fmla="val 2493253"/>
              </a:avLst>
            </a:prstGeom>
            <a:ln w="38100">
              <a:solidFill>
                <a:srgbClr val="FFC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円弧 3">
            <a:extLst>
              <a:ext uri="{FF2B5EF4-FFF2-40B4-BE49-F238E27FC236}">
                <a16:creationId xmlns:a16="http://schemas.microsoft.com/office/drawing/2014/main" id="{30A37A7C-1024-C7F3-5094-D2D17F04FA66}"/>
              </a:ext>
            </a:extLst>
          </p:cNvPr>
          <p:cNvSpPr/>
          <p:nvPr/>
        </p:nvSpPr>
        <p:spPr>
          <a:xfrm rot="10800000">
            <a:off x="6676479" y="2890890"/>
            <a:ext cx="4124329" cy="2050244"/>
          </a:xfrm>
          <a:prstGeom prst="arc">
            <a:avLst>
              <a:gd name="adj1" fmla="val 19095721"/>
              <a:gd name="adj2" fmla="val 2532010"/>
            </a:avLst>
          </a:prstGeom>
          <a:ln w="38100"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3FDE49-A8CA-54E2-C97F-6548A1276A6D}"/>
              </a:ext>
            </a:extLst>
          </p:cNvPr>
          <p:cNvGrpSpPr/>
          <p:nvPr/>
        </p:nvGrpSpPr>
        <p:grpSpPr>
          <a:xfrm>
            <a:off x="3377855" y="3955205"/>
            <a:ext cx="1992331" cy="2557203"/>
            <a:chOff x="1219220" y="1998605"/>
            <a:chExt cx="2851524" cy="382280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3F9D650-038F-DF2F-69AE-F008F81B7976}"/>
                </a:ext>
              </a:extLst>
            </p:cNvPr>
            <p:cNvGrpSpPr/>
            <p:nvPr/>
          </p:nvGrpSpPr>
          <p:grpSpPr>
            <a:xfrm>
              <a:off x="1219220" y="1998605"/>
              <a:ext cx="2851524" cy="3822802"/>
              <a:chOff x="1219220" y="1998605"/>
              <a:chExt cx="2851524" cy="3822802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5CCC2180-8D28-128B-221E-DEA07B8AD00C}"/>
                  </a:ext>
                </a:extLst>
              </p:cNvPr>
              <p:cNvGrpSpPr/>
              <p:nvPr/>
            </p:nvGrpSpPr>
            <p:grpSpPr>
              <a:xfrm>
                <a:off x="1219220" y="1998605"/>
                <a:ext cx="2851524" cy="3505767"/>
                <a:chOff x="1219220" y="1998605"/>
                <a:chExt cx="2851524" cy="3505767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33AA3661-A39C-88B9-0018-350E6074A55D}"/>
                    </a:ext>
                  </a:extLst>
                </p:cNvPr>
                <p:cNvGrpSpPr/>
                <p:nvPr/>
              </p:nvGrpSpPr>
              <p:grpSpPr>
                <a:xfrm>
                  <a:off x="1219220" y="2555631"/>
                  <a:ext cx="2774433" cy="2813538"/>
                  <a:chOff x="2898843" y="535021"/>
                  <a:chExt cx="4669275" cy="4669275"/>
                </a:xfrm>
              </p:grpSpPr>
              <p:sp>
                <p:nvSpPr>
                  <p:cNvPr id="35" name="楕円 34">
                    <a:extLst>
                      <a:ext uri="{FF2B5EF4-FFF2-40B4-BE49-F238E27FC236}">
                        <a16:creationId xmlns:a16="http://schemas.microsoft.com/office/drawing/2014/main" id="{03141804-DBAD-992D-D2BC-9F09C11138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98843" y="535021"/>
                    <a:ext cx="4669275" cy="4669275"/>
                  </a:xfrm>
                  <a:prstGeom prst="ellipse">
                    <a:avLst/>
                  </a:prstGeom>
                  <a:solidFill>
                    <a:srgbClr val="A6CAEC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6" name="楕円 35">
                    <a:extLst>
                      <a:ext uri="{FF2B5EF4-FFF2-40B4-BE49-F238E27FC236}">
                        <a16:creationId xmlns:a16="http://schemas.microsoft.com/office/drawing/2014/main" id="{39D93839-E0AE-09B8-914F-5BE11EDA16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90671" y="826849"/>
                    <a:ext cx="4085617" cy="4085617"/>
                  </a:xfrm>
                  <a:prstGeom prst="ellipse">
                    <a:avLst/>
                  </a:prstGeom>
                  <a:solidFill>
                    <a:srgbClr val="4E95D9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7" name="楕円 36">
                    <a:extLst>
                      <a:ext uri="{FF2B5EF4-FFF2-40B4-BE49-F238E27FC236}">
                        <a16:creationId xmlns:a16="http://schemas.microsoft.com/office/drawing/2014/main" id="{3EC9C9E3-9827-1580-61D8-E2B15BDA56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019141" y="1653703"/>
                    <a:ext cx="2428676" cy="2428676"/>
                  </a:xfrm>
                  <a:prstGeom prst="ellipse">
                    <a:avLst/>
                  </a:prstGeom>
                  <a:solidFill>
                    <a:srgbClr val="C04F1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12F008B9-D321-144C-CD84-5DFA6F0733A2}"/>
                    </a:ext>
                  </a:extLst>
                </p:cNvPr>
                <p:cNvSpPr/>
                <p:nvPr/>
              </p:nvSpPr>
              <p:spPr>
                <a:xfrm>
                  <a:off x="2534823" y="3124849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E1CCD040-6EFA-0EFB-5250-718CF990A932}"/>
                    </a:ext>
                  </a:extLst>
                </p:cNvPr>
                <p:cNvSpPr/>
                <p:nvPr/>
              </p:nvSpPr>
              <p:spPr>
                <a:xfrm>
                  <a:off x="2534822" y="4603261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C35240E7-D14D-52AE-A4DE-6E4490CDE296}"/>
                    </a:ext>
                  </a:extLst>
                </p:cNvPr>
                <p:cNvSpPr/>
                <p:nvPr/>
              </p:nvSpPr>
              <p:spPr>
                <a:xfrm>
                  <a:off x="2534821" y="5094325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7B848C78-7700-82D7-B194-8A96BCE4BCAF}"/>
                    </a:ext>
                  </a:extLst>
                </p:cNvPr>
                <p:cNvSpPr/>
                <p:nvPr/>
              </p:nvSpPr>
              <p:spPr>
                <a:xfrm>
                  <a:off x="3240462" y="3863745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98485AF5-7E8E-F82C-ED5E-B6EB323C1B60}"/>
                    </a:ext>
                  </a:extLst>
                </p:cNvPr>
                <p:cNvSpPr/>
                <p:nvPr/>
              </p:nvSpPr>
              <p:spPr>
                <a:xfrm>
                  <a:off x="3751384" y="3863744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103CC105-A3BF-32C3-D410-EDA41282AD95}"/>
                    </a:ext>
                  </a:extLst>
                </p:cNvPr>
                <p:cNvSpPr txBox="1"/>
                <p:nvPr/>
              </p:nvSpPr>
              <p:spPr>
                <a:xfrm>
                  <a:off x="2656671" y="2418161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A</a:t>
                  </a:r>
                  <a:endParaRPr kumimoji="1" lang="ja-JP" altLang="en-US" dirty="0"/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C7A1E877-C16A-F38B-AA99-25F4B6BB9C52}"/>
                    </a:ext>
                  </a:extLst>
                </p:cNvPr>
                <p:cNvSpPr txBox="1"/>
                <p:nvPr/>
              </p:nvSpPr>
              <p:spPr>
                <a:xfrm>
                  <a:off x="2677644" y="2931950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B</a:t>
                  </a:r>
                  <a:endParaRPr kumimoji="1" lang="ja-JP" altLang="en-US" dirty="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EDD3F9C8-DF50-5E17-C01A-965DDFE01293}"/>
                    </a:ext>
                  </a:extLst>
                </p:cNvPr>
                <p:cNvSpPr txBox="1"/>
                <p:nvPr/>
              </p:nvSpPr>
              <p:spPr>
                <a:xfrm>
                  <a:off x="3762646" y="396142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C</a:t>
                  </a:r>
                  <a:endParaRPr kumimoji="1" lang="ja-JP" altLang="en-US" dirty="0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C7B0918-4DAB-B3B3-E939-F4E74861097B}"/>
                    </a:ext>
                  </a:extLst>
                </p:cNvPr>
                <p:cNvSpPr txBox="1"/>
                <p:nvPr/>
              </p:nvSpPr>
              <p:spPr>
                <a:xfrm>
                  <a:off x="3272019" y="3961425"/>
                  <a:ext cx="327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D</a:t>
                  </a:r>
                  <a:endParaRPr kumimoji="1" lang="ja-JP" altLang="en-US" dirty="0"/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70E20BAC-2E60-5239-4DF7-BC80072DBB18}"/>
                    </a:ext>
                  </a:extLst>
                </p:cNvPr>
                <p:cNvSpPr txBox="1"/>
                <p:nvPr/>
              </p:nvSpPr>
              <p:spPr>
                <a:xfrm>
                  <a:off x="2691643" y="513504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E</a:t>
                  </a:r>
                  <a:endParaRPr kumimoji="1" lang="ja-JP" altLang="en-US" dirty="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22DED997-CDC5-1C53-D0FE-BB9C11A90D22}"/>
                    </a:ext>
                  </a:extLst>
                </p:cNvPr>
                <p:cNvSpPr txBox="1"/>
                <p:nvPr/>
              </p:nvSpPr>
              <p:spPr>
                <a:xfrm>
                  <a:off x="2613062" y="4373641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F</a:t>
                  </a:r>
                  <a:endParaRPr kumimoji="1" lang="ja-JP" altLang="en-US" dirty="0"/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E7C534CB-6DE2-759A-3706-E6575171938B}"/>
                    </a:ext>
                  </a:extLst>
                </p:cNvPr>
                <p:cNvSpPr txBox="1"/>
                <p:nvPr/>
              </p:nvSpPr>
              <p:spPr>
                <a:xfrm>
                  <a:off x="2693944" y="1998605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/>
                    <a:t>自転軸</a:t>
                  </a:r>
                </a:p>
              </p:txBody>
            </p:sp>
            <p:sp>
              <p:nvSpPr>
                <p:cNvPr id="33" name="楕円 32">
                  <a:extLst>
                    <a:ext uri="{FF2B5EF4-FFF2-40B4-BE49-F238E27FC236}">
                      <a16:creationId xmlns:a16="http://schemas.microsoft.com/office/drawing/2014/main" id="{26413336-7D8B-907D-FB08-2352F93FE387}"/>
                    </a:ext>
                  </a:extLst>
                </p:cNvPr>
                <p:cNvSpPr/>
                <p:nvPr/>
              </p:nvSpPr>
              <p:spPr>
                <a:xfrm>
                  <a:off x="2534823" y="2629395"/>
                  <a:ext cx="171937" cy="165085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DCAE661B-B8B3-94FE-0177-D990CFDAF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4100" y="2202766"/>
                <a:ext cx="590" cy="3618641"/>
              </a:xfrm>
              <a:prstGeom prst="straightConnector1">
                <a:avLst/>
              </a:prstGeom>
              <a:ln w="38100">
                <a:solidFill>
                  <a:schemeClr val="tx1">
                    <a:alpha val="68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1E0B27E-C20C-F350-9F0B-14A56DE9C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430" y="3014492"/>
              <a:ext cx="22546" cy="191908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05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EA1B-FF88-5765-2FB4-89BCA67CB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E5853DE-29B1-DF0F-D1FD-5D1EC602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77" y="1647468"/>
            <a:ext cx="5445923" cy="4627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EFFA63B-DE14-8893-CFA1-D87230914B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447" y="1757802"/>
                <a:ext cx="5086755" cy="3618349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70C0"/>
                  </a:buClr>
                  <a:buFont typeface="Wingdings" panose="05000000000000000000" pitchFamily="2" charset="2"/>
                  <a:buChar char="l"/>
                </a:pPr>
                <a:r>
                  <a:rPr lang="ja-JP" altLang="en-US" sz="28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温度分布</a:t>
                </a:r>
                <a:endParaRPr lang="en-US" altLang="ja-JP" sz="2800" cap="none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1">
                  <a:buClr>
                    <a:srgbClr val="0070C0"/>
                  </a:buClr>
                  <a:buFont typeface="Wingdings" panose="05000000000000000000" pitchFamily="2" charset="2"/>
                  <a:buChar char="Ø"/>
                  <a:tabLst>
                    <a:tab pos="2778125" algn="l"/>
                  </a:tabLst>
                </a:pP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底面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=−60[</m:t>
                    </m:r>
                    <m:r>
                      <m:rPr>
                        <m:sty m:val="p"/>
                      </m:rPr>
                      <a:rPr lang="en-US" altLang="ja-JP" sz="2400" i="0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km</m:t>
                    </m:r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]</m:t>
                    </m:r>
                  </m:oMath>
                </a14:m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付近に</a:t>
                </a:r>
                <a:r>
                  <a:rPr lang="ja-JP" altLang="en-US" sz="2400" cap="none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暖水</a:t>
                </a: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が生じ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𝑧</m:t>
                    </m:r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=0[</m:t>
                    </m:r>
                    <m:r>
                      <m:rPr>
                        <m:sty m:val="p"/>
                      </m:rPr>
                      <a:rPr lang="en-US" altLang="ja-JP" sz="2400" b="0" i="0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km</m:t>
                    </m:r>
                    <m:r>
                      <a:rPr lang="en-US" altLang="ja-JP" sz="2400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]</m:t>
                    </m:r>
                  </m:oMath>
                </a14:m>
                <a:r>
                  <a:rPr lang="ja-JP" altLang="en-US" sz="2400" cap="none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方向に上昇する様子</a:t>
                </a: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が見えた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</a:p>
              <a:p>
                <a:pPr lvl="1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先行研究と比べ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</a:t>
                </a:r>
                <a:r>
                  <a:rPr lang="ja-JP" altLang="en-US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領域全体の温度</a:t>
                </a:r>
                <a:r>
                  <a:rPr lang="ja-JP" altLang="en-US" sz="2400" cap="none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が低くなる傾向が見られた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. </a:t>
                </a:r>
                <a:endParaRPr lang="ja-JP" altLang="en-US" sz="2400" cap="none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EFFA63B-DE14-8893-CFA1-D87230914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447" y="1757802"/>
                <a:ext cx="5086755" cy="3618349"/>
              </a:xfrm>
              <a:blipFill>
                <a:blip r:embed="rId4"/>
                <a:stretch>
                  <a:fillRect l="-2036" r="-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D7E5FF11-A05F-E36A-81A0-751F113F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79" y="6194666"/>
            <a:ext cx="1312025" cy="365125"/>
          </a:xfrm>
        </p:spPr>
        <p:txBody>
          <a:bodyPr/>
          <a:lstStyle/>
          <a:p>
            <a:fld id="{AFD37CFB-7900-409A-9270-10F04A016D9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60FAF70-3E13-516E-2847-94526C0DEF0E}"/>
              </a:ext>
            </a:extLst>
          </p:cNvPr>
          <p:cNvSpPr txBox="1">
            <a:spLocks/>
          </p:cNvSpPr>
          <p:nvPr/>
        </p:nvSpPr>
        <p:spPr>
          <a:xfrm>
            <a:off x="567528" y="432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研究結果・考察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A2F57A-507F-CEE0-8BFE-64FF5D57E66E}"/>
              </a:ext>
            </a:extLst>
          </p:cNvPr>
          <p:cNvSpPr txBox="1"/>
          <p:nvPr/>
        </p:nvSpPr>
        <p:spPr>
          <a:xfrm>
            <a:off x="6606034" y="13342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先行研究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3D58CA-FF4B-E9C0-8153-5CF01DB40AFE}"/>
              </a:ext>
            </a:extLst>
          </p:cNvPr>
          <p:cNvSpPr txBox="1"/>
          <p:nvPr/>
        </p:nvSpPr>
        <p:spPr>
          <a:xfrm>
            <a:off x="9430257" y="13342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本研究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6501E5-941C-4BF5-9BE6-CF4F20FCF2C3}"/>
              </a:ext>
            </a:extLst>
          </p:cNvPr>
          <p:cNvSpPr txBox="1"/>
          <p:nvPr/>
        </p:nvSpPr>
        <p:spPr>
          <a:xfrm>
            <a:off x="6748809" y="6339690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子午面断面の温度分布 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 (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℃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D6F75BC1-1F8E-B594-73BD-AAAD59A66CA7}"/>
              </a:ext>
            </a:extLst>
          </p:cNvPr>
          <p:cNvSpPr/>
          <p:nvPr/>
        </p:nvSpPr>
        <p:spPr>
          <a:xfrm rot="10800000">
            <a:off x="9397701" y="2836179"/>
            <a:ext cx="3774601" cy="1978700"/>
          </a:xfrm>
          <a:prstGeom prst="arc">
            <a:avLst>
              <a:gd name="adj1" fmla="val 19210428"/>
              <a:gd name="adj2" fmla="val 2435832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664595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816</Words>
  <Application>Microsoft Office PowerPoint</Application>
  <PresentationFormat>ワイド画面</PresentationFormat>
  <Paragraphs>161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游ゴシック</vt:lpstr>
      <vt:lpstr>Arial</vt:lpstr>
      <vt:lpstr>Cambria Math</vt:lpstr>
      <vt:lpstr>Tw Cen MT</vt:lpstr>
      <vt:lpstr>Wingdings</vt:lpstr>
      <vt:lpstr>しずく</vt:lpstr>
      <vt:lpstr>PowerPoint プレゼンテーション</vt:lpstr>
      <vt:lpstr>はじめに</vt:lpstr>
      <vt:lpstr>はじめに</vt:lpstr>
      <vt:lpstr>テイラー柱とは</vt:lpstr>
      <vt:lpstr>先行研究の紹介</vt:lpstr>
      <vt:lpstr>先行研究の紹介</vt:lpstr>
      <vt:lpstr>実験設定</vt:lpstr>
      <vt:lpstr>研究結果・考察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惠人 中澤</dc:creator>
  <cp:lastModifiedBy>惠人 中澤</cp:lastModifiedBy>
  <cp:revision>7</cp:revision>
  <dcterms:created xsi:type="dcterms:W3CDTF">2026-01-27T07:31:12Z</dcterms:created>
  <dcterms:modified xsi:type="dcterms:W3CDTF">2026-02-17T02:09:37Z</dcterms:modified>
</cp:coreProperties>
</file>