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7" r:id="rId2"/>
  </p:sldIdLst>
  <p:sldSz cx="30275213" cy="4280376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3459" userDrawn="1">
          <p15:clr>
            <a:srgbClr val="A4A3A4"/>
          </p15:clr>
        </p15:guide>
        <p15:guide id="2" pos="9535"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D115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339" autoAdjust="0"/>
    <p:restoredTop sz="94697"/>
  </p:normalViewPr>
  <p:slideViewPr>
    <p:cSldViewPr snapToGrid="0">
      <p:cViewPr>
        <p:scale>
          <a:sx n="75" d="100"/>
          <a:sy n="75" d="100"/>
        </p:scale>
        <p:origin x="54" y="-2616"/>
      </p:cViewPr>
      <p:guideLst>
        <p:guide orient="horz" pos="13459"/>
        <p:guide pos="9535"/>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8182245-00C0-8346-896B-FC06C45E5197}" type="datetimeFigureOut">
              <a:rPr kumimoji="1" lang="ja-JP" altLang="en-US" smtClean="0"/>
              <a:t>2026/2/17</a:t>
            </a:fld>
            <a:endParaRPr kumimoji="1" lang="ja-JP" altLang="en-US"/>
          </a:p>
        </p:txBody>
      </p:sp>
      <p:sp>
        <p:nvSpPr>
          <p:cNvPr id="4" name="スライド イメージ プレースホルダー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C0B313C-68AC-CC47-B5E0-E1D8BDB192C5}" type="slidenum">
              <a:rPr kumimoji="1" lang="ja-JP" altLang="en-US" smtClean="0"/>
              <a:t>‹#›</a:t>
            </a:fld>
            <a:endParaRPr kumimoji="1" lang="ja-JP" altLang="en-US"/>
          </a:p>
        </p:txBody>
      </p:sp>
    </p:spTree>
    <p:extLst>
      <p:ext uri="{BB962C8B-B14F-4D97-AF65-F5344CB8AC3E}">
        <p14:creationId xmlns:p14="http://schemas.microsoft.com/office/powerpoint/2010/main" val="413108261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5B76FE-08E7-48C8-3B93-F787F5F156EA}"/>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A82C047A-66A7-40D0-F58C-97F5CF7BB81D}"/>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692803BE-628E-CAF5-7FF6-E4BF859CA65E}"/>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B9274633-134D-2117-3C59-F587C92FD997}"/>
              </a:ext>
            </a:extLst>
          </p:cNvPr>
          <p:cNvSpPr>
            <a:spLocks noGrp="1"/>
          </p:cNvSpPr>
          <p:nvPr>
            <p:ph type="sldNum" sz="quarter" idx="5"/>
          </p:nvPr>
        </p:nvSpPr>
        <p:spPr/>
        <p:txBody>
          <a:bodyPr/>
          <a:lstStyle/>
          <a:p>
            <a:fld id="{CC0B313C-68AC-CC47-B5E0-E1D8BDB192C5}" type="slidenum">
              <a:rPr kumimoji="1" lang="ja-JP" altLang="en-US" smtClean="0"/>
              <a:t>1</a:t>
            </a:fld>
            <a:endParaRPr kumimoji="1" lang="ja-JP" altLang="en-US"/>
          </a:p>
        </p:txBody>
      </p:sp>
    </p:spTree>
    <p:extLst>
      <p:ext uri="{BB962C8B-B14F-4D97-AF65-F5344CB8AC3E}">
        <p14:creationId xmlns:p14="http://schemas.microsoft.com/office/powerpoint/2010/main" val="2804985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2270641" y="7005156"/>
            <a:ext cx="25733931" cy="14902051"/>
          </a:xfrm>
        </p:spPr>
        <p:txBody>
          <a:bodyPr anchor="b"/>
          <a:lstStyle>
            <a:lvl1pPr algn="ctr">
              <a:defRPr sz="19865"/>
            </a:lvl1pPr>
          </a:lstStyle>
          <a:p>
            <a:r>
              <a:rPr lang="ja-JP" altLang="en-US"/>
              <a:t>マスター タイトルの書式設定</a:t>
            </a:r>
            <a:endParaRPr lang="en-US" dirty="0"/>
          </a:p>
        </p:txBody>
      </p:sp>
      <p:sp>
        <p:nvSpPr>
          <p:cNvPr id="3" name="Subtitle 2"/>
          <p:cNvSpPr>
            <a:spLocks noGrp="1"/>
          </p:cNvSpPr>
          <p:nvPr>
            <p:ph type="subTitle" idx="1"/>
          </p:nvPr>
        </p:nvSpPr>
        <p:spPr>
          <a:xfrm>
            <a:off x="3784402" y="22481887"/>
            <a:ext cx="22706410" cy="10334331"/>
          </a:xfrm>
        </p:spPr>
        <p:txBody>
          <a:bodyPr/>
          <a:lstStyle>
            <a:lvl1pPr marL="0" indent="0" algn="ctr">
              <a:buNone/>
              <a:defRPr sz="7946"/>
            </a:lvl1pPr>
            <a:lvl2pPr marL="1513743" indent="0" algn="ctr">
              <a:buNone/>
              <a:defRPr sz="6622"/>
            </a:lvl2pPr>
            <a:lvl3pPr marL="3027487" indent="0" algn="ctr">
              <a:buNone/>
              <a:defRPr sz="5960"/>
            </a:lvl3pPr>
            <a:lvl4pPr marL="4541230" indent="0" algn="ctr">
              <a:buNone/>
              <a:defRPr sz="5297"/>
            </a:lvl4pPr>
            <a:lvl5pPr marL="6054974" indent="0" algn="ctr">
              <a:buNone/>
              <a:defRPr sz="5297"/>
            </a:lvl5pPr>
            <a:lvl6pPr marL="7568717" indent="0" algn="ctr">
              <a:buNone/>
              <a:defRPr sz="5297"/>
            </a:lvl6pPr>
            <a:lvl7pPr marL="9082461" indent="0" algn="ctr">
              <a:buNone/>
              <a:defRPr sz="5297"/>
            </a:lvl7pPr>
            <a:lvl8pPr marL="10596204" indent="0" algn="ctr">
              <a:buNone/>
              <a:defRPr sz="5297"/>
            </a:lvl8pPr>
            <a:lvl9pPr marL="12109948" indent="0" algn="ctr">
              <a:buNone/>
              <a:defRPr sz="5297"/>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796D3B45-6401-EB4C-A1A3-70A12C66C594}" type="datetimeFigureOut">
              <a:rPr kumimoji="1" lang="ja-JP" altLang="en-US" smtClean="0"/>
              <a:t>2026/2/17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411B461-E3B6-4C44-A503-6E9E9D8AE671}" type="slidenum">
              <a:rPr kumimoji="1" lang="ja-JP" altLang="en-US" smtClean="0"/>
              <a:t>‹#›</a:t>
            </a:fld>
            <a:endParaRPr kumimoji="1" lang="ja-JP" altLang="en-US"/>
          </a:p>
        </p:txBody>
      </p:sp>
    </p:spTree>
    <p:extLst>
      <p:ext uri="{BB962C8B-B14F-4D97-AF65-F5344CB8AC3E}">
        <p14:creationId xmlns:p14="http://schemas.microsoft.com/office/powerpoint/2010/main" val="1747675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96D3B45-6401-EB4C-A1A3-70A12C66C594}" type="datetimeFigureOut">
              <a:rPr kumimoji="1" lang="ja-JP" altLang="en-US" smtClean="0"/>
              <a:t>2026/2/17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411B461-E3B6-4C44-A503-6E9E9D8AE671}" type="slidenum">
              <a:rPr kumimoji="1" lang="ja-JP" altLang="en-US" smtClean="0"/>
              <a:t>‹#›</a:t>
            </a:fld>
            <a:endParaRPr kumimoji="1" lang="ja-JP" altLang="en-US"/>
          </a:p>
        </p:txBody>
      </p:sp>
    </p:spTree>
    <p:extLst>
      <p:ext uri="{BB962C8B-B14F-4D97-AF65-F5344CB8AC3E}">
        <p14:creationId xmlns:p14="http://schemas.microsoft.com/office/powerpoint/2010/main" val="4181499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1665701" y="2278904"/>
            <a:ext cx="6528093" cy="36274211"/>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2081423" y="2278904"/>
            <a:ext cx="19205838" cy="36274211"/>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96D3B45-6401-EB4C-A1A3-70A12C66C594}" type="datetimeFigureOut">
              <a:rPr kumimoji="1" lang="ja-JP" altLang="en-US" smtClean="0"/>
              <a:t>2026/2/17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411B461-E3B6-4C44-A503-6E9E9D8AE671}" type="slidenum">
              <a:rPr kumimoji="1" lang="ja-JP" altLang="en-US" smtClean="0"/>
              <a:t>‹#›</a:t>
            </a:fld>
            <a:endParaRPr kumimoji="1" lang="ja-JP" altLang="en-US"/>
          </a:p>
        </p:txBody>
      </p:sp>
    </p:spTree>
    <p:extLst>
      <p:ext uri="{BB962C8B-B14F-4D97-AF65-F5344CB8AC3E}">
        <p14:creationId xmlns:p14="http://schemas.microsoft.com/office/powerpoint/2010/main" val="40427759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96D3B45-6401-EB4C-A1A3-70A12C66C594}" type="datetimeFigureOut">
              <a:rPr kumimoji="1" lang="ja-JP" altLang="en-US" smtClean="0"/>
              <a:t>2026/2/17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411B461-E3B6-4C44-A503-6E9E9D8AE671}" type="slidenum">
              <a:rPr kumimoji="1" lang="ja-JP" altLang="en-US" smtClean="0"/>
              <a:t>‹#›</a:t>
            </a:fld>
            <a:endParaRPr kumimoji="1" lang="ja-JP" altLang="en-US"/>
          </a:p>
        </p:txBody>
      </p:sp>
    </p:spTree>
    <p:extLst>
      <p:ext uri="{BB962C8B-B14F-4D97-AF65-F5344CB8AC3E}">
        <p14:creationId xmlns:p14="http://schemas.microsoft.com/office/powerpoint/2010/main" val="8568014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2065654" y="10671229"/>
            <a:ext cx="26112371" cy="17805173"/>
          </a:xfrm>
        </p:spPr>
        <p:txBody>
          <a:bodyPr anchor="b"/>
          <a:lstStyle>
            <a:lvl1pPr>
              <a:defRPr sz="19865"/>
            </a:lvl1pPr>
          </a:lstStyle>
          <a:p>
            <a:r>
              <a:rPr lang="ja-JP" altLang="en-US"/>
              <a:t>マスター タイトルの書式設定</a:t>
            </a:r>
            <a:endParaRPr lang="en-US" dirty="0"/>
          </a:p>
        </p:txBody>
      </p:sp>
      <p:sp>
        <p:nvSpPr>
          <p:cNvPr id="3" name="Text Placeholder 2"/>
          <p:cNvSpPr>
            <a:spLocks noGrp="1"/>
          </p:cNvSpPr>
          <p:nvPr>
            <p:ph type="body" idx="1"/>
          </p:nvPr>
        </p:nvSpPr>
        <p:spPr>
          <a:xfrm>
            <a:off x="2065654" y="28644846"/>
            <a:ext cx="26112371" cy="9363320"/>
          </a:xfrm>
        </p:spPr>
        <p:txBody>
          <a:bodyPr/>
          <a:lstStyle>
            <a:lvl1pPr marL="0" indent="0">
              <a:buNone/>
              <a:defRPr sz="7946">
                <a:solidFill>
                  <a:schemeClr val="tx1"/>
                </a:solidFill>
              </a:defRPr>
            </a:lvl1pPr>
            <a:lvl2pPr marL="1513743" indent="0">
              <a:buNone/>
              <a:defRPr sz="6622">
                <a:solidFill>
                  <a:schemeClr val="tx1">
                    <a:tint val="75000"/>
                  </a:schemeClr>
                </a:solidFill>
              </a:defRPr>
            </a:lvl2pPr>
            <a:lvl3pPr marL="3027487" indent="0">
              <a:buNone/>
              <a:defRPr sz="5960">
                <a:solidFill>
                  <a:schemeClr val="tx1">
                    <a:tint val="75000"/>
                  </a:schemeClr>
                </a:solidFill>
              </a:defRPr>
            </a:lvl3pPr>
            <a:lvl4pPr marL="4541230" indent="0">
              <a:buNone/>
              <a:defRPr sz="5297">
                <a:solidFill>
                  <a:schemeClr val="tx1">
                    <a:tint val="75000"/>
                  </a:schemeClr>
                </a:solidFill>
              </a:defRPr>
            </a:lvl4pPr>
            <a:lvl5pPr marL="6054974" indent="0">
              <a:buNone/>
              <a:defRPr sz="5297">
                <a:solidFill>
                  <a:schemeClr val="tx1">
                    <a:tint val="75000"/>
                  </a:schemeClr>
                </a:solidFill>
              </a:defRPr>
            </a:lvl5pPr>
            <a:lvl6pPr marL="7568717" indent="0">
              <a:buNone/>
              <a:defRPr sz="5297">
                <a:solidFill>
                  <a:schemeClr val="tx1">
                    <a:tint val="75000"/>
                  </a:schemeClr>
                </a:solidFill>
              </a:defRPr>
            </a:lvl6pPr>
            <a:lvl7pPr marL="9082461" indent="0">
              <a:buNone/>
              <a:defRPr sz="5297">
                <a:solidFill>
                  <a:schemeClr val="tx1">
                    <a:tint val="75000"/>
                  </a:schemeClr>
                </a:solidFill>
              </a:defRPr>
            </a:lvl7pPr>
            <a:lvl8pPr marL="10596204" indent="0">
              <a:buNone/>
              <a:defRPr sz="5297">
                <a:solidFill>
                  <a:schemeClr val="tx1">
                    <a:tint val="75000"/>
                  </a:schemeClr>
                </a:solidFill>
              </a:defRPr>
            </a:lvl8pPr>
            <a:lvl9pPr marL="12109948" indent="0">
              <a:buNone/>
              <a:defRPr sz="5297">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796D3B45-6401-EB4C-A1A3-70A12C66C594}" type="datetimeFigureOut">
              <a:rPr kumimoji="1" lang="ja-JP" altLang="en-US" smtClean="0"/>
              <a:t>2026/2/17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411B461-E3B6-4C44-A503-6E9E9D8AE671}" type="slidenum">
              <a:rPr kumimoji="1" lang="ja-JP" altLang="en-US" smtClean="0"/>
              <a:t>‹#›</a:t>
            </a:fld>
            <a:endParaRPr kumimoji="1" lang="ja-JP" altLang="en-US"/>
          </a:p>
        </p:txBody>
      </p:sp>
    </p:spTree>
    <p:extLst>
      <p:ext uri="{BB962C8B-B14F-4D97-AF65-F5344CB8AC3E}">
        <p14:creationId xmlns:p14="http://schemas.microsoft.com/office/powerpoint/2010/main" val="6655417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2081421" y="11394520"/>
            <a:ext cx="12866966" cy="2715859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15326826" y="11394520"/>
            <a:ext cx="12866966" cy="2715859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796D3B45-6401-EB4C-A1A3-70A12C66C594}" type="datetimeFigureOut">
              <a:rPr kumimoji="1" lang="ja-JP" altLang="en-US" smtClean="0"/>
              <a:t>2026/2/17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411B461-E3B6-4C44-A503-6E9E9D8AE671}" type="slidenum">
              <a:rPr kumimoji="1" lang="ja-JP" altLang="en-US" smtClean="0"/>
              <a:t>‹#›</a:t>
            </a:fld>
            <a:endParaRPr kumimoji="1" lang="ja-JP" altLang="en-US"/>
          </a:p>
        </p:txBody>
      </p:sp>
    </p:spTree>
    <p:extLst>
      <p:ext uri="{BB962C8B-B14F-4D97-AF65-F5344CB8AC3E}">
        <p14:creationId xmlns:p14="http://schemas.microsoft.com/office/powerpoint/2010/main" val="21959428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2085364" y="2278913"/>
            <a:ext cx="26112371" cy="8273416"/>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2085368" y="10492870"/>
            <a:ext cx="12807832" cy="5142393"/>
          </a:xfrm>
        </p:spPr>
        <p:txBody>
          <a:bodyPr anchor="b"/>
          <a:lstStyle>
            <a:lvl1pPr marL="0" indent="0">
              <a:buNone/>
              <a:defRPr sz="7946" b="1"/>
            </a:lvl1pPr>
            <a:lvl2pPr marL="1513743" indent="0">
              <a:buNone/>
              <a:defRPr sz="6622" b="1"/>
            </a:lvl2pPr>
            <a:lvl3pPr marL="3027487" indent="0">
              <a:buNone/>
              <a:defRPr sz="5960" b="1"/>
            </a:lvl3pPr>
            <a:lvl4pPr marL="4541230" indent="0">
              <a:buNone/>
              <a:defRPr sz="5297" b="1"/>
            </a:lvl4pPr>
            <a:lvl5pPr marL="6054974" indent="0">
              <a:buNone/>
              <a:defRPr sz="5297" b="1"/>
            </a:lvl5pPr>
            <a:lvl6pPr marL="7568717" indent="0">
              <a:buNone/>
              <a:defRPr sz="5297" b="1"/>
            </a:lvl6pPr>
            <a:lvl7pPr marL="9082461" indent="0">
              <a:buNone/>
              <a:defRPr sz="5297" b="1"/>
            </a:lvl7pPr>
            <a:lvl8pPr marL="10596204" indent="0">
              <a:buNone/>
              <a:defRPr sz="5297" b="1"/>
            </a:lvl8pPr>
            <a:lvl9pPr marL="12109948" indent="0">
              <a:buNone/>
              <a:defRPr sz="5297" b="1"/>
            </a:lvl9pPr>
          </a:lstStyle>
          <a:p>
            <a:pPr lvl="0"/>
            <a:r>
              <a:rPr lang="ja-JP" altLang="en-US"/>
              <a:t>マスター テキストの書式設定</a:t>
            </a:r>
          </a:p>
        </p:txBody>
      </p:sp>
      <p:sp>
        <p:nvSpPr>
          <p:cNvPr id="4" name="Content Placeholder 3"/>
          <p:cNvSpPr>
            <a:spLocks noGrp="1"/>
          </p:cNvSpPr>
          <p:nvPr>
            <p:ph sz="half" idx="2"/>
          </p:nvPr>
        </p:nvSpPr>
        <p:spPr>
          <a:xfrm>
            <a:off x="2085368" y="15635264"/>
            <a:ext cx="12807832" cy="2299711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15326828" y="10492870"/>
            <a:ext cx="12870909" cy="5142393"/>
          </a:xfrm>
        </p:spPr>
        <p:txBody>
          <a:bodyPr anchor="b"/>
          <a:lstStyle>
            <a:lvl1pPr marL="0" indent="0">
              <a:buNone/>
              <a:defRPr sz="7946" b="1"/>
            </a:lvl1pPr>
            <a:lvl2pPr marL="1513743" indent="0">
              <a:buNone/>
              <a:defRPr sz="6622" b="1"/>
            </a:lvl2pPr>
            <a:lvl3pPr marL="3027487" indent="0">
              <a:buNone/>
              <a:defRPr sz="5960" b="1"/>
            </a:lvl3pPr>
            <a:lvl4pPr marL="4541230" indent="0">
              <a:buNone/>
              <a:defRPr sz="5297" b="1"/>
            </a:lvl4pPr>
            <a:lvl5pPr marL="6054974" indent="0">
              <a:buNone/>
              <a:defRPr sz="5297" b="1"/>
            </a:lvl5pPr>
            <a:lvl6pPr marL="7568717" indent="0">
              <a:buNone/>
              <a:defRPr sz="5297" b="1"/>
            </a:lvl6pPr>
            <a:lvl7pPr marL="9082461" indent="0">
              <a:buNone/>
              <a:defRPr sz="5297" b="1"/>
            </a:lvl7pPr>
            <a:lvl8pPr marL="10596204" indent="0">
              <a:buNone/>
              <a:defRPr sz="5297" b="1"/>
            </a:lvl8pPr>
            <a:lvl9pPr marL="12109948" indent="0">
              <a:buNone/>
              <a:defRPr sz="5297" b="1"/>
            </a:lvl9pPr>
          </a:lstStyle>
          <a:p>
            <a:pPr lvl="0"/>
            <a:r>
              <a:rPr lang="ja-JP" altLang="en-US"/>
              <a:t>マスター テキストの書式設定</a:t>
            </a:r>
          </a:p>
        </p:txBody>
      </p:sp>
      <p:sp>
        <p:nvSpPr>
          <p:cNvPr id="6" name="Content Placeholder 5"/>
          <p:cNvSpPr>
            <a:spLocks noGrp="1"/>
          </p:cNvSpPr>
          <p:nvPr>
            <p:ph sz="quarter" idx="4"/>
          </p:nvPr>
        </p:nvSpPr>
        <p:spPr>
          <a:xfrm>
            <a:off x="15326828" y="15635264"/>
            <a:ext cx="12870909" cy="2299711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796D3B45-6401-EB4C-A1A3-70A12C66C594}" type="datetimeFigureOut">
              <a:rPr kumimoji="1" lang="ja-JP" altLang="en-US" smtClean="0"/>
              <a:t>2026/2/17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411B461-E3B6-4C44-A503-6E9E9D8AE671}" type="slidenum">
              <a:rPr kumimoji="1" lang="ja-JP" altLang="en-US" smtClean="0"/>
              <a:t>‹#›</a:t>
            </a:fld>
            <a:endParaRPr kumimoji="1" lang="ja-JP" altLang="en-US"/>
          </a:p>
        </p:txBody>
      </p:sp>
    </p:spTree>
    <p:extLst>
      <p:ext uri="{BB962C8B-B14F-4D97-AF65-F5344CB8AC3E}">
        <p14:creationId xmlns:p14="http://schemas.microsoft.com/office/powerpoint/2010/main" val="24297322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796D3B45-6401-EB4C-A1A3-70A12C66C594}" type="datetimeFigureOut">
              <a:rPr kumimoji="1" lang="ja-JP" altLang="en-US" smtClean="0"/>
              <a:t>2026/2/17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411B461-E3B6-4C44-A503-6E9E9D8AE671}" type="slidenum">
              <a:rPr kumimoji="1" lang="ja-JP" altLang="en-US" smtClean="0"/>
              <a:t>‹#›</a:t>
            </a:fld>
            <a:endParaRPr kumimoji="1" lang="ja-JP" altLang="en-US"/>
          </a:p>
        </p:txBody>
      </p:sp>
    </p:spTree>
    <p:extLst>
      <p:ext uri="{BB962C8B-B14F-4D97-AF65-F5344CB8AC3E}">
        <p14:creationId xmlns:p14="http://schemas.microsoft.com/office/powerpoint/2010/main" val="491193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96D3B45-6401-EB4C-A1A3-70A12C66C594}" type="datetimeFigureOut">
              <a:rPr kumimoji="1" lang="ja-JP" altLang="en-US" smtClean="0"/>
              <a:t>2026/2/17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411B461-E3B6-4C44-A503-6E9E9D8AE671}" type="slidenum">
              <a:rPr kumimoji="1" lang="ja-JP" altLang="en-US" smtClean="0"/>
              <a:t>‹#›</a:t>
            </a:fld>
            <a:endParaRPr kumimoji="1" lang="ja-JP" altLang="en-US"/>
          </a:p>
        </p:txBody>
      </p:sp>
    </p:spTree>
    <p:extLst>
      <p:ext uri="{BB962C8B-B14F-4D97-AF65-F5344CB8AC3E}">
        <p14:creationId xmlns:p14="http://schemas.microsoft.com/office/powerpoint/2010/main" val="22166096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2085364" y="2853584"/>
            <a:ext cx="9764544" cy="9987545"/>
          </a:xfrm>
        </p:spPr>
        <p:txBody>
          <a:bodyPr anchor="b"/>
          <a:lstStyle>
            <a:lvl1pPr>
              <a:defRPr sz="10595"/>
            </a:lvl1pPr>
          </a:lstStyle>
          <a:p>
            <a:r>
              <a:rPr lang="ja-JP" altLang="en-US"/>
              <a:t>マスター タイトルの書式設定</a:t>
            </a:r>
            <a:endParaRPr lang="en-US" dirty="0"/>
          </a:p>
        </p:txBody>
      </p:sp>
      <p:sp>
        <p:nvSpPr>
          <p:cNvPr id="3" name="Content Placeholder 2"/>
          <p:cNvSpPr>
            <a:spLocks noGrp="1"/>
          </p:cNvSpPr>
          <p:nvPr>
            <p:ph idx="1"/>
          </p:nvPr>
        </p:nvSpPr>
        <p:spPr>
          <a:xfrm>
            <a:off x="12870909" y="6162959"/>
            <a:ext cx="15326827" cy="30418415"/>
          </a:xfrm>
        </p:spPr>
        <p:txBody>
          <a:bodyPr/>
          <a:lstStyle>
            <a:lvl1pPr>
              <a:defRPr sz="10595"/>
            </a:lvl1pPr>
            <a:lvl2pPr>
              <a:defRPr sz="9271"/>
            </a:lvl2pPr>
            <a:lvl3pPr>
              <a:defRPr sz="7946"/>
            </a:lvl3pPr>
            <a:lvl4pPr>
              <a:defRPr sz="6622"/>
            </a:lvl4pPr>
            <a:lvl5pPr>
              <a:defRPr sz="6622"/>
            </a:lvl5pPr>
            <a:lvl6pPr>
              <a:defRPr sz="6622"/>
            </a:lvl6pPr>
            <a:lvl7pPr>
              <a:defRPr sz="6622"/>
            </a:lvl7pPr>
            <a:lvl8pPr>
              <a:defRPr sz="6622"/>
            </a:lvl8pPr>
            <a:lvl9pPr>
              <a:defRPr sz="6622"/>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2085364" y="12841129"/>
            <a:ext cx="9764544" cy="23789780"/>
          </a:xfrm>
        </p:spPr>
        <p:txBody>
          <a:bodyPr/>
          <a:lstStyle>
            <a:lvl1pPr marL="0" indent="0">
              <a:buNone/>
              <a:defRPr sz="5297"/>
            </a:lvl1pPr>
            <a:lvl2pPr marL="1513743" indent="0">
              <a:buNone/>
              <a:defRPr sz="4635"/>
            </a:lvl2pPr>
            <a:lvl3pPr marL="3027487" indent="0">
              <a:buNone/>
              <a:defRPr sz="3973"/>
            </a:lvl3pPr>
            <a:lvl4pPr marL="4541230" indent="0">
              <a:buNone/>
              <a:defRPr sz="3311"/>
            </a:lvl4pPr>
            <a:lvl5pPr marL="6054974" indent="0">
              <a:buNone/>
              <a:defRPr sz="3311"/>
            </a:lvl5pPr>
            <a:lvl6pPr marL="7568717" indent="0">
              <a:buNone/>
              <a:defRPr sz="3311"/>
            </a:lvl6pPr>
            <a:lvl7pPr marL="9082461" indent="0">
              <a:buNone/>
              <a:defRPr sz="3311"/>
            </a:lvl7pPr>
            <a:lvl8pPr marL="10596204" indent="0">
              <a:buNone/>
              <a:defRPr sz="3311"/>
            </a:lvl8pPr>
            <a:lvl9pPr marL="12109948" indent="0">
              <a:buNone/>
              <a:defRPr sz="3311"/>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96D3B45-6401-EB4C-A1A3-70A12C66C594}" type="datetimeFigureOut">
              <a:rPr kumimoji="1" lang="ja-JP" altLang="en-US" smtClean="0"/>
              <a:t>2026/2/17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411B461-E3B6-4C44-A503-6E9E9D8AE671}" type="slidenum">
              <a:rPr kumimoji="1" lang="ja-JP" altLang="en-US" smtClean="0"/>
              <a:t>‹#›</a:t>
            </a:fld>
            <a:endParaRPr kumimoji="1" lang="ja-JP" altLang="en-US"/>
          </a:p>
        </p:txBody>
      </p:sp>
    </p:spTree>
    <p:extLst>
      <p:ext uri="{BB962C8B-B14F-4D97-AF65-F5344CB8AC3E}">
        <p14:creationId xmlns:p14="http://schemas.microsoft.com/office/powerpoint/2010/main" val="31793510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2085364" y="2853584"/>
            <a:ext cx="9764544" cy="9987545"/>
          </a:xfrm>
        </p:spPr>
        <p:txBody>
          <a:bodyPr anchor="b"/>
          <a:lstStyle>
            <a:lvl1pPr>
              <a:defRPr sz="10595"/>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12870909" y="6162959"/>
            <a:ext cx="15326827" cy="30418415"/>
          </a:xfrm>
        </p:spPr>
        <p:txBody>
          <a:bodyPr anchor="t"/>
          <a:lstStyle>
            <a:lvl1pPr marL="0" indent="0">
              <a:buNone/>
              <a:defRPr sz="10595"/>
            </a:lvl1pPr>
            <a:lvl2pPr marL="1513743" indent="0">
              <a:buNone/>
              <a:defRPr sz="9271"/>
            </a:lvl2pPr>
            <a:lvl3pPr marL="3027487" indent="0">
              <a:buNone/>
              <a:defRPr sz="7946"/>
            </a:lvl3pPr>
            <a:lvl4pPr marL="4541230" indent="0">
              <a:buNone/>
              <a:defRPr sz="6622"/>
            </a:lvl4pPr>
            <a:lvl5pPr marL="6054974" indent="0">
              <a:buNone/>
              <a:defRPr sz="6622"/>
            </a:lvl5pPr>
            <a:lvl6pPr marL="7568717" indent="0">
              <a:buNone/>
              <a:defRPr sz="6622"/>
            </a:lvl6pPr>
            <a:lvl7pPr marL="9082461" indent="0">
              <a:buNone/>
              <a:defRPr sz="6622"/>
            </a:lvl7pPr>
            <a:lvl8pPr marL="10596204" indent="0">
              <a:buNone/>
              <a:defRPr sz="6622"/>
            </a:lvl8pPr>
            <a:lvl9pPr marL="12109948" indent="0">
              <a:buNone/>
              <a:defRPr sz="6622"/>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2085364" y="12841129"/>
            <a:ext cx="9764544" cy="23789780"/>
          </a:xfrm>
        </p:spPr>
        <p:txBody>
          <a:bodyPr/>
          <a:lstStyle>
            <a:lvl1pPr marL="0" indent="0">
              <a:buNone/>
              <a:defRPr sz="5297"/>
            </a:lvl1pPr>
            <a:lvl2pPr marL="1513743" indent="0">
              <a:buNone/>
              <a:defRPr sz="4635"/>
            </a:lvl2pPr>
            <a:lvl3pPr marL="3027487" indent="0">
              <a:buNone/>
              <a:defRPr sz="3973"/>
            </a:lvl3pPr>
            <a:lvl4pPr marL="4541230" indent="0">
              <a:buNone/>
              <a:defRPr sz="3311"/>
            </a:lvl4pPr>
            <a:lvl5pPr marL="6054974" indent="0">
              <a:buNone/>
              <a:defRPr sz="3311"/>
            </a:lvl5pPr>
            <a:lvl6pPr marL="7568717" indent="0">
              <a:buNone/>
              <a:defRPr sz="3311"/>
            </a:lvl6pPr>
            <a:lvl7pPr marL="9082461" indent="0">
              <a:buNone/>
              <a:defRPr sz="3311"/>
            </a:lvl7pPr>
            <a:lvl8pPr marL="10596204" indent="0">
              <a:buNone/>
              <a:defRPr sz="3311"/>
            </a:lvl8pPr>
            <a:lvl9pPr marL="12109948" indent="0">
              <a:buNone/>
              <a:defRPr sz="3311"/>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96D3B45-6401-EB4C-A1A3-70A12C66C594}" type="datetimeFigureOut">
              <a:rPr kumimoji="1" lang="ja-JP" altLang="en-US" smtClean="0"/>
              <a:t>2026/2/17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411B461-E3B6-4C44-A503-6E9E9D8AE671}" type="slidenum">
              <a:rPr kumimoji="1" lang="ja-JP" altLang="en-US" smtClean="0"/>
              <a:t>‹#›</a:t>
            </a:fld>
            <a:endParaRPr kumimoji="1" lang="ja-JP" altLang="en-US"/>
          </a:p>
        </p:txBody>
      </p:sp>
    </p:spTree>
    <p:extLst>
      <p:ext uri="{BB962C8B-B14F-4D97-AF65-F5344CB8AC3E}">
        <p14:creationId xmlns:p14="http://schemas.microsoft.com/office/powerpoint/2010/main" val="5205305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081421" y="2278913"/>
            <a:ext cx="26112371" cy="8273416"/>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2081421" y="11394520"/>
            <a:ext cx="26112371" cy="27158594"/>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2081421" y="39672756"/>
            <a:ext cx="6811923" cy="2278904"/>
          </a:xfrm>
          <a:prstGeom prst="rect">
            <a:avLst/>
          </a:prstGeom>
        </p:spPr>
        <p:txBody>
          <a:bodyPr vert="horz" lIns="91440" tIns="45720" rIns="91440" bIns="45720" rtlCol="0" anchor="ctr"/>
          <a:lstStyle>
            <a:lvl1pPr algn="l">
              <a:defRPr sz="3973">
                <a:solidFill>
                  <a:schemeClr val="tx1">
                    <a:tint val="75000"/>
                  </a:schemeClr>
                </a:solidFill>
              </a:defRPr>
            </a:lvl1pPr>
          </a:lstStyle>
          <a:p>
            <a:fld id="{796D3B45-6401-EB4C-A1A3-70A12C66C594}" type="datetimeFigureOut">
              <a:rPr kumimoji="1" lang="ja-JP" altLang="en-US" smtClean="0"/>
              <a:t>2026/2/17</a:t>
            </a:fld>
            <a:endParaRPr kumimoji="1" lang="ja-JP" altLang="en-US"/>
          </a:p>
        </p:txBody>
      </p:sp>
      <p:sp>
        <p:nvSpPr>
          <p:cNvPr id="5" name="Footer Placeholder 4"/>
          <p:cNvSpPr>
            <a:spLocks noGrp="1"/>
          </p:cNvSpPr>
          <p:nvPr>
            <p:ph type="ftr" sz="quarter" idx="3"/>
          </p:nvPr>
        </p:nvSpPr>
        <p:spPr>
          <a:xfrm>
            <a:off x="10028665" y="39672756"/>
            <a:ext cx="10217884" cy="2278904"/>
          </a:xfrm>
          <a:prstGeom prst="rect">
            <a:avLst/>
          </a:prstGeom>
        </p:spPr>
        <p:txBody>
          <a:bodyPr vert="horz" lIns="91440" tIns="45720" rIns="91440" bIns="45720" rtlCol="0" anchor="ctr"/>
          <a:lstStyle>
            <a:lvl1pPr algn="ctr">
              <a:defRPr sz="3973">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21381869" y="39672756"/>
            <a:ext cx="6811923" cy="2278904"/>
          </a:xfrm>
          <a:prstGeom prst="rect">
            <a:avLst/>
          </a:prstGeom>
        </p:spPr>
        <p:txBody>
          <a:bodyPr vert="horz" lIns="91440" tIns="45720" rIns="91440" bIns="45720" rtlCol="0" anchor="ctr"/>
          <a:lstStyle>
            <a:lvl1pPr algn="r">
              <a:defRPr sz="3973">
                <a:solidFill>
                  <a:schemeClr val="tx1">
                    <a:tint val="75000"/>
                  </a:schemeClr>
                </a:solidFill>
              </a:defRPr>
            </a:lvl1pPr>
          </a:lstStyle>
          <a:p>
            <a:fld id="{C411B461-E3B6-4C44-A503-6E9E9D8AE671}" type="slidenum">
              <a:rPr kumimoji="1" lang="ja-JP" altLang="en-US" smtClean="0"/>
              <a:t>‹#›</a:t>
            </a:fld>
            <a:endParaRPr kumimoji="1" lang="ja-JP" altLang="en-US"/>
          </a:p>
        </p:txBody>
      </p:sp>
    </p:spTree>
    <p:extLst>
      <p:ext uri="{BB962C8B-B14F-4D97-AF65-F5344CB8AC3E}">
        <p14:creationId xmlns:p14="http://schemas.microsoft.com/office/powerpoint/2010/main" val="19759709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3027487" rtl="0" eaLnBrk="1" latinLnBrk="0" hangingPunct="1">
        <a:lnSpc>
          <a:spcPct val="90000"/>
        </a:lnSpc>
        <a:spcBef>
          <a:spcPct val="0"/>
        </a:spcBef>
        <a:buNone/>
        <a:defRPr kumimoji="1" sz="14568" kern="1200">
          <a:solidFill>
            <a:schemeClr val="tx1"/>
          </a:solidFill>
          <a:latin typeface="+mj-lt"/>
          <a:ea typeface="+mj-ea"/>
          <a:cs typeface="+mj-cs"/>
        </a:defRPr>
      </a:lvl1pPr>
    </p:titleStyle>
    <p:bodyStyle>
      <a:lvl1pPr marL="756872" indent="-756872" algn="l" defTabSz="3027487" rtl="0" eaLnBrk="1" latinLnBrk="0" hangingPunct="1">
        <a:lnSpc>
          <a:spcPct val="90000"/>
        </a:lnSpc>
        <a:spcBef>
          <a:spcPts val="3311"/>
        </a:spcBef>
        <a:buFont typeface="Arial" panose="020B0604020202020204" pitchFamily="34" charset="0"/>
        <a:buChar char="•"/>
        <a:defRPr kumimoji="1" sz="9271" kern="1200">
          <a:solidFill>
            <a:schemeClr val="tx1"/>
          </a:solidFill>
          <a:latin typeface="+mn-lt"/>
          <a:ea typeface="+mn-ea"/>
          <a:cs typeface="+mn-cs"/>
        </a:defRPr>
      </a:lvl1pPr>
      <a:lvl2pPr marL="2270615" indent="-756872" algn="l" defTabSz="3027487" rtl="0" eaLnBrk="1" latinLnBrk="0" hangingPunct="1">
        <a:lnSpc>
          <a:spcPct val="90000"/>
        </a:lnSpc>
        <a:spcBef>
          <a:spcPts val="1655"/>
        </a:spcBef>
        <a:buFont typeface="Arial" panose="020B0604020202020204" pitchFamily="34" charset="0"/>
        <a:buChar char="•"/>
        <a:defRPr kumimoji="1" sz="7946" kern="1200">
          <a:solidFill>
            <a:schemeClr val="tx1"/>
          </a:solidFill>
          <a:latin typeface="+mn-lt"/>
          <a:ea typeface="+mn-ea"/>
          <a:cs typeface="+mn-cs"/>
        </a:defRPr>
      </a:lvl2pPr>
      <a:lvl3pPr marL="3784359" indent="-756872" algn="l" defTabSz="3027487" rtl="0" eaLnBrk="1" latinLnBrk="0" hangingPunct="1">
        <a:lnSpc>
          <a:spcPct val="90000"/>
        </a:lnSpc>
        <a:spcBef>
          <a:spcPts val="1655"/>
        </a:spcBef>
        <a:buFont typeface="Arial" panose="020B0604020202020204" pitchFamily="34" charset="0"/>
        <a:buChar char="•"/>
        <a:defRPr kumimoji="1" sz="6622" kern="1200">
          <a:solidFill>
            <a:schemeClr val="tx1"/>
          </a:solidFill>
          <a:latin typeface="+mn-lt"/>
          <a:ea typeface="+mn-ea"/>
          <a:cs typeface="+mn-cs"/>
        </a:defRPr>
      </a:lvl3pPr>
      <a:lvl4pPr marL="5298102" indent="-756872" algn="l" defTabSz="3027487" rtl="0" eaLnBrk="1" latinLnBrk="0" hangingPunct="1">
        <a:lnSpc>
          <a:spcPct val="90000"/>
        </a:lnSpc>
        <a:spcBef>
          <a:spcPts val="1655"/>
        </a:spcBef>
        <a:buFont typeface="Arial" panose="020B0604020202020204" pitchFamily="34" charset="0"/>
        <a:buChar char="•"/>
        <a:defRPr kumimoji="1" sz="5960" kern="1200">
          <a:solidFill>
            <a:schemeClr val="tx1"/>
          </a:solidFill>
          <a:latin typeface="+mn-lt"/>
          <a:ea typeface="+mn-ea"/>
          <a:cs typeface="+mn-cs"/>
        </a:defRPr>
      </a:lvl4pPr>
      <a:lvl5pPr marL="6811846" indent="-756872" algn="l" defTabSz="3027487" rtl="0" eaLnBrk="1" latinLnBrk="0" hangingPunct="1">
        <a:lnSpc>
          <a:spcPct val="90000"/>
        </a:lnSpc>
        <a:spcBef>
          <a:spcPts val="1655"/>
        </a:spcBef>
        <a:buFont typeface="Arial" panose="020B0604020202020204" pitchFamily="34" charset="0"/>
        <a:buChar char="•"/>
        <a:defRPr kumimoji="1" sz="5960" kern="1200">
          <a:solidFill>
            <a:schemeClr val="tx1"/>
          </a:solidFill>
          <a:latin typeface="+mn-lt"/>
          <a:ea typeface="+mn-ea"/>
          <a:cs typeface="+mn-cs"/>
        </a:defRPr>
      </a:lvl5pPr>
      <a:lvl6pPr marL="8325589" indent="-756872" algn="l" defTabSz="3027487" rtl="0" eaLnBrk="1" latinLnBrk="0" hangingPunct="1">
        <a:lnSpc>
          <a:spcPct val="90000"/>
        </a:lnSpc>
        <a:spcBef>
          <a:spcPts val="1655"/>
        </a:spcBef>
        <a:buFont typeface="Arial" panose="020B0604020202020204" pitchFamily="34" charset="0"/>
        <a:buChar char="•"/>
        <a:defRPr kumimoji="1" sz="5960" kern="1200">
          <a:solidFill>
            <a:schemeClr val="tx1"/>
          </a:solidFill>
          <a:latin typeface="+mn-lt"/>
          <a:ea typeface="+mn-ea"/>
          <a:cs typeface="+mn-cs"/>
        </a:defRPr>
      </a:lvl6pPr>
      <a:lvl7pPr marL="9839333" indent="-756872" algn="l" defTabSz="3027487" rtl="0" eaLnBrk="1" latinLnBrk="0" hangingPunct="1">
        <a:lnSpc>
          <a:spcPct val="90000"/>
        </a:lnSpc>
        <a:spcBef>
          <a:spcPts val="1655"/>
        </a:spcBef>
        <a:buFont typeface="Arial" panose="020B0604020202020204" pitchFamily="34" charset="0"/>
        <a:buChar char="•"/>
        <a:defRPr kumimoji="1" sz="5960" kern="1200">
          <a:solidFill>
            <a:schemeClr val="tx1"/>
          </a:solidFill>
          <a:latin typeface="+mn-lt"/>
          <a:ea typeface="+mn-ea"/>
          <a:cs typeface="+mn-cs"/>
        </a:defRPr>
      </a:lvl7pPr>
      <a:lvl8pPr marL="11353076" indent="-756872" algn="l" defTabSz="3027487" rtl="0" eaLnBrk="1" latinLnBrk="0" hangingPunct="1">
        <a:lnSpc>
          <a:spcPct val="90000"/>
        </a:lnSpc>
        <a:spcBef>
          <a:spcPts val="1655"/>
        </a:spcBef>
        <a:buFont typeface="Arial" panose="020B0604020202020204" pitchFamily="34" charset="0"/>
        <a:buChar char="•"/>
        <a:defRPr kumimoji="1" sz="5960" kern="1200">
          <a:solidFill>
            <a:schemeClr val="tx1"/>
          </a:solidFill>
          <a:latin typeface="+mn-lt"/>
          <a:ea typeface="+mn-ea"/>
          <a:cs typeface="+mn-cs"/>
        </a:defRPr>
      </a:lvl8pPr>
      <a:lvl9pPr marL="12866820" indent="-756872" algn="l" defTabSz="3027487" rtl="0" eaLnBrk="1" latinLnBrk="0" hangingPunct="1">
        <a:lnSpc>
          <a:spcPct val="90000"/>
        </a:lnSpc>
        <a:spcBef>
          <a:spcPts val="1655"/>
        </a:spcBef>
        <a:buFont typeface="Arial" panose="020B0604020202020204" pitchFamily="34" charset="0"/>
        <a:buChar char="•"/>
        <a:defRPr kumimoji="1" sz="5960" kern="1200">
          <a:solidFill>
            <a:schemeClr val="tx1"/>
          </a:solidFill>
          <a:latin typeface="+mn-lt"/>
          <a:ea typeface="+mn-ea"/>
          <a:cs typeface="+mn-cs"/>
        </a:defRPr>
      </a:lvl9pPr>
    </p:bodyStyle>
    <p:otherStyle>
      <a:defPPr>
        <a:defRPr lang="en-US"/>
      </a:defPPr>
      <a:lvl1pPr marL="0" algn="l" defTabSz="3027487" rtl="0" eaLnBrk="1" latinLnBrk="0" hangingPunct="1">
        <a:defRPr kumimoji="1" sz="5960" kern="1200">
          <a:solidFill>
            <a:schemeClr val="tx1"/>
          </a:solidFill>
          <a:latin typeface="+mn-lt"/>
          <a:ea typeface="+mn-ea"/>
          <a:cs typeface="+mn-cs"/>
        </a:defRPr>
      </a:lvl1pPr>
      <a:lvl2pPr marL="1513743" algn="l" defTabSz="3027487" rtl="0" eaLnBrk="1" latinLnBrk="0" hangingPunct="1">
        <a:defRPr kumimoji="1" sz="5960" kern="1200">
          <a:solidFill>
            <a:schemeClr val="tx1"/>
          </a:solidFill>
          <a:latin typeface="+mn-lt"/>
          <a:ea typeface="+mn-ea"/>
          <a:cs typeface="+mn-cs"/>
        </a:defRPr>
      </a:lvl2pPr>
      <a:lvl3pPr marL="3027487" algn="l" defTabSz="3027487" rtl="0" eaLnBrk="1" latinLnBrk="0" hangingPunct="1">
        <a:defRPr kumimoji="1" sz="5960" kern="1200">
          <a:solidFill>
            <a:schemeClr val="tx1"/>
          </a:solidFill>
          <a:latin typeface="+mn-lt"/>
          <a:ea typeface="+mn-ea"/>
          <a:cs typeface="+mn-cs"/>
        </a:defRPr>
      </a:lvl3pPr>
      <a:lvl4pPr marL="4541230" algn="l" defTabSz="3027487" rtl="0" eaLnBrk="1" latinLnBrk="0" hangingPunct="1">
        <a:defRPr kumimoji="1" sz="5960" kern="1200">
          <a:solidFill>
            <a:schemeClr val="tx1"/>
          </a:solidFill>
          <a:latin typeface="+mn-lt"/>
          <a:ea typeface="+mn-ea"/>
          <a:cs typeface="+mn-cs"/>
        </a:defRPr>
      </a:lvl4pPr>
      <a:lvl5pPr marL="6054974" algn="l" defTabSz="3027487" rtl="0" eaLnBrk="1" latinLnBrk="0" hangingPunct="1">
        <a:defRPr kumimoji="1" sz="5960" kern="1200">
          <a:solidFill>
            <a:schemeClr val="tx1"/>
          </a:solidFill>
          <a:latin typeface="+mn-lt"/>
          <a:ea typeface="+mn-ea"/>
          <a:cs typeface="+mn-cs"/>
        </a:defRPr>
      </a:lvl5pPr>
      <a:lvl6pPr marL="7568717" algn="l" defTabSz="3027487" rtl="0" eaLnBrk="1" latinLnBrk="0" hangingPunct="1">
        <a:defRPr kumimoji="1" sz="5960" kern="1200">
          <a:solidFill>
            <a:schemeClr val="tx1"/>
          </a:solidFill>
          <a:latin typeface="+mn-lt"/>
          <a:ea typeface="+mn-ea"/>
          <a:cs typeface="+mn-cs"/>
        </a:defRPr>
      </a:lvl6pPr>
      <a:lvl7pPr marL="9082461" algn="l" defTabSz="3027487" rtl="0" eaLnBrk="1" latinLnBrk="0" hangingPunct="1">
        <a:defRPr kumimoji="1" sz="5960" kern="1200">
          <a:solidFill>
            <a:schemeClr val="tx1"/>
          </a:solidFill>
          <a:latin typeface="+mn-lt"/>
          <a:ea typeface="+mn-ea"/>
          <a:cs typeface="+mn-cs"/>
        </a:defRPr>
      </a:lvl7pPr>
      <a:lvl8pPr marL="10596204" algn="l" defTabSz="3027487" rtl="0" eaLnBrk="1" latinLnBrk="0" hangingPunct="1">
        <a:defRPr kumimoji="1" sz="5960" kern="1200">
          <a:solidFill>
            <a:schemeClr val="tx1"/>
          </a:solidFill>
          <a:latin typeface="+mn-lt"/>
          <a:ea typeface="+mn-ea"/>
          <a:cs typeface="+mn-cs"/>
        </a:defRPr>
      </a:lvl8pPr>
      <a:lvl9pPr marL="12109948" algn="l" defTabSz="3027487" rtl="0" eaLnBrk="1" latinLnBrk="0" hangingPunct="1">
        <a:defRPr kumimoji="1" sz="59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4.png"/><Relationship Id="rId13" Type="http://schemas.openxmlformats.org/officeDocument/2006/relationships/image" Target="../media/image8.jpeg"/><Relationship Id="rId3" Type="http://schemas.openxmlformats.org/officeDocument/2006/relationships/hyperlink" Target="https://www.gfd-dennou.org/library/dcpam/sample/2015-02-14_yot/Mars/T21L36_MGS/comparison_T21L36" TargetMode="External"/><Relationship Id="rId7" Type="http://schemas.openxmlformats.org/officeDocument/2006/relationships/image" Target="../media/image3.png"/><Relationship Id="rId12"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6.xml"/><Relationship Id="rId6" Type="http://schemas.openxmlformats.org/officeDocument/2006/relationships/image" Target="../media/image2.png"/><Relationship Id="rId11" Type="http://schemas.openxmlformats.org/officeDocument/2006/relationships/image" Target="../media/image6.png"/><Relationship Id="rId5" Type="http://schemas.openxmlformats.org/officeDocument/2006/relationships/image" Target="../media/image1.png"/><Relationship Id="rId10" Type="http://schemas.openxmlformats.org/officeDocument/2006/relationships/image" Target="../media/image5.png"/><Relationship Id="rId4" Type="http://schemas.openxmlformats.org/officeDocument/2006/relationships/image" Target="../media/image16.png"/><Relationship Id="rId9" Type="http://schemas.openxmlformats.org/officeDocument/2006/relationships/image" Target="../media/image2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A9CB2D-5E9F-F00E-EBF0-CAC7DCEA39AF}"/>
            </a:ext>
          </a:extLst>
        </p:cNvPr>
        <p:cNvGrpSpPr/>
        <p:nvPr/>
      </p:nvGrpSpPr>
      <p:grpSpPr>
        <a:xfrm>
          <a:off x="0" y="0"/>
          <a:ext cx="0" cy="0"/>
          <a:chOff x="0" y="0"/>
          <a:chExt cx="0" cy="0"/>
        </a:xfrm>
      </p:grpSpPr>
      <p:sp>
        <p:nvSpPr>
          <p:cNvPr id="4" name="タイトル 3">
            <a:extLst>
              <a:ext uri="{FF2B5EF4-FFF2-40B4-BE49-F238E27FC236}">
                <a16:creationId xmlns:a16="http://schemas.microsoft.com/office/drawing/2014/main" id="{9F452A2E-0146-5771-D674-40798854A704}"/>
              </a:ext>
            </a:extLst>
          </p:cNvPr>
          <p:cNvSpPr>
            <a:spLocks noGrp="1"/>
          </p:cNvSpPr>
          <p:nvPr>
            <p:ph type="title"/>
          </p:nvPr>
        </p:nvSpPr>
        <p:spPr>
          <a:xfrm>
            <a:off x="4787700" y="385617"/>
            <a:ext cx="20667461" cy="1794856"/>
          </a:xfrm>
        </p:spPr>
        <p:txBody>
          <a:bodyPr>
            <a:normAutofit/>
          </a:bodyPr>
          <a:lstStyle/>
          <a:p>
            <a:pPr algn="ctr"/>
            <a:r>
              <a:rPr lang="ja-JP" altLang="en-US" sz="6600" b="1" dirty="0">
                <a:latin typeface="HGSｺﾞｼｯｸM" panose="020B0600000000000000" pitchFamily="50" charset="-128"/>
                <a:ea typeface="HGSｺﾞｼｯｸM" panose="020B0600000000000000" pitchFamily="50" charset="-128"/>
              </a:rPr>
              <a:t>惑星大気大循環モデルを用いた火星大気環境の再現</a:t>
            </a:r>
            <a:endParaRPr lang="ja-JP" altLang="en-US" sz="6600" b="1" dirty="0">
              <a:ln w="22225">
                <a:solidFill>
                  <a:schemeClr val="tx1"/>
                </a:solidFill>
                <a:prstDash val="solid"/>
              </a:ln>
              <a:latin typeface="HGSｺﾞｼｯｸM" panose="020B0600000000000000" pitchFamily="50" charset="-128"/>
              <a:ea typeface="HGSｺﾞｼｯｸM" panose="020B0600000000000000" pitchFamily="50" charset="-128"/>
            </a:endParaRPr>
          </a:p>
        </p:txBody>
      </p:sp>
      <p:sp>
        <p:nvSpPr>
          <p:cNvPr id="2" name="テキスト ボックス 1">
            <a:extLst>
              <a:ext uri="{FF2B5EF4-FFF2-40B4-BE49-F238E27FC236}">
                <a16:creationId xmlns:a16="http://schemas.microsoft.com/office/drawing/2014/main" id="{AF89C15B-A9B0-D3C4-C194-F6E8F308EA4B}"/>
              </a:ext>
            </a:extLst>
          </p:cNvPr>
          <p:cNvSpPr txBox="1"/>
          <p:nvPr/>
        </p:nvSpPr>
        <p:spPr>
          <a:xfrm>
            <a:off x="8831471" y="1910250"/>
            <a:ext cx="12612269" cy="769441"/>
          </a:xfrm>
          <a:prstGeom prst="rect">
            <a:avLst/>
          </a:prstGeom>
          <a:noFill/>
        </p:spPr>
        <p:txBody>
          <a:bodyPr wrap="square" rtlCol="0">
            <a:spAutoFit/>
          </a:bodyPr>
          <a:lstStyle/>
          <a:p>
            <a:r>
              <a:rPr lang="ja-JP" altLang="en-US" sz="4400" dirty="0">
                <a:solidFill>
                  <a:srgbClr val="000000"/>
                </a:solidFill>
                <a:effectLst/>
                <a:latin typeface="Helvetica" pitchFamily="2" charset="0"/>
              </a:rPr>
              <a:t>流体地球物理学教育研究分野</a:t>
            </a:r>
            <a:r>
              <a:rPr lang="en-US" altLang="ja-JP" sz="4400" dirty="0">
                <a:solidFill>
                  <a:srgbClr val="000000"/>
                </a:solidFill>
                <a:effectLst/>
                <a:latin typeface="Helvetica" pitchFamily="2" charset="0"/>
              </a:rPr>
              <a:t> 2253481</a:t>
            </a:r>
            <a:r>
              <a:rPr lang="en-US" altLang="ja-JP" sz="4400" dirty="0">
                <a:solidFill>
                  <a:srgbClr val="000000"/>
                </a:solidFill>
                <a:effectLst/>
                <a:latin typeface="+mn-ea"/>
              </a:rPr>
              <a:t>s</a:t>
            </a:r>
            <a:r>
              <a:rPr lang="en-US" altLang="ja-JP" sz="4400" dirty="0">
                <a:solidFill>
                  <a:srgbClr val="000000"/>
                </a:solidFill>
                <a:effectLst/>
                <a:latin typeface="Helvetica" pitchFamily="2" charset="0"/>
              </a:rPr>
              <a:t> </a:t>
            </a:r>
            <a:r>
              <a:rPr lang="ja-JP" altLang="en-US" sz="4400" dirty="0">
                <a:solidFill>
                  <a:srgbClr val="000000"/>
                </a:solidFill>
                <a:effectLst/>
                <a:latin typeface="Helvetica" pitchFamily="2" charset="0"/>
              </a:rPr>
              <a:t>永峯 蒼大</a:t>
            </a:r>
          </a:p>
        </p:txBody>
      </p:sp>
      <p:sp>
        <p:nvSpPr>
          <p:cNvPr id="7" name="テキスト ボックス 6">
            <a:extLst>
              <a:ext uri="{FF2B5EF4-FFF2-40B4-BE49-F238E27FC236}">
                <a16:creationId xmlns:a16="http://schemas.microsoft.com/office/drawing/2014/main" id="{36E79F54-2549-89CC-BA52-8F4DE7B72F40}"/>
              </a:ext>
            </a:extLst>
          </p:cNvPr>
          <p:cNvSpPr txBox="1"/>
          <p:nvPr/>
        </p:nvSpPr>
        <p:spPr>
          <a:xfrm>
            <a:off x="440108" y="11954345"/>
            <a:ext cx="14470337" cy="2308324"/>
          </a:xfrm>
          <a:prstGeom prst="rect">
            <a:avLst/>
          </a:prstGeom>
          <a:noFill/>
        </p:spPr>
        <p:txBody>
          <a:bodyPr wrap="square" rtlCol="0">
            <a:spAutoFit/>
          </a:bodyPr>
          <a:lstStyle/>
          <a:p>
            <a:pPr marL="342900" indent="-342900">
              <a:buFont typeface="Wingdings" pitchFamily="2" charset="2"/>
              <a:buChar char="ü"/>
            </a:pPr>
            <a:r>
              <a:rPr kumimoji="1" lang="ja-JP" altLang="en-US" sz="3600" dirty="0"/>
              <a:t>氷河地形が形成された時代の大気環境を知るための手法として数値シミュレーションによる気候再現がある。</a:t>
            </a:r>
            <a:endParaRPr kumimoji="1" lang="en-US" altLang="ja-JP" sz="3600" dirty="0"/>
          </a:p>
          <a:p>
            <a:pPr marL="342900" indent="-342900">
              <a:buFont typeface="Wingdings" pitchFamily="2" charset="2"/>
              <a:buChar char="ü"/>
            </a:pPr>
            <a:r>
              <a:rPr kumimoji="1" lang="ja-JP" altLang="en-US" sz="3600" dirty="0"/>
              <a:t>現代の火星の大気大循環モデル</a:t>
            </a:r>
            <a:r>
              <a:rPr kumimoji="1" lang="en-US" altLang="ja-JP" sz="3600" dirty="0"/>
              <a:t>DCPAM5</a:t>
            </a:r>
            <a:r>
              <a:rPr kumimoji="1" lang="ja-JP" altLang="en-US" sz="3600" dirty="0"/>
              <a:t>でどの程度再現できるかを確かめる。</a:t>
            </a:r>
            <a:endParaRPr kumimoji="1" lang="en-US" altLang="ja-JP" sz="3600" dirty="0"/>
          </a:p>
        </p:txBody>
      </p:sp>
      <p:sp>
        <p:nvSpPr>
          <p:cNvPr id="8" name="テキスト ボックス 7">
            <a:extLst>
              <a:ext uri="{FF2B5EF4-FFF2-40B4-BE49-F238E27FC236}">
                <a16:creationId xmlns:a16="http://schemas.microsoft.com/office/drawing/2014/main" id="{13302B10-94D4-88C8-0A24-E87B91910EF5}"/>
              </a:ext>
            </a:extLst>
          </p:cNvPr>
          <p:cNvSpPr txBox="1"/>
          <p:nvPr/>
        </p:nvSpPr>
        <p:spPr>
          <a:xfrm>
            <a:off x="516108" y="10773800"/>
            <a:ext cx="4288353" cy="707886"/>
          </a:xfrm>
          <a:prstGeom prst="rect">
            <a:avLst/>
          </a:prstGeom>
          <a:noFill/>
        </p:spPr>
        <p:txBody>
          <a:bodyPr wrap="none" rtlCol="0">
            <a:spAutoFit/>
          </a:bodyPr>
          <a:lstStyle/>
          <a:p>
            <a:r>
              <a:rPr kumimoji="1" lang="ja-JP" altLang="en-US" sz="4000" b="1" dirty="0"/>
              <a:t>研究の背景・目的</a:t>
            </a:r>
          </a:p>
        </p:txBody>
      </p:sp>
      <p:sp>
        <p:nvSpPr>
          <p:cNvPr id="10" name="テキスト ボックス 9">
            <a:extLst>
              <a:ext uri="{FF2B5EF4-FFF2-40B4-BE49-F238E27FC236}">
                <a16:creationId xmlns:a16="http://schemas.microsoft.com/office/drawing/2014/main" id="{4F7618AE-E454-2870-CC8B-4CC04A9A000B}"/>
              </a:ext>
            </a:extLst>
          </p:cNvPr>
          <p:cNvSpPr txBox="1"/>
          <p:nvPr/>
        </p:nvSpPr>
        <p:spPr>
          <a:xfrm>
            <a:off x="810785" y="3565002"/>
            <a:ext cx="4320540" cy="733306"/>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4000" b="1" dirty="0">
                <a:solidFill>
                  <a:prstClr val="black"/>
                </a:solidFill>
                <a:latin typeface="Calibri" panose="020F0502020204030204"/>
                <a:ea typeface="游ゴシック" panose="020B0400000000000000" pitchFamily="34" charset="-128"/>
              </a:rPr>
              <a:t>はじめに</a:t>
            </a:r>
            <a:endParaRPr kumimoji="1" lang="ja-JP" altLang="en-US" sz="40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34" charset="-128"/>
              <a:cs typeface="+mn-cs"/>
            </a:endParaRPr>
          </a:p>
        </p:txBody>
      </p:sp>
      <p:sp>
        <p:nvSpPr>
          <p:cNvPr id="15" name="テキスト ボックス 14">
            <a:extLst>
              <a:ext uri="{FF2B5EF4-FFF2-40B4-BE49-F238E27FC236}">
                <a16:creationId xmlns:a16="http://schemas.microsoft.com/office/drawing/2014/main" id="{8B16A3CE-D5A2-CC67-A235-F6DBE36833EA}"/>
              </a:ext>
            </a:extLst>
          </p:cNvPr>
          <p:cNvSpPr txBox="1"/>
          <p:nvPr/>
        </p:nvSpPr>
        <p:spPr>
          <a:xfrm>
            <a:off x="15544322" y="3328401"/>
            <a:ext cx="3759119" cy="707886"/>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4000" b="1" dirty="0">
                <a:solidFill>
                  <a:prstClr val="black"/>
                </a:solidFill>
                <a:latin typeface="Calibri" panose="020F0502020204030204"/>
                <a:ea typeface="游ゴシック" panose="020B0400000000000000" pitchFamily="34" charset="-128"/>
              </a:rPr>
              <a:t>使用モデル</a:t>
            </a:r>
            <a:endParaRPr kumimoji="1" lang="ja-JP" altLang="en-US" sz="40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34" charset="-128"/>
              <a:cs typeface="+mn-cs"/>
            </a:endParaRPr>
          </a:p>
        </p:txBody>
      </p:sp>
      <p:sp>
        <p:nvSpPr>
          <p:cNvPr id="21" name="テキスト ボックス 20">
            <a:extLst>
              <a:ext uri="{FF2B5EF4-FFF2-40B4-BE49-F238E27FC236}">
                <a16:creationId xmlns:a16="http://schemas.microsoft.com/office/drawing/2014/main" id="{AB44A8C8-7672-BC09-FCAF-E3882B976FAB}"/>
              </a:ext>
            </a:extLst>
          </p:cNvPr>
          <p:cNvSpPr txBox="1"/>
          <p:nvPr/>
        </p:nvSpPr>
        <p:spPr>
          <a:xfrm>
            <a:off x="719862" y="37436612"/>
            <a:ext cx="7678921" cy="707886"/>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4000" b="1" dirty="0">
                <a:solidFill>
                  <a:prstClr val="black"/>
                </a:solidFill>
                <a:latin typeface="Calibri" panose="020F0502020204030204"/>
                <a:ea typeface="游ゴシック" panose="020B0400000000000000" pitchFamily="34" charset="-128"/>
              </a:rPr>
              <a:t>考察</a:t>
            </a:r>
            <a:endParaRPr kumimoji="1" lang="ja-JP" altLang="en-US" sz="40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34" charset="-128"/>
              <a:cs typeface="+mn-cs"/>
            </a:endParaRPr>
          </a:p>
        </p:txBody>
      </p:sp>
      <p:sp>
        <p:nvSpPr>
          <p:cNvPr id="23" name="テキスト ボックス 22">
            <a:extLst>
              <a:ext uri="{FF2B5EF4-FFF2-40B4-BE49-F238E27FC236}">
                <a16:creationId xmlns:a16="http://schemas.microsoft.com/office/drawing/2014/main" id="{2BAD88BC-0D7B-35C7-CE22-170BC64BC1F8}"/>
              </a:ext>
            </a:extLst>
          </p:cNvPr>
          <p:cNvSpPr txBox="1"/>
          <p:nvPr/>
        </p:nvSpPr>
        <p:spPr>
          <a:xfrm>
            <a:off x="15686337" y="37468264"/>
            <a:ext cx="7221071" cy="707886"/>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40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34" charset="-128"/>
                <a:cs typeface="+mn-cs"/>
              </a:rPr>
              <a:t>参考文献</a:t>
            </a:r>
          </a:p>
        </p:txBody>
      </p:sp>
      <p:sp>
        <p:nvSpPr>
          <p:cNvPr id="25" name="テキスト ボックス 24">
            <a:extLst>
              <a:ext uri="{FF2B5EF4-FFF2-40B4-BE49-F238E27FC236}">
                <a16:creationId xmlns:a16="http://schemas.microsoft.com/office/drawing/2014/main" id="{1A9C1744-CB6C-EACC-711D-54124E3A18F7}"/>
              </a:ext>
            </a:extLst>
          </p:cNvPr>
          <p:cNvSpPr txBox="1"/>
          <p:nvPr/>
        </p:nvSpPr>
        <p:spPr>
          <a:xfrm>
            <a:off x="1036866" y="16853496"/>
            <a:ext cx="2589591" cy="707886"/>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4000" b="1" dirty="0">
                <a:solidFill>
                  <a:prstClr val="black"/>
                </a:solidFill>
                <a:latin typeface="Calibri" panose="020F0502020204030204"/>
                <a:ea typeface="游ゴシック" panose="020B0400000000000000" pitchFamily="34" charset="-128"/>
              </a:rPr>
              <a:t>結果</a:t>
            </a:r>
            <a:endParaRPr kumimoji="1" lang="ja-JP" altLang="en-US" sz="40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34" charset="-128"/>
              <a:cs typeface="+mn-cs"/>
            </a:endParaRPr>
          </a:p>
        </p:txBody>
      </p:sp>
      <p:sp>
        <p:nvSpPr>
          <p:cNvPr id="26" name="テキスト ボックス 25">
            <a:extLst>
              <a:ext uri="{FF2B5EF4-FFF2-40B4-BE49-F238E27FC236}">
                <a16:creationId xmlns:a16="http://schemas.microsoft.com/office/drawing/2014/main" id="{87C4E9D5-2539-3C04-572C-2E25617CDCFA}"/>
              </a:ext>
            </a:extLst>
          </p:cNvPr>
          <p:cNvSpPr txBox="1"/>
          <p:nvPr/>
        </p:nvSpPr>
        <p:spPr>
          <a:xfrm>
            <a:off x="15820657" y="38320654"/>
            <a:ext cx="13762872" cy="3416320"/>
          </a:xfrm>
          <a:prstGeom prst="rect">
            <a:avLst/>
          </a:prstGeom>
          <a:noFill/>
        </p:spPr>
        <p:txBody>
          <a:bodyPr wrap="square" rtlCol="0">
            <a:spAutoFit/>
          </a:bodyPr>
          <a:lstStyle/>
          <a:p>
            <a:pPr marL="457200" indent="-457200">
              <a:buFont typeface="Arial" panose="020B0604020202020204" pitchFamily="34" charset="0"/>
              <a:buChar char="•"/>
            </a:pPr>
            <a:r>
              <a:rPr kumimoji="1" lang="ja-JP" altLang="en-US" sz="3600" dirty="0"/>
              <a:t>地球流体電脳倶楽部</a:t>
            </a:r>
            <a:r>
              <a:rPr kumimoji="1" lang="en-US" altLang="ja-JP" sz="3600" dirty="0"/>
              <a:t>, DCPAM5 5</a:t>
            </a:r>
            <a:r>
              <a:rPr kumimoji="1" lang="ja-JP" altLang="en-US" sz="3600" dirty="0"/>
              <a:t>年目の計算結果と観測結果 </a:t>
            </a:r>
            <a:r>
              <a:rPr kumimoji="1" lang="en-US" altLang="ja-JP" sz="3600" dirty="0"/>
              <a:t>(</a:t>
            </a:r>
            <a:r>
              <a:rPr kumimoji="1" lang="en-US" altLang="ja-JP" sz="3600" dirty="0">
                <a:hlinkClick r:id="rId3"/>
              </a:rPr>
              <a:t>https://www.gfd-dennou.org/library/dcpam/sample/2015-02-14_yot/Mars/T21L36_MGS/comparison_T21L36</a:t>
            </a:r>
            <a:r>
              <a:rPr kumimoji="1" lang="en-US" altLang="ja-JP" sz="3600" dirty="0"/>
              <a:t> ).</a:t>
            </a:r>
          </a:p>
          <a:p>
            <a:pPr marL="457200" indent="-457200">
              <a:buFont typeface="Arial" panose="020B0604020202020204" pitchFamily="34" charset="0"/>
              <a:buChar char="•"/>
            </a:pPr>
            <a:r>
              <a:rPr lang="zh-TW" altLang="en-US" sz="3600" dirty="0">
                <a:latin typeface="游ゴシック" panose="020B0400000000000000" pitchFamily="50" charset="-128"/>
                <a:ea typeface="游ゴシック" panose="020B0400000000000000" pitchFamily="50" charset="-128"/>
              </a:rPr>
              <a:t>松井孝典他</a:t>
            </a:r>
            <a:r>
              <a:rPr lang="en-US" altLang="zh-TW" sz="3600" dirty="0">
                <a:latin typeface="游ゴシック" panose="020B0400000000000000" pitchFamily="50" charset="-128"/>
                <a:ea typeface="游ゴシック" panose="020B0400000000000000" pitchFamily="50" charset="-128"/>
              </a:rPr>
              <a:t>, 1997: </a:t>
            </a:r>
            <a:r>
              <a:rPr lang="zh-TW" altLang="en-US" sz="3600" dirty="0">
                <a:latin typeface="游ゴシック" panose="020B0400000000000000" pitchFamily="50" charset="-128"/>
                <a:ea typeface="游ゴシック" panose="020B0400000000000000" pitchFamily="50" charset="-128"/>
              </a:rPr>
              <a:t>岩波講座地球惑星科学</a:t>
            </a:r>
            <a:r>
              <a:rPr lang="en-US" altLang="zh-TW" sz="3600" dirty="0">
                <a:latin typeface="游ゴシック" panose="020B0400000000000000" pitchFamily="50" charset="-128"/>
                <a:ea typeface="游ゴシック" panose="020B0400000000000000" pitchFamily="50" charset="-128"/>
              </a:rPr>
              <a:t>12 </a:t>
            </a:r>
            <a:r>
              <a:rPr lang="zh-TW" altLang="en-US" sz="3600" dirty="0">
                <a:latin typeface="游ゴシック" panose="020B0400000000000000" pitchFamily="50" charset="-128"/>
                <a:ea typeface="游ゴシック" panose="020B0400000000000000" pitchFamily="50" charset="-128"/>
              </a:rPr>
              <a:t>比較惑星学</a:t>
            </a:r>
            <a:r>
              <a:rPr lang="en-US" altLang="zh-TW" sz="3600" dirty="0">
                <a:latin typeface="游ゴシック" panose="020B0400000000000000" pitchFamily="50" charset="-128"/>
                <a:ea typeface="游ゴシック" panose="020B0400000000000000" pitchFamily="50" charset="-128"/>
              </a:rPr>
              <a:t>, </a:t>
            </a:r>
            <a:r>
              <a:rPr lang="zh-TW" altLang="en-US" sz="3600" dirty="0">
                <a:latin typeface="游ゴシック" panose="020B0400000000000000" pitchFamily="50" charset="-128"/>
                <a:ea typeface="游ゴシック" panose="020B0400000000000000" pitchFamily="50" charset="-128"/>
              </a:rPr>
              <a:t>岩波書店</a:t>
            </a:r>
            <a:r>
              <a:rPr lang="en-US" altLang="zh-TW" sz="3600" dirty="0">
                <a:latin typeface="游ゴシック" panose="020B0400000000000000" pitchFamily="50" charset="-128"/>
                <a:ea typeface="游ゴシック" panose="020B0400000000000000" pitchFamily="50" charset="-128"/>
              </a:rPr>
              <a:t>, 286 pp.</a:t>
            </a:r>
            <a:endParaRPr kumimoji="1" lang="en-US" altLang="ja-JP" sz="3600" dirty="0">
              <a:latin typeface="游ゴシック" panose="020B0400000000000000" pitchFamily="50" charset="-128"/>
              <a:ea typeface="游ゴシック" panose="020B0400000000000000" pitchFamily="50" charset="-128"/>
            </a:endParaRPr>
          </a:p>
          <a:p>
            <a:pPr marL="457200" indent="-457200">
              <a:buFont typeface="Arial" panose="020B0604020202020204" pitchFamily="34" charset="0"/>
              <a:buChar char="•"/>
            </a:pPr>
            <a:r>
              <a:rPr lang="en-US" altLang="ja-JP" sz="3600" dirty="0"/>
              <a:t>NASA/JPL-Caltech/University of Arizona</a:t>
            </a:r>
            <a:endParaRPr kumimoji="1" lang="en-US" altLang="ja-JP" sz="3600" dirty="0"/>
          </a:p>
        </p:txBody>
      </p:sp>
      <p:sp>
        <p:nvSpPr>
          <p:cNvPr id="38" name="テキスト ボックス 37">
            <a:extLst>
              <a:ext uri="{FF2B5EF4-FFF2-40B4-BE49-F238E27FC236}">
                <a16:creationId xmlns:a16="http://schemas.microsoft.com/office/drawing/2014/main" id="{456070C1-DC69-D9BF-ECF8-D96E78829B99}"/>
              </a:ext>
            </a:extLst>
          </p:cNvPr>
          <p:cNvSpPr txBox="1"/>
          <p:nvPr/>
        </p:nvSpPr>
        <p:spPr>
          <a:xfrm>
            <a:off x="989412" y="38144498"/>
            <a:ext cx="12959363" cy="4093428"/>
          </a:xfrm>
          <a:prstGeom prst="rect">
            <a:avLst/>
          </a:prstGeom>
          <a:noFill/>
        </p:spPr>
        <p:txBody>
          <a:bodyPr wrap="square">
            <a:spAutoFit/>
          </a:bodyPr>
          <a:lstStyle/>
          <a:p>
            <a:pPr marL="457200" indent="-457200">
              <a:buFont typeface="Arial" panose="020B0604020202020204" pitchFamily="34" charset="0"/>
              <a:buChar char="•"/>
            </a:pPr>
            <a:r>
              <a:rPr kumimoji="1" lang="ja-JP" altLang="en-US" sz="3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34" charset="-128"/>
                <a:cs typeface="+mn-cs"/>
              </a:rPr>
              <a:t>温度の子午面断面は、今回の</a:t>
            </a:r>
            <a:r>
              <a:rPr kumimoji="1" lang="ja-JP" altLang="en-US" sz="36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34" charset="-128"/>
                <a:cs typeface="+mn-cs"/>
              </a:rPr>
              <a:t>シミュレーション</a:t>
            </a:r>
            <a:r>
              <a:rPr kumimoji="1" lang="ja-JP" altLang="en-US" sz="3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34" charset="-128"/>
                <a:cs typeface="+mn-cs"/>
              </a:rPr>
              <a:t>結果と観測結果が概ね一致した。</a:t>
            </a:r>
            <a:endParaRPr kumimoji="1" lang="en-US" altLang="ja-JP" sz="3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34" charset="-128"/>
              <a:cs typeface="+mn-cs"/>
            </a:endParaRPr>
          </a:p>
          <a:p>
            <a:pPr marL="457200" indent="-457200">
              <a:buFont typeface="Arial" panose="020B0604020202020204" pitchFamily="34" charset="0"/>
              <a:buChar char="•"/>
            </a:pPr>
            <a:r>
              <a:rPr kumimoji="1" lang="ja-JP" altLang="en-US" sz="3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34" charset="-128"/>
                <a:cs typeface="+mn-cs"/>
              </a:rPr>
              <a:t>「塵が多いとき」の鉛直温度構造が再現できなかった。今回の計算に含まれる光学的厚さの変化以外に、ダストデビルなどの小さいスケールの塵量の変化を考慮する必要がある。</a:t>
            </a:r>
            <a:endParaRPr kumimoji="1" lang="en-US" altLang="ja-JP" sz="3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34" charset="-128"/>
              <a:cs typeface="+mn-cs"/>
            </a:endParaRPr>
          </a:p>
          <a:p>
            <a:pPr marL="457200" indent="-457200">
              <a:buFont typeface="Arial" panose="020B0604020202020204" pitchFamily="34" charset="0"/>
              <a:buChar char="•"/>
            </a:pPr>
            <a:r>
              <a:rPr kumimoji="1" lang="ja-JP" altLang="en-US" sz="3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34" charset="-128"/>
                <a:cs typeface="+mn-cs"/>
              </a:rPr>
              <a:t>火星の北半球は南半球に比べ標高が低く、気温が上がりやすい。しかし、南半球の夏のほうがより気温が高いため、標高差による昇温効果よりも太陽との距離による影響が支配的であると言える。</a:t>
            </a:r>
            <a:endParaRPr kumimoji="1" lang="en-US" altLang="ja-JP" sz="3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34" charset="-128"/>
              <a:cs typeface="+mn-cs"/>
            </a:endParaRPr>
          </a:p>
        </p:txBody>
      </p:sp>
      <p:sp>
        <p:nvSpPr>
          <p:cNvPr id="40" name="テキスト ボックス 39">
            <a:extLst>
              <a:ext uri="{FF2B5EF4-FFF2-40B4-BE49-F238E27FC236}">
                <a16:creationId xmlns:a16="http://schemas.microsoft.com/office/drawing/2014/main" id="{D07546C9-E8CA-112D-9A9F-9DEB5760D2FE}"/>
              </a:ext>
            </a:extLst>
          </p:cNvPr>
          <p:cNvSpPr txBox="1"/>
          <p:nvPr/>
        </p:nvSpPr>
        <p:spPr>
          <a:xfrm>
            <a:off x="798843" y="4555028"/>
            <a:ext cx="7466099" cy="3970318"/>
          </a:xfrm>
          <a:prstGeom prst="rect">
            <a:avLst/>
          </a:prstGeom>
          <a:noFill/>
        </p:spPr>
        <p:txBody>
          <a:bodyPr wrap="square" rtlCol="0">
            <a:spAutoFit/>
          </a:bodyPr>
          <a:lstStyle/>
          <a:p>
            <a:pPr marL="457200" indent="-457200">
              <a:buFont typeface="Arial" panose="020B0604020202020204" pitchFamily="34" charset="0"/>
              <a:buChar char="•"/>
            </a:pPr>
            <a:r>
              <a:rPr kumimoji="1" lang="ja-JP" altLang="en-US" sz="3600" dirty="0">
                <a:latin typeface="+mn-ea"/>
              </a:rPr>
              <a:t>火星の大気は、地球と比較して低温低圧かつ乾燥している</a:t>
            </a:r>
            <a:endParaRPr kumimoji="1" lang="en-US" altLang="ja-JP" sz="3600" dirty="0">
              <a:latin typeface="+mn-ea"/>
            </a:endParaRP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3600" dirty="0">
                <a:latin typeface="+mn-ea"/>
              </a:rPr>
              <a:t>表面低緯度地域には氷河が存在しないが、氷河が存在した痕跡は確認されている</a:t>
            </a:r>
            <a:endParaRPr kumimoji="1" lang="en-US" altLang="ja-JP" sz="3600" dirty="0">
              <a:latin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3600" dirty="0">
                <a:latin typeface="+mn-ea"/>
              </a:rPr>
              <a:t>→過去の火星は現在と異なる気候環境</a:t>
            </a:r>
            <a:endParaRPr kumimoji="1" lang="en-US" altLang="ja-JP" sz="3600" dirty="0">
              <a:latin typeface="+mn-ea"/>
            </a:endParaRPr>
          </a:p>
        </p:txBody>
      </p:sp>
      <p:sp>
        <p:nvSpPr>
          <p:cNvPr id="50" name="テキスト ボックス 49">
            <a:extLst>
              <a:ext uri="{FF2B5EF4-FFF2-40B4-BE49-F238E27FC236}">
                <a16:creationId xmlns:a16="http://schemas.microsoft.com/office/drawing/2014/main" id="{D389D17C-E0F7-986B-0148-539A506184E4}"/>
              </a:ext>
            </a:extLst>
          </p:cNvPr>
          <p:cNvSpPr txBox="1"/>
          <p:nvPr/>
        </p:nvSpPr>
        <p:spPr>
          <a:xfrm>
            <a:off x="15617746" y="10653384"/>
            <a:ext cx="4836546" cy="707886"/>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4000" b="1" dirty="0">
                <a:solidFill>
                  <a:prstClr val="black"/>
                </a:solidFill>
                <a:latin typeface="Calibri" panose="020F0502020204030204"/>
                <a:ea typeface="游ゴシック" panose="020B0400000000000000" pitchFamily="34" charset="-128"/>
              </a:rPr>
              <a:t>実験設定</a:t>
            </a:r>
            <a:endParaRPr kumimoji="1" lang="ja-JP" altLang="en-US" sz="40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34" charset="-128"/>
              <a:cs typeface="+mn-cs"/>
            </a:endParaRPr>
          </a:p>
        </p:txBody>
      </p:sp>
      <p:sp>
        <p:nvSpPr>
          <p:cNvPr id="51" name="テキスト ボックス 50">
            <a:extLst>
              <a:ext uri="{FF2B5EF4-FFF2-40B4-BE49-F238E27FC236}">
                <a16:creationId xmlns:a16="http://schemas.microsoft.com/office/drawing/2014/main" id="{FDEC624C-E83A-F798-905B-956F2AC4EFCE}"/>
              </a:ext>
            </a:extLst>
          </p:cNvPr>
          <p:cNvSpPr txBox="1"/>
          <p:nvPr/>
        </p:nvSpPr>
        <p:spPr>
          <a:xfrm>
            <a:off x="1036866" y="17730881"/>
            <a:ext cx="8368391" cy="3108543"/>
          </a:xfrm>
          <a:prstGeom prst="rect">
            <a:avLst/>
          </a:prstGeom>
          <a:noFill/>
        </p:spPr>
        <p:txBody>
          <a:bodyPr wrap="square" rtlCol="0">
            <a:spAutoFit/>
          </a:bodyPr>
          <a:lstStyle/>
          <a:p>
            <a:r>
              <a:rPr kumimoji="1" lang="ja-JP" altLang="en-US" sz="3600" u="sng" dirty="0"/>
              <a:t>温度の子午面断面</a:t>
            </a:r>
            <a:endParaRPr kumimoji="1" lang="en-US" altLang="ja-JP" sz="3600" u="sng" dirty="0"/>
          </a:p>
          <a:p>
            <a:r>
              <a:rPr kumimoji="1" lang="ja-JP" altLang="en-US" sz="3200" dirty="0"/>
              <a:t>計算結果を</a:t>
            </a:r>
            <a:r>
              <a:rPr kumimoji="1" lang="en-US" altLang="ja-JP" sz="3200" dirty="0"/>
              <a:t>DCPAM</a:t>
            </a:r>
            <a:r>
              <a:rPr kumimoji="1" lang="ja-JP" altLang="en-US" sz="3200" dirty="0"/>
              <a:t>の計算例、観測結果と比較した。</a:t>
            </a:r>
            <a:endParaRPr kumimoji="1" lang="en-US" altLang="ja-JP" sz="3200" dirty="0"/>
          </a:p>
          <a:p>
            <a:r>
              <a:rPr kumimoji="1" lang="ja-JP" altLang="en-US" sz="3200" dirty="0"/>
              <a:t>上段は春分付近、下段は南半球の夏である。</a:t>
            </a:r>
            <a:endParaRPr kumimoji="1" lang="en-US" altLang="ja-JP" sz="3200" dirty="0"/>
          </a:p>
          <a:p>
            <a:r>
              <a:rPr kumimoji="1" lang="ja-JP" altLang="en-US" sz="3200" dirty="0"/>
              <a:t>いずれも逆転層の有無などを除き、温度構造が再現されている。</a:t>
            </a:r>
            <a:endParaRPr kumimoji="1" lang="en-US" altLang="ja-JP" sz="3200" dirty="0"/>
          </a:p>
        </p:txBody>
      </p:sp>
      <p:sp>
        <p:nvSpPr>
          <p:cNvPr id="56" name="テキスト ボックス 55">
            <a:extLst>
              <a:ext uri="{FF2B5EF4-FFF2-40B4-BE49-F238E27FC236}">
                <a16:creationId xmlns:a16="http://schemas.microsoft.com/office/drawing/2014/main" id="{410B7D9C-F427-4DFF-C828-C0AB665D1568}"/>
              </a:ext>
            </a:extLst>
          </p:cNvPr>
          <p:cNvSpPr txBox="1"/>
          <p:nvPr/>
        </p:nvSpPr>
        <p:spPr>
          <a:xfrm>
            <a:off x="15787394" y="4890383"/>
            <a:ext cx="13853707" cy="1077218"/>
          </a:xfrm>
          <a:prstGeom prst="rect">
            <a:avLst/>
          </a:prstGeom>
          <a:noFill/>
        </p:spPr>
        <p:txBody>
          <a:bodyPr wrap="square" rtlCol="0">
            <a:spAutoFit/>
          </a:bodyPr>
          <a:lstStyle/>
          <a:p>
            <a:pPr marL="342900" indent="-342900">
              <a:buFont typeface="Arial" panose="020B0604020202020204" pitchFamily="34" charset="0"/>
              <a:buChar char="•"/>
            </a:pPr>
            <a:r>
              <a:rPr kumimoji="1" lang="ja-JP" altLang="en-US" sz="3200" dirty="0"/>
              <a:t>地球流体電脳俱楽部が開発した汎惑星大気大循環モデル</a:t>
            </a:r>
            <a:endParaRPr kumimoji="1" lang="en-US" altLang="ja-JP" sz="3200" dirty="0"/>
          </a:p>
          <a:p>
            <a:pPr marL="342900" indent="-342900">
              <a:buFont typeface="Arial" panose="020B0604020202020204" pitchFamily="34" charset="0"/>
              <a:buChar char="•"/>
            </a:pPr>
            <a:r>
              <a:rPr kumimoji="1" lang="ja-JP" altLang="en-US" sz="3200" dirty="0"/>
              <a:t>様々な惑星の大気を一つのモデルで計算</a:t>
            </a:r>
            <a:endParaRPr kumimoji="1" lang="en-US" altLang="ja-JP" sz="3200" dirty="0"/>
          </a:p>
        </p:txBody>
      </p:sp>
      <p:sp>
        <p:nvSpPr>
          <p:cNvPr id="57" name="テキスト ボックス 56">
            <a:extLst>
              <a:ext uri="{FF2B5EF4-FFF2-40B4-BE49-F238E27FC236}">
                <a16:creationId xmlns:a16="http://schemas.microsoft.com/office/drawing/2014/main" id="{C2B0E5AC-1629-211D-C949-117D2D8B6AB5}"/>
              </a:ext>
            </a:extLst>
          </p:cNvPr>
          <p:cNvSpPr txBox="1"/>
          <p:nvPr/>
        </p:nvSpPr>
        <p:spPr>
          <a:xfrm>
            <a:off x="15260120" y="6938366"/>
            <a:ext cx="14117065" cy="3046988"/>
          </a:xfrm>
          <a:prstGeom prst="rect">
            <a:avLst/>
          </a:prstGeom>
          <a:noFill/>
        </p:spPr>
        <p:txBody>
          <a:bodyPr wrap="square" rtlCol="0">
            <a:spAutoFit/>
          </a:bodyPr>
          <a:lstStyle/>
          <a:p>
            <a:pPr marL="914400" lvl="1" indent="-457200">
              <a:buFont typeface="Arial" panose="020B0604020202020204" pitchFamily="34" charset="0"/>
              <a:buChar char="•"/>
            </a:pPr>
            <a:r>
              <a:rPr kumimoji="1" lang="ja-JP" altLang="en-US" sz="3200" dirty="0"/>
              <a:t>プリミティブ方程式系</a:t>
            </a:r>
            <a:r>
              <a:rPr kumimoji="1" lang="en-US" altLang="ja-JP" sz="3200" dirty="0"/>
              <a:t>: </a:t>
            </a:r>
            <a:r>
              <a:rPr kumimoji="1" lang="ja-JP" altLang="en-US" sz="3200" dirty="0"/>
              <a:t>大気運動や圧力変化を記述する支配方程式</a:t>
            </a:r>
            <a:endParaRPr lang="en-US" altLang="ja-JP" sz="3200" dirty="0"/>
          </a:p>
          <a:p>
            <a:pPr marL="914400" lvl="1" indent="-457200">
              <a:buFont typeface="Arial" panose="020B0604020202020204" pitchFamily="34" charset="0"/>
              <a:buChar char="•"/>
            </a:pPr>
            <a:r>
              <a:rPr kumimoji="1" lang="ja-JP" altLang="en-US" sz="3200" dirty="0"/>
              <a:t>火星用放射過程</a:t>
            </a:r>
            <a:r>
              <a:rPr kumimoji="1" lang="en-US" altLang="ja-JP" sz="3200" dirty="0"/>
              <a:t>: </a:t>
            </a:r>
            <a:r>
              <a:rPr kumimoji="1" lang="ja-JP" altLang="en-US" sz="3200" dirty="0"/>
              <a:t>太陽光紫外線による、大気の加熱冷却を再現する計算</a:t>
            </a:r>
            <a:endParaRPr kumimoji="1" lang="en-US" altLang="ja-JP" sz="3200" dirty="0"/>
          </a:p>
          <a:p>
            <a:pPr marL="914400" lvl="1" indent="-457200">
              <a:buFont typeface="Arial" panose="020B0604020202020204" pitchFamily="34" charset="0"/>
              <a:buChar char="•"/>
            </a:pPr>
            <a:r>
              <a:rPr kumimoji="1" lang="ja-JP" altLang="en-US" sz="3200" dirty="0"/>
              <a:t>鉛直拡散</a:t>
            </a:r>
            <a:r>
              <a:rPr kumimoji="1" lang="en-US" altLang="ja-JP" sz="3200" dirty="0"/>
              <a:t>: </a:t>
            </a:r>
            <a:r>
              <a:rPr kumimoji="1" lang="ja-JP" altLang="en-US" sz="3200" dirty="0"/>
              <a:t>小規模運動による熱や運動の鉛直方向に輸送するプロセス</a:t>
            </a:r>
            <a:endParaRPr kumimoji="1" lang="en-US" altLang="ja-JP" sz="3200" dirty="0"/>
          </a:p>
          <a:p>
            <a:pPr marL="914400" lvl="1" indent="-457200">
              <a:buFont typeface="Arial" panose="020B0604020202020204" pitchFamily="34" charset="0"/>
              <a:buChar char="•"/>
            </a:pPr>
            <a:r>
              <a:rPr kumimoji="1" lang="ja-JP" altLang="en-US" sz="3200" dirty="0"/>
              <a:t>乾燥対流調節</a:t>
            </a:r>
            <a:r>
              <a:rPr kumimoji="1" lang="en-US" altLang="ja-JP" sz="3200" dirty="0"/>
              <a:t>: </a:t>
            </a:r>
            <a:r>
              <a:rPr kumimoji="1" lang="ja-JP" altLang="en-US" sz="3200" dirty="0"/>
              <a:t>大気の不安定を解消する処理</a:t>
            </a:r>
            <a:endParaRPr kumimoji="1" lang="en-US" altLang="ja-JP" sz="3200" dirty="0"/>
          </a:p>
          <a:p>
            <a:pPr marL="914400" lvl="1" indent="-457200">
              <a:buFont typeface="Arial" panose="020B0604020202020204" pitchFamily="34" charset="0"/>
              <a:buChar char="•"/>
            </a:pPr>
            <a:r>
              <a:rPr kumimoji="1" lang="ja-JP" altLang="en-US" sz="3200" dirty="0"/>
              <a:t>バケツモデル</a:t>
            </a:r>
            <a:r>
              <a:rPr kumimoji="1" lang="en-US" altLang="ja-JP" sz="3200" dirty="0"/>
              <a:t>: </a:t>
            </a:r>
            <a:r>
              <a:rPr kumimoji="1" lang="ja-JP" altLang="en-US" sz="3200" dirty="0"/>
              <a:t>地面を一つのバケツに見立て、土壌に含まれる水分量を計算する手法</a:t>
            </a:r>
          </a:p>
        </p:txBody>
      </p:sp>
      <p:sp>
        <p:nvSpPr>
          <p:cNvPr id="58" name="テキスト ボックス 57">
            <a:extLst>
              <a:ext uri="{FF2B5EF4-FFF2-40B4-BE49-F238E27FC236}">
                <a16:creationId xmlns:a16="http://schemas.microsoft.com/office/drawing/2014/main" id="{F14B9DC3-CCAA-485C-14BF-2FB24779BA7A}"/>
              </a:ext>
            </a:extLst>
          </p:cNvPr>
          <p:cNvSpPr txBox="1"/>
          <p:nvPr/>
        </p:nvSpPr>
        <p:spPr>
          <a:xfrm>
            <a:off x="15735081" y="4239773"/>
            <a:ext cx="1912703" cy="584775"/>
          </a:xfrm>
          <a:prstGeom prst="rect">
            <a:avLst/>
          </a:prstGeom>
          <a:noFill/>
        </p:spPr>
        <p:txBody>
          <a:bodyPr wrap="none" rtlCol="0">
            <a:spAutoFit/>
          </a:bodyPr>
          <a:lstStyle/>
          <a:p>
            <a:r>
              <a:rPr kumimoji="1" lang="en-US" altLang="ja-JP" sz="3200" dirty="0">
                <a:latin typeface="+mn-ea"/>
              </a:rPr>
              <a:t>DCPAM5</a:t>
            </a:r>
            <a:endParaRPr kumimoji="1" lang="ja-JP" altLang="en-US" sz="3200" dirty="0">
              <a:latin typeface="+mn-ea"/>
            </a:endParaRPr>
          </a:p>
        </p:txBody>
      </p:sp>
      <p:sp>
        <p:nvSpPr>
          <p:cNvPr id="59" name="テキスト ボックス 58">
            <a:extLst>
              <a:ext uri="{FF2B5EF4-FFF2-40B4-BE49-F238E27FC236}">
                <a16:creationId xmlns:a16="http://schemas.microsoft.com/office/drawing/2014/main" id="{268D1385-9910-9882-09FD-E0A8B00D074E}"/>
              </a:ext>
            </a:extLst>
          </p:cNvPr>
          <p:cNvSpPr txBox="1"/>
          <p:nvPr/>
        </p:nvSpPr>
        <p:spPr>
          <a:xfrm>
            <a:off x="15649083" y="6340819"/>
            <a:ext cx="2646878" cy="584775"/>
          </a:xfrm>
          <a:prstGeom prst="rect">
            <a:avLst/>
          </a:prstGeom>
          <a:noFill/>
        </p:spPr>
        <p:txBody>
          <a:bodyPr wrap="none" rtlCol="0">
            <a:spAutoFit/>
          </a:bodyPr>
          <a:lstStyle/>
          <a:p>
            <a:r>
              <a:rPr kumimoji="1" lang="ja-JP" altLang="en-US" sz="3200" dirty="0"/>
              <a:t>モデルの構成</a:t>
            </a:r>
          </a:p>
        </p:txBody>
      </p:sp>
      <mc:AlternateContent xmlns:mc="http://schemas.openxmlformats.org/markup-compatibility/2006" xmlns:a14="http://schemas.microsoft.com/office/drawing/2010/main">
        <mc:Choice Requires="a14">
          <p:sp>
            <p:nvSpPr>
              <p:cNvPr id="63" name="テキスト ボックス 62">
                <a:extLst>
                  <a:ext uri="{FF2B5EF4-FFF2-40B4-BE49-F238E27FC236}">
                    <a16:creationId xmlns:a16="http://schemas.microsoft.com/office/drawing/2014/main" id="{A5B79D1F-44A5-C8DA-EE53-3814FDACD79B}"/>
                  </a:ext>
                </a:extLst>
              </p:cNvPr>
              <p:cNvSpPr txBox="1"/>
              <p:nvPr/>
            </p:nvSpPr>
            <p:spPr>
              <a:xfrm>
                <a:off x="21868700" y="10568476"/>
                <a:ext cx="7772401" cy="5509200"/>
              </a:xfrm>
              <a:prstGeom prst="rect">
                <a:avLst/>
              </a:prstGeom>
              <a:noFill/>
            </p:spPr>
            <p:txBody>
              <a:bodyPr wrap="square" rtlCol="0">
                <a:spAutoFit/>
              </a:bodyPr>
              <a:lstStyle/>
              <a:p>
                <a:r>
                  <a:rPr kumimoji="1" lang="ja-JP" altLang="en-US" sz="3200" u="sng" dirty="0"/>
                  <a:t>空間解像度</a:t>
                </a:r>
                <a:endParaRPr kumimoji="1" lang="en-US" altLang="ja-JP" sz="3200" u="sng" dirty="0"/>
              </a:p>
              <a:p>
                <a:pPr marL="914400" lvl="1" indent="-457200">
                  <a:buFont typeface="Arial" panose="020B0604020202020204" pitchFamily="34" charset="0"/>
                  <a:buChar char="•"/>
                </a:pPr>
                <a:r>
                  <a:rPr kumimoji="1" lang="en-US" altLang="ja-JP" sz="3200" dirty="0"/>
                  <a:t>T21L36</a:t>
                </a:r>
                <a:r>
                  <a:rPr lang="ja-JP" altLang="en-US" sz="3200" dirty="0"/>
                  <a:t> </a:t>
                </a:r>
                <a:r>
                  <a:rPr lang="en-US" altLang="ja-JP" sz="3200" dirty="0"/>
                  <a:t>(</a:t>
                </a:r>
                <a:r>
                  <a:rPr lang="ja-JP" altLang="en-US" sz="3200" dirty="0"/>
                  <a:t>水平方向約</a:t>
                </a:r>
                <a14:m>
                  <m:oMath xmlns:m="http://schemas.openxmlformats.org/officeDocument/2006/math">
                    <m:r>
                      <a:rPr lang="en-US" altLang="ja-JP" sz="3200" i="1" dirty="0">
                        <a:latin typeface="Cambria Math" panose="02040503050406030204" pitchFamily="18" charset="0"/>
                      </a:rPr>
                      <m:t>5.6°×5.6°</m:t>
                    </m:r>
                  </m:oMath>
                </a14:m>
                <a:r>
                  <a:rPr lang="en-US" altLang="ja-JP" sz="3200" dirty="0"/>
                  <a:t> </a:t>
                </a:r>
                <a:r>
                  <a:rPr lang="ja-JP" altLang="en-US" sz="3200" dirty="0"/>
                  <a:t>格子</a:t>
                </a:r>
                <a:r>
                  <a:rPr lang="en-US" altLang="ja-JP" sz="3200" dirty="0"/>
                  <a:t>, </a:t>
                </a:r>
                <a:r>
                  <a:rPr lang="ja-JP" altLang="en-US" sz="3200" dirty="0"/>
                  <a:t>鉛直方向</a:t>
                </a:r>
                <a:r>
                  <a:rPr lang="en-US" altLang="ja-JP" sz="3200" dirty="0"/>
                  <a:t>36</a:t>
                </a:r>
                <a:r>
                  <a:rPr lang="ja-JP" altLang="en-US" sz="3200" dirty="0"/>
                  <a:t>層</a:t>
                </a:r>
                <a:r>
                  <a:rPr lang="en-US" altLang="ja-JP" sz="3200" dirty="0"/>
                  <a:t>)</a:t>
                </a:r>
              </a:p>
              <a:p>
                <a:pPr marL="914400" lvl="1" indent="-457200">
                  <a:buFont typeface="Arial" panose="020B0604020202020204" pitchFamily="34" charset="0"/>
                  <a:buChar char="•"/>
                </a:pPr>
                <a:r>
                  <a:rPr lang="en-US" altLang="ja-JP" sz="3200" dirty="0"/>
                  <a:t>model top </a:t>
                </a:r>
                <a:r>
                  <a:rPr lang="ja-JP" altLang="en-US" sz="3200" dirty="0"/>
                  <a:t>～</a:t>
                </a:r>
                <a:r>
                  <a:rPr lang="en-US" altLang="ja-JP" sz="3200" dirty="0"/>
                  <a:t>92 km</a:t>
                </a:r>
              </a:p>
              <a:p>
                <a:endParaRPr kumimoji="1" lang="en-US" altLang="ja-JP" sz="3200" dirty="0"/>
              </a:p>
              <a:p>
                <a:r>
                  <a:rPr kumimoji="1" lang="ja-JP" altLang="en-US" sz="3200" u="sng" dirty="0"/>
                  <a:t>初期条件</a:t>
                </a:r>
                <a:endParaRPr kumimoji="1" lang="en-US" altLang="ja-JP" sz="3200" u="sng" dirty="0"/>
              </a:p>
              <a:p>
                <a:pPr marL="914400" lvl="1" indent="-457200">
                  <a:buFont typeface="Arial" panose="020B0604020202020204" pitchFamily="34" charset="0"/>
                  <a:buChar char="•"/>
                </a:pPr>
                <a:r>
                  <a:rPr kumimoji="1" lang="ja-JP" altLang="en-US" sz="3200" dirty="0"/>
                  <a:t>風速 </a:t>
                </a:r>
                <a:r>
                  <a:rPr kumimoji="1" lang="en-US" altLang="ja-JP" sz="3200" dirty="0"/>
                  <a:t>0 m/s</a:t>
                </a:r>
              </a:p>
              <a:p>
                <a:pPr marL="914400" lvl="1" indent="-457200">
                  <a:buFont typeface="Arial" panose="020B0604020202020204" pitchFamily="34" charset="0"/>
                  <a:buChar char="•"/>
                </a:pPr>
                <a:r>
                  <a:rPr kumimoji="1" lang="ja-JP" altLang="en-US" sz="3200" dirty="0"/>
                  <a:t>地表面気圧 </a:t>
                </a:r>
                <a:r>
                  <a:rPr kumimoji="1" lang="en-US" altLang="ja-JP" sz="3200" dirty="0"/>
                  <a:t>729 Pa</a:t>
                </a:r>
              </a:p>
              <a:p>
                <a:pPr marL="914400" lvl="1" indent="-457200">
                  <a:buFont typeface="Arial" panose="020B0604020202020204" pitchFamily="34" charset="0"/>
                  <a:buChar char="•"/>
                </a:pPr>
                <a:r>
                  <a:rPr kumimoji="1" lang="ja-JP" altLang="en-US" sz="3200" dirty="0"/>
                  <a:t>比湿 </a:t>
                </a:r>
                <a:r>
                  <a:rPr kumimoji="1" lang="en-US" altLang="ja-JP" sz="3200" dirty="0"/>
                  <a:t>0 </a:t>
                </a:r>
              </a:p>
              <a:p>
                <a:pPr marL="914400" lvl="1" indent="-457200">
                  <a:buFont typeface="Arial" panose="020B0604020202020204" pitchFamily="34" charset="0"/>
                  <a:buChar char="•"/>
                </a:pPr>
                <a:r>
                  <a:rPr kumimoji="1" lang="ja-JP" altLang="en-US" sz="3200" dirty="0"/>
                  <a:t>温度 </a:t>
                </a:r>
                <a:r>
                  <a:rPr kumimoji="1" lang="en-US" altLang="ja-JP" sz="3200" dirty="0"/>
                  <a:t>200 K</a:t>
                </a:r>
              </a:p>
              <a:p>
                <a:pPr marL="1371600" lvl="2" indent="-457200">
                  <a:buFont typeface="Arial" panose="020B0604020202020204" pitchFamily="34" charset="0"/>
                  <a:buChar char="•"/>
                </a:pPr>
                <a:r>
                  <a:rPr kumimoji="1" lang="ja-JP" altLang="en-US" sz="3200" dirty="0"/>
                  <a:t>微小擾乱含む</a:t>
                </a:r>
                <a:endParaRPr kumimoji="1" lang="en-US" altLang="ja-JP" sz="3200" dirty="0"/>
              </a:p>
            </p:txBody>
          </p:sp>
        </mc:Choice>
        <mc:Fallback xmlns="">
          <p:sp>
            <p:nvSpPr>
              <p:cNvPr id="63" name="テキスト ボックス 62">
                <a:extLst>
                  <a:ext uri="{FF2B5EF4-FFF2-40B4-BE49-F238E27FC236}">
                    <a16:creationId xmlns:a16="http://schemas.microsoft.com/office/drawing/2014/main" id="{A5B79D1F-44A5-C8DA-EE53-3814FDACD79B}"/>
                  </a:ext>
                </a:extLst>
              </p:cNvPr>
              <p:cNvSpPr txBox="1">
                <a:spLocks noRot="1" noChangeAspect="1" noMove="1" noResize="1" noEditPoints="1" noAdjustHandles="1" noChangeArrowheads="1" noChangeShapeType="1" noTextEdit="1"/>
              </p:cNvSpPr>
              <p:nvPr/>
            </p:nvSpPr>
            <p:spPr>
              <a:xfrm>
                <a:off x="21868700" y="10568476"/>
                <a:ext cx="7772401" cy="5509200"/>
              </a:xfrm>
              <a:prstGeom prst="rect">
                <a:avLst/>
              </a:prstGeom>
              <a:blipFill>
                <a:blip r:embed="rId4"/>
                <a:stretch>
                  <a:fillRect l="-1961" t="-1440" b="-2769"/>
                </a:stretch>
              </a:blipFill>
            </p:spPr>
            <p:txBody>
              <a:bodyPr/>
              <a:lstStyle/>
              <a:p>
                <a:r>
                  <a:rPr lang="ja-JP" altLang="en-US">
                    <a:noFill/>
                  </a:rPr>
                  <a:t> </a:t>
                </a:r>
              </a:p>
            </p:txBody>
          </p:sp>
        </mc:Fallback>
      </mc:AlternateContent>
      <p:sp>
        <p:nvSpPr>
          <p:cNvPr id="75" name="フレーム 74">
            <a:extLst>
              <a:ext uri="{FF2B5EF4-FFF2-40B4-BE49-F238E27FC236}">
                <a16:creationId xmlns:a16="http://schemas.microsoft.com/office/drawing/2014/main" id="{06F1C223-A4F6-F6E7-C5E4-6B5B28BCA560}"/>
              </a:ext>
            </a:extLst>
          </p:cNvPr>
          <p:cNvSpPr/>
          <p:nvPr/>
        </p:nvSpPr>
        <p:spPr>
          <a:xfrm>
            <a:off x="321608" y="277798"/>
            <a:ext cx="29599646" cy="2775041"/>
          </a:xfrm>
          <a:prstGeom prst="frame">
            <a:avLst>
              <a:gd name="adj1" fmla="val 5656"/>
            </a:avLst>
          </a:prstGeom>
          <a:noFill/>
          <a:ln w="76200">
            <a:solidFill>
              <a:schemeClr val="accent2"/>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solidFill>
                <a:schemeClr val="tx1"/>
              </a:solidFill>
            </a:endParaRPr>
          </a:p>
        </p:txBody>
      </p:sp>
      <p:sp>
        <p:nvSpPr>
          <p:cNvPr id="79" name="テキスト ボックス 78">
            <a:extLst>
              <a:ext uri="{FF2B5EF4-FFF2-40B4-BE49-F238E27FC236}">
                <a16:creationId xmlns:a16="http://schemas.microsoft.com/office/drawing/2014/main" id="{2554462A-B5BD-5A12-B1E9-CEB238E1D9B0}"/>
              </a:ext>
            </a:extLst>
          </p:cNvPr>
          <p:cNvSpPr txBox="1"/>
          <p:nvPr/>
        </p:nvSpPr>
        <p:spPr>
          <a:xfrm>
            <a:off x="15457083" y="11450196"/>
            <a:ext cx="6510873" cy="5016758"/>
          </a:xfrm>
          <a:prstGeom prst="rect">
            <a:avLst/>
          </a:prstGeom>
          <a:noFill/>
        </p:spPr>
        <p:txBody>
          <a:bodyPr wrap="square" rtlCol="0">
            <a:spAutoFit/>
          </a:bodyPr>
          <a:lstStyle/>
          <a:p>
            <a:pPr marL="457200" indent="-457200">
              <a:buFont typeface="Arial" panose="020B0604020202020204" pitchFamily="34" charset="0"/>
              <a:buChar char="•"/>
            </a:pPr>
            <a:r>
              <a:rPr kumimoji="1" lang="ja-JP" altLang="en-US" sz="3200" dirty="0"/>
              <a:t>惑星半径</a:t>
            </a:r>
            <a:r>
              <a:rPr kumimoji="1" lang="en-US" altLang="ja-JP" sz="3200" dirty="0"/>
              <a:t>: 3396</a:t>
            </a:r>
            <a:r>
              <a:rPr lang="ja-JP" altLang="en-US" sz="3200" dirty="0"/>
              <a:t> </a:t>
            </a:r>
            <a:r>
              <a:rPr lang="en-US" altLang="ja-JP" sz="3200" dirty="0"/>
              <a:t>km</a:t>
            </a:r>
          </a:p>
          <a:p>
            <a:pPr marL="457200" indent="-457200">
              <a:buFont typeface="Arial" panose="020B0604020202020204" pitchFamily="34" charset="0"/>
              <a:buChar char="•"/>
            </a:pPr>
            <a:r>
              <a:rPr kumimoji="1" lang="ja-JP" altLang="en-US" sz="3200" dirty="0"/>
              <a:t>重力加速度</a:t>
            </a:r>
            <a:r>
              <a:rPr kumimoji="1" lang="en-US" altLang="ja-JP" sz="3200" dirty="0"/>
              <a:t>: 3.72 m/s</a:t>
            </a:r>
            <a:r>
              <a:rPr kumimoji="1" lang="en-US" altLang="ja-JP" sz="3200" baseline="30000" dirty="0"/>
              <a:t>2</a:t>
            </a:r>
          </a:p>
          <a:p>
            <a:pPr marL="457200" indent="-457200">
              <a:buFont typeface="Arial" panose="020B0604020202020204" pitchFamily="34" charset="0"/>
              <a:buChar char="•"/>
            </a:pPr>
            <a:r>
              <a:rPr kumimoji="1" lang="ja-JP" altLang="en-US" sz="3200" dirty="0"/>
              <a:t>自転角速度</a:t>
            </a:r>
            <a:r>
              <a:rPr kumimoji="1" lang="en-US" altLang="ja-JP" sz="3200" dirty="0"/>
              <a:t>: 7.09×10</a:t>
            </a:r>
            <a:r>
              <a:rPr kumimoji="1" lang="en-US" altLang="ja-JP" sz="3200" baseline="30000" dirty="0"/>
              <a:t>-5</a:t>
            </a:r>
            <a:r>
              <a:rPr kumimoji="1" lang="en-US" altLang="ja-JP" sz="3200" dirty="0"/>
              <a:t> rad/s</a:t>
            </a:r>
          </a:p>
          <a:p>
            <a:pPr marL="457200" indent="-457200">
              <a:buFont typeface="Arial" panose="020B0604020202020204" pitchFamily="34" charset="0"/>
              <a:buChar char="•"/>
            </a:pPr>
            <a:r>
              <a:rPr kumimoji="1" lang="ja-JP" altLang="en-US" sz="3200" dirty="0"/>
              <a:t>乾燥大気の分子量</a:t>
            </a:r>
            <a:r>
              <a:rPr kumimoji="1" lang="en-US" altLang="ja-JP" sz="3200" dirty="0"/>
              <a:t>: 43.5 g/mol</a:t>
            </a:r>
          </a:p>
          <a:p>
            <a:pPr marL="457200" indent="-457200">
              <a:buFont typeface="Arial" panose="020B0604020202020204" pitchFamily="34" charset="0"/>
              <a:buChar char="•"/>
            </a:pPr>
            <a:r>
              <a:rPr kumimoji="1" lang="ja-JP" altLang="en-US" sz="3200" dirty="0"/>
              <a:t>定圧比熱</a:t>
            </a:r>
            <a:r>
              <a:rPr kumimoji="1" lang="en-US" altLang="ja-JP" sz="3200" dirty="0"/>
              <a:t>: 0.849 J/(g</a:t>
            </a:r>
            <a:r>
              <a:rPr kumimoji="1" lang="ja-JP" altLang="en-US" sz="3200" dirty="0"/>
              <a:t>･</a:t>
            </a:r>
            <a:r>
              <a:rPr kumimoji="1" lang="en-US" altLang="ja-JP" sz="3200" dirty="0"/>
              <a:t>K)</a:t>
            </a:r>
          </a:p>
          <a:p>
            <a:endParaRPr kumimoji="1" lang="en-US" altLang="ja-JP" sz="3200" dirty="0"/>
          </a:p>
          <a:p>
            <a:pPr marL="285750" indent="-285750">
              <a:buFont typeface="Arial" panose="020B0604020202020204" pitchFamily="34" charset="0"/>
              <a:buChar char="•"/>
            </a:pPr>
            <a:r>
              <a:rPr lang="ja-JP" altLang="en-US" sz="3200" dirty="0"/>
              <a:t>積分間隔</a:t>
            </a:r>
            <a:r>
              <a:rPr lang="en-US" altLang="ja-JP" sz="3200" dirty="0"/>
              <a:t>: 300 </a:t>
            </a:r>
            <a:r>
              <a:rPr lang="ja-JP" altLang="en-US" sz="3200" dirty="0"/>
              <a:t>秒</a:t>
            </a:r>
            <a:endParaRPr lang="en-US" altLang="ja-JP" sz="3200" dirty="0"/>
          </a:p>
          <a:p>
            <a:pPr marL="285750" indent="-285750">
              <a:buFont typeface="Arial" panose="020B0604020202020204" pitchFamily="34" charset="0"/>
              <a:buChar char="•"/>
            </a:pPr>
            <a:r>
              <a:rPr lang="ja-JP" altLang="en-US" sz="3200" dirty="0"/>
              <a:t>積分期間</a:t>
            </a:r>
            <a:r>
              <a:rPr lang="en-US" altLang="ja-JP" sz="3200" dirty="0"/>
              <a:t>: 5</a:t>
            </a:r>
            <a:r>
              <a:rPr lang="ja-JP" altLang="en-US" sz="3200" dirty="0"/>
              <a:t>火星年</a:t>
            </a:r>
            <a:endParaRPr lang="en-US" altLang="ja-JP" sz="3200" dirty="0"/>
          </a:p>
          <a:p>
            <a:pPr marL="742950" lvl="1" indent="-285750">
              <a:buFont typeface="Arial" panose="020B0604020202020204" pitchFamily="34" charset="0"/>
              <a:buChar char="•"/>
            </a:pPr>
            <a:r>
              <a:rPr lang="ja-JP" altLang="en-US" sz="3200" dirty="0"/>
              <a:t>解析で用いるのは</a:t>
            </a:r>
            <a:r>
              <a:rPr lang="en-US" altLang="ja-JP" sz="3200" dirty="0"/>
              <a:t>5</a:t>
            </a:r>
            <a:r>
              <a:rPr lang="ja-JP" altLang="en-US" sz="3200" dirty="0"/>
              <a:t>年目の数値</a:t>
            </a:r>
          </a:p>
          <a:p>
            <a:endParaRPr kumimoji="1" lang="en-US" altLang="ja-JP" sz="3200" dirty="0"/>
          </a:p>
        </p:txBody>
      </p:sp>
      <p:sp>
        <p:nvSpPr>
          <p:cNvPr id="3" name="正方形/長方形 2">
            <a:extLst>
              <a:ext uri="{FF2B5EF4-FFF2-40B4-BE49-F238E27FC236}">
                <a16:creationId xmlns:a16="http://schemas.microsoft.com/office/drawing/2014/main" id="{D0BE8DC2-900C-436D-7D84-009A435EC342}"/>
              </a:ext>
            </a:extLst>
          </p:cNvPr>
          <p:cNvSpPr/>
          <p:nvPr/>
        </p:nvSpPr>
        <p:spPr>
          <a:xfrm>
            <a:off x="370955" y="3187861"/>
            <a:ext cx="14526372" cy="6982242"/>
          </a:xfrm>
          <a:prstGeom prst="rect">
            <a:avLst/>
          </a:prstGeom>
          <a:noFill/>
          <a:ln w="76200">
            <a:solidFill>
              <a:schemeClr val="accent2"/>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p>
        </p:txBody>
      </p:sp>
      <p:sp>
        <p:nvSpPr>
          <p:cNvPr id="5" name="正方形/長方形 4">
            <a:extLst>
              <a:ext uri="{FF2B5EF4-FFF2-40B4-BE49-F238E27FC236}">
                <a16:creationId xmlns:a16="http://schemas.microsoft.com/office/drawing/2014/main" id="{89015388-E4E6-B2E3-286B-CC9BE1A5C6F3}"/>
              </a:ext>
            </a:extLst>
          </p:cNvPr>
          <p:cNvSpPr/>
          <p:nvPr/>
        </p:nvSpPr>
        <p:spPr>
          <a:xfrm>
            <a:off x="398972" y="10392487"/>
            <a:ext cx="14526372" cy="5685189"/>
          </a:xfrm>
          <a:prstGeom prst="rect">
            <a:avLst/>
          </a:prstGeom>
          <a:noFill/>
          <a:ln w="76200">
            <a:solidFill>
              <a:schemeClr val="accent2"/>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p>
        </p:txBody>
      </p:sp>
      <p:sp>
        <p:nvSpPr>
          <p:cNvPr id="9" name="正方形/長方形 8">
            <a:extLst>
              <a:ext uri="{FF2B5EF4-FFF2-40B4-BE49-F238E27FC236}">
                <a16:creationId xmlns:a16="http://schemas.microsoft.com/office/drawing/2014/main" id="{8468AB82-408C-8EDB-29AE-3DF4750E2559}"/>
              </a:ext>
            </a:extLst>
          </p:cNvPr>
          <p:cNvSpPr/>
          <p:nvPr/>
        </p:nvSpPr>
        <p:spPr>
          <a:xfrm>
            <a:off x="15330153" y="3191791"/>
            <a:ext cx="14526372" cy="7015893"/>
          </a:xfrm>
          <a:prstGeom prst="rect">
            <a:avLst/>
          </a:prstGeom>
          <a:noFill/>
          <a:ln w="76200">
            <a:solidFill>
              <a:schemeClr val="accent2"/>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p>
        </p:txBody>
      </p:sp>
      <p:sp>
        <p:nvSpPr>
          <p:cNvPr id="11" name="正方形/長方形 10">
            <a:extLst>
              <a:ext uri="{FF2B5EF4-FFF2-40B4-BE49-F238E27FC236}">
                <a16:creationId xmlns:a16="http://schemas.microsoft.com/office/drawing/2014/main" id="{6FFADD0F-2C52-1C34-B2C8-40D7C0D706F5}"/>
              </a:ext>
            </a:extLst>
          </p:cNvPr>
          <p:cNvSpPr/>
          <p:nvPr/>
        </p:nvSpPr>
        <p:spPr>
          <a:xfrm>
            <a:off x="15334878" y="10392487"/>
            <a:ext cx="14526372" cy="5685189"/>
          </a:xfrm>
          <a:prstGeom prst="rect">
            <a:avLst/>
          </a:prstGeom>
          <a:noFill/>
          <a:ln w="76200">
            <a:solidFill>
              <a:schemeClr val="accent2"/>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p>
        </p:txBody>
      </p:sp>
      <p:pic>
        <p:nvPicPr>
          <p:cNvPr id="16" name="図 15" descr="グラフ, 等高線グラフ&#10;&#10;AI 生成コンテンツは誤りを含む可能性があります。">
            <a:extLst>
              <a:ext uri="{FF2B5EF4-FFF2-40B4-BE49-F238E27FC236}">
                <a16:creationId xmlns:a16="http://schemas.microsoft.com/office/drawing/2014/main" id="{92337A32-EEF5-EC51-9B27-8D89683A4383}"/>
              </a:ext>
            </a:extLst>
          </p:cNvPr>
          <p:cNvPicPr>
            <a:picLocks noChangeAspect="1"/>
          </p:cNvPicPr>
          <p:nvPr/>
        </p:nvPicPr>
        <p:blipFill>
          <a:blip r:embed="rId5"/>
          <a:stretch>
            <a:fillRect/>
          </a:stretch>
        </p:blipFill>
        <p:spPr>
          <a:xfrm>
            <a:off x="17715720" y="16899243"/>
            <a:ext cx="11871171" cy="4450161"/>
          </a:xfrm>
          <a:prstGeom prst="rect">
            <a:avLst/>
          </a:prstGeom>
        </p:spPr>
      </p:pic>
      <p:pic>
        <p:nvPicPr>
          <p:cNvPr id="20" name="図 19" descr="グラフ&#10;&#10;AI 生成コンテンツは誤りを含む可能性があります。">
            <a:extLst>
              <a:ext uri="{FF2B5EF4-FFF2-40B4-BE49-F238E27FC236}">
                <a16:creationId xmlns:a16="http://schemas.microsoft.com/office/drawing/2014/main" id="{7930F6EB-4623-E767-9A71-045C7AC388BD}"/>
              </a:ext>
            </a:extLst>
          </p:cNvPr>
          <p:cNvPicPr>
            <a:picLocks noChangeAspect="1"/>
          </p:cNvPicPr>
          <p:nvPr/>
        </p:nvPicPr>
        <p:blipFill>
          <a:blip r:embed="rId6"/>
          <a:stretch>
            <a:fillRect/>
          </a:stretch>
        </p:blipFill>
        <p:spPr>
          <a:xfrm>
            <a:off x="17248856" y="21172976"/>
            <a:ext cx="13026357" cy="4049112"/>
          </a:xfrm>
          <a:prstGeom prst="rect">
            <a:avLst/>
          </a:prstGeom>
        </p:spPr>
      </p:pic>
      <p:pic>
        <p:nvPicPr>
          <p:cNvPr id="24" name="図 23" descr="グラフ, 等高線グラフ&#10;&#10;AI 生成コンテンツは誤りを含む可能性があります。">
            <a:extLst>
              <a:ext uri="{FF2B5EF4-FFF2-40B4-BE49-F238E27FC236}">
                <a16:creationId xmlns:a16="http://schemas.microsoft.com/office/drawing/2014/main" id="{E579D833-3645-65EE-2A34-D46F0827174E}"/>
              </a:ext>
            </a:extLst>
          </p:cNvPr>
          <p:cNvPicPr>
            <a:picLocks noChangeAspect="1"/>
          </p:cNvPicPr>
          <p:nvPr/>
        </p:nvPicPr>
        <p:blipFill>
          <a:blip r:embed="rId7"/>
          <a:srcRect l="10753" r="8722"/>
          <a:stretch>
            <a:fillRect/>
          </a:stretch>
        </p:blipFill>
        <p:spPr>
          <a:xfrm>
            <a:off x="11294357" y="16566333"/>
            <a:ext cx="6198729" cy="4606643"/>
          </a:xfrm>
          <a:prstGeom prst="rect">
            <a:avLst/>
          </a:prstGeom>
        </p:spPr>
      </p:pic>
      <p:pic>
        <p:nvPicPr>
          <p:cNvPr id="29" name="図 28" descr="グラフ, 等高線グラフ&#10;&#10;AI 生成コンテンツは誤りを含む可能性があります。">
            <a:extLst>
              <a:ext uri="{FF2B5EF4-FFF2-40B4-BE49-F238E27FC236}">
                <a16:creationId xmlns:a16="http://schemas.microsoft.com/office/drawing/2014/main" id="{F30C4FDD-E884-22DC-9F53-4D7DC1D32E61}"/>
              </a:ext>
            </a:extLst>
          </p:cNvPr>
          <p:cNvPicPr>
            <a:picLocks noChangeAspect="1"/>
          </p:cNvPicPr>
          <p:nvPr/>
        </p:nvPicPr>
        <p:blipFill>
          <a:blip r:embed="rId8"/>
          <a:stretch>
            <a:fillRect/>
          </a:stretch>
        </p:blipFill>
        <p:spPr>
          <a:xfrm>
            <a:off x="11178862" y="20949382"/>
            <a:ext cx="6536858" cy="4343163"/>
          </a:xfrm>
          <a:prstGeom prst="rect">
            <a:avLst/>
          </a:prstGeom>
        </p:spPr>
      </p:pic>
      <mc:AlternateContent xmlns:mc="http://schemas.openxmlformats.org/markup-compatibility/2006" xmlns:a14="http://schemas.microsoft.com/office/drawing/2010/main">
        <mc:Choice Requires="a14">
          <p:sp>
            <p:nvSpPr>
              <p:cNvPr id="30" name="テキスト ボックス 29">
                <a:extLst>
                  <a:ext uri="{FF2B5EF4-FFF2-40B4-BE49-F238E27FC236}">
                    <a16:creationId xmlns:a16="http://schemas.microsoft.com/office/drawing/2014/main" id="{F1CFF8D2-3683-8377-05BF-0DB0D6188C5B}"/>
                  </a:ext>
                </a:extLst>
              </p:cNvPr>
              <p:cNvSpPr txBox="1"/>
              <p:nvPr/>
            </p:nvSpPr>
            <p:spPr>
              <a:xfrm>
                <a:off x="989412" y="21590321"/>
                <a:ext cx="8579082" cy="4031873"/>
              </a:xfrm>
              <a:prstGeom prst="rect">
                <a:avLst/>
              </a:prstGeom>
              <a:noFill/>
            </p:spPr>
            <p:txBody>
              <a:bodyPr wrap="square" rtlCol="0">
                <a:spAutoFit/>
              </a:bodyPr>
              <a:lstStyle/>
              <a:p>
                <a:r>
                  <a:rPr kumimoji="1" lang="ja-JP" altLang="en-US" sz="3200" dirty="0"/>
                  <a:t>上段</a:t>
                </a:r>
                <a:r>
                  <a:rPr kumimoji="1" lang="en-US" altLang="ja-JP" sz="3200" dirty="0"/>
                  <a:t>: </a:t>
                </a:r>
                <a:r>
                  <a:rPr kumimoji="1" lang="ja-JP" altLang="en-US" sz="3200" dirty="0"/>
                  <a:t>太陽黄経</a:t>
                </a:r>
                <a:r>
                  <a:rPr kumimoji="1" lang="en-US" altLang="ja-JP" sz="3200" dirty="0"/>
                  <a:t> </a:t>
                </a:r>
                <a14:m>
                  <m:oMath xmlns:m="http://schemas.openxmlformats.org/officeDocument/2006/math">
                    <m:r>
                      <a:rPr kumimoji="1" lang="en-US" altLang="ja-JP" sz="3200" b="0" i="1" smtClean="0">
                        <a:latin typeface="Cambria Math" panose="02040503050406030204" pitchFamily="18" charset="0"/>
                      </a:rPr>
                      <m:t>0°−30°</m:t>
                    </m:r>
                  </m:oMath>
                </a14:m>
                <a:r>
                  <a:rPr kumimoji="1" lang="en-US" altLang="ja-JP" sz="3200" dirty="0"/>
                  <a:t> </a:t>
                </a:r>
                <a:r>
                  <a:rPr kumimoji="1" lang="ja-JP" altLang="en-US" sz="3200" dirty="0"/>
                  <a:t>における温度の子午面断面</a:t>
                </a:r>
                <a:r>
                  <a:rPr kumimoji="1" lang="en-US" altLang="ja-JP" sz="3200" dirty="0"/>
                  <a:t> (</a:t>
                </a:r>
                <a:r>
                  <a:rPr kumimoji="1" lang="ja-JP" altLang="en-US" sz="3200" dirty="0"/>
                  <a:t>地方太陽時</a:t>
                </a:r>
                <a:r>
                  <a:rPr kumimoji="1" lang="en-US" altLang="ja-JP" sz="3200" dirty="0"/>
                  <a:t>2</a:t>
                </a:r>
                <a:r>
                  <a:rPr kumimoji="1" lang="ja-JP" altLang="en-US" sz="3200" dirty="0"/>
                  <a:t>時</a:t>
                </a:r>
                <a:r>
                  <a:rPr kumimoji="1" lang="en-US" altLang="ja-JP" sz="3200" dirty="0"/>
                  <a:t>)</a:t>
                </a:r>
              </a:p>
              <a:p>
                <a:r>
                  <a:rPr kumimoji="1" lang="ja-JP" altLang="en-US" sz="3200" dirty="0"/>
                  <a:t>下段</a:t>
                </a:r>
                <a:r>
                  <a:rPr kumimoji="1" lang="en-US" altLang="ja-JP" sz="3200" dirty="0"/>
                  <a:t>: </a:t>
                </a:r>
                <a:r>
                  <a:rPr kumimoji="1" lang="ja-JP" altLang="en-US" sz="3200" dirty="0"/>
                  <a:t>太陽黄経</a:t>
                </a:r>
                <a:r>
                  <a:rPr kumimoji="1" lang="en-US" altLang="ja-JP" sz="3200" dirty="0"/>
                  <a:t> </a:t>
                </a:r>
                <a14:m>
                  <m:oMath xmlns:m="http://schemas.openxmlformats.org/officeDocument/2006/math">
                    <m:r>
                      <a:rPr kumimoji="1" lang="en-US" altLang="ja-JP" sz="3200" i="1" dirty="0" smtClean="0">
                        <a:latin typeface="Cambria Math" panose="02040503050406030204" pitchFamily="18" charset="0"/>
                      </a:rPr>
                      <m:t>2</m:t>
                    </m:r>
                    <m:r>
                      <a:rPr kumimoji="1" lang="en-US" altLang="ja-JP" sz="3200" b="0" i="1" dirty="0" smtClean="0">
                        <a:latin typeface="Cambria Math" panose="02040503050406030204" pitchFamily="18" charset="0"/>
                      </a:rPr>
                      <m:t>40</m:t>
                    </m:r>
                    <m:r>
                      <a:rPr kumimoji="1" lang="en-US" altLang="ja-JP" sz="3200" i="1">
                        <a:latin typeface="Cambria Math" panose="02040503050406030204" pitchFamily="18" charset="0"/>
                      </a:rPr>
                      <m:t>°−</m:t>
                    </m:r>
                    <m:r>
                      <a:rPr kumimoji="1" lang="en-US" altLang="ja-JP" sz="3200" b="0" i="1" smtClean="0">
                        <a:latin typeface="Cambria Math" panose="02040503050406030204" pitchFamily="18" charset="0"/>
                      </a:rPr>
                      <m:t>270</m:t>
                    </m:r>
                    <m:r>
                      <a:rPr kumimoji="1" lang="en-US" altLang="ja-JP" sz="3200" i="1">
                        <a:latin typeface="Cambria Math" panose="02040503050406030204" pitchFamily="18" charset="0"/>
                      </a:rPr>
                      <m:t>°</m:t>
                    </m:r>
                  </m:oMath>
                </a14:m>
                <a:r>
                  <a:rPr kumimoji="1" lang="en-US" altLang="ja-JP" sz="3200" dirty="0"/>
                  <a:t> </a:t>
                </a:r>
                <a:r>
                  <a:rPr kumimoji="1" lang="ja-JP" altLang="en-US" sz="3200" dirty="0"/>
                  <a:t>における温度の子午面断面</a:t>
                </a:r>
                <a:r>
                  <a:rPr kumimoji="1" lang="en-US" altLang="ja-JP" sz="3200" dirty="0"/>
                  <a:t> (</a:t>
                </a:r>
                <a:r>
                  <a:rPr kumimoji="1" lang="ja-JP" altLang="en-US" sz="3200" dirty="0"/>
                  <a:t>地方太陽時</a:t>
                </a:r>
                <a:r>
                  <a:rPr kumimoji="1" lang="en-US" altLang="ja-JP" sz="3200" dirty="0"/>
                  <a:t>2</a:t>
                </a:r>
                <a:r>
                  <a:rPr kumimoji="1" lang="ja-JP" altLang="en-US" sz="3200" dirty="0"/>
                  <a:t>時</a:t>
                </a:r>
                <a:r>
                  <a:rPr kumimoji="1" lang="en-US" altLang="ja-JP" sz="3200" dirty="0"/>
                  <a:t>)</a:t>
                </a:r>
              </a:p>
              <a:p>
                <a:r>
                  <a:rPr kumimoji="1" lang="ja-JP" altLang="en-US" sz="3200" dirty="0"/>
                  <a:t>左</a:t>
                </a:r>
                <a:r>
                  <a:rPr kumimoji="1" lang="en-US" altLang="ja-JP" sz="3200" dirty="0"/>
                  <a:t>: </a:t>
                </a:r>
                <a:r>
                  <a:rPr kumimoji="1" lang="ja-JP" altLang="en-US" sz="3200" dirty="0"/>
                  <a:t>今回の実験で再現した経度</a:t>
                </a:r>
                <a14:m>
                  <m:oMath xmlns:m="http://schemas.openxmlformats.org/officeDocument/2006/math">
                    <m:r>
                      <a:rPr kumimoji="1" lang="en-US" altLang="ja-JP" sz="3200" b="0" i="1" smtClean="0">
                        <a:latin typeface="Cambria Math" panose="02040503050406030204" pitchFamily="18" charset="0"/>
                      </a:rPr>
                      <m:t>0°</m:t>
                    </m:r>
                  </m:oMath>
                </a14:m>
                <a:r>
                  <a:rPr kumimoji="1" lang="ja-JP" altLang="en-US" sz="3200" dirty="0"/>
                  <a:t>地点における温度の子午面断面</a:t>
                </a:r>
                <a:endParaRPr kumimoji="1" lang="en-US" altLang="ja-JP" sz="3200" dirty="0"/>
              </a:p>
              <a:p>
                <a:r>
                  <a:rPr kumimoji="1" lang="ja-JP" altLang="en-US" sz="3200" dirty="0"/>
                  <a:t>中</a:t>
                </a:r>
                <a:r>
                  <a:rPr kumimoji="1" lang="en-US" altLang="ja-JP" sz="3200" dirty="0"/>
                  <a:t>: </a:t>
                </a:r>
                <a:r>
                  <a:rPr kumimoji="1" lang="ja-JP" altLang="en-US" sz="3200" dirty="0"/>
                  <a:t>地球流体電脳倶楽部による計算例</a:t>
                </a:r>
                <a:endParaRPr kumimoji="1" lang="en-US" altLang="ja-JP" sz="3200" dirty="0"/>
              </a:p>
              <a:p>
                <a:r>
                  <a:rPr kumimoji="1" lang="ja-JP" altLang="en-US" sz="3200" dirty="0"/>
                  <a:t>右</a:t>
                </a:r>
                <a:r>
                  <a:rPr kumimoji="1" lang="en-US" altLang="ja-JP" sz="3200" dirty="0"/>
                  <a:t>: </a:t>
                </a:r>
                <a:r>
                  <a:rPr kumimoji="1" lang="ja-JP" altLang="en-US" sz="3200" dirty="0"/>
                  <a:t>探査機</a:t>
                </a:r>
                <a:r>
                  <a:rPr kumimoji="1" lang="en-US" altLang="ja-JP" sz="3200" dirty="0"/>
                  <a:t>Mars Global Surveyor </a:t>
                </a:r>
                <a:r>
                  <a:rPr kumimoji="1" lang="ja-JP" altLang="en-US" sz="3200" dirty="0"/>
                  <a:t>による観測結果</a:t>
                </a:r>
                <a:r>
                  <a:rPr kumimoji="1" lang="en-US" altLang="ja-JP" sz="3200" dirty="0"/>
                  <a:t> </a:t>
                </a:r>
              </a:p>
            </p:txBody>
          </p:sp>
        </mc:Choice>
        <mc:Fallback xmlns="">
          <p:sp>
            <p:nvSpPr>
              <p:cNvPr id="30" name="テキスト ボックス 29">
                <a:extLst>
                  <a:ext uri="{FF2B5EF4-FFF2-40B4-BE49-F238E27FC236}">
                    <a16:creationId xmlns:a16="http://schemas.microsoft.com/office/drawing/2014/main" id="{F1CFF8D2-3683-8377-05BF-0DB0D6188C5B}"/>
                  </a:ext>
                </a:extLst>
              </p:cNvPr>
              <p:cNvSpPr txBox="1">
                <a:spLocks noRot="1" noChangeAspect="1" noMove="1" noResize="1" noEditPoints="1" noAdjustHandles="1" noChangeArrowheads="1" noChangeShapeType="1" noTextEdit="1"/>
              </p:cNvSpPr>
              <p:nvPr/>
            </p:nvSpPr>
            <p:spPr>
              <a:xfrm>
                <a:off x="989412" y="21590321"/>
                <a:ext cx="8579082" cy="4031873"/>
              </a:xfrm>
              <a:prstGeom prst="rect">
                <a:avLst/>
              </a:prstGeom>
              <a:blipFill>
                <a:blip r:embed="rId9"/>
                <a:stretch>
                  <a:fillRect l="-1776" t="-1967" r="-1491" b="-4085"/>
                </a:stretch>
              </a:blipFill>
            </p:spPr>
            <p:txBody>
              <a:bodyPr/>
              <a:lstStyle/>
              <a:p>
                <a:r>
                  <a:rPr lang="ja-JP" altLang="en-US">
                    <a:noFill/>
                  </a:rPr>
                  <a:t> </a:t>
                </a:r>
              </a:p>
            </p:txBody>
          </p:sp>
        </mc:Fallback>
      </mc:AlternateContent>
      <p:sp>
        <p:nvSpPr>
          <p:cNvPr id="31" name="正方形/長方形 30">
            <a:extLst>
              <a:ext uri="{FF2B5EF4-FFF2-40B4-BE49-F238E27FC236}">
                <a16:creationId xmlns:a16="http://schemas.microsoft.com/office/drawing/2014/main" id="{C5D6AB3E-4074-CCD4-B1D4-B42B2D42BE07}"/>
              </a:ext>
            </a:extLst>
          </p:cNvPr>
          <p:cNvSpPr/>
          <p:nvPr/>
        </p:nvSpPr>
        <p:spPr>
          <a:xfrm>
            <a:off x="370954" y="37179892"/>
            <a:ext cx="14361325" cy="5172635"/>
          </a:xfrm>
          <a:prstGeom prst="rect">
            <a:avLst/>
          </a:prstGeom>
          <a:noFill/>
          <a:ln w="7620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55" name="グループ化 54">
            <a:extLst>
              <a:ext uri="{FF2B5EF4-FFF2-40B4-BE49-F238E27FC236}">
                <a16:creationId xmlns:a16="http://schemas.microsoft.com/office/drawing/2014/main" id="{EABCBC60-23D5-1DB5-E34E-CF5FC7F0B2E2}"/>
              </a:ext>
            </a:extLst>
          </p:cNvPr>
          <p:cNvGrpSpPr/>
          <p:nvPr/>
        </p:nvGrpSpPr>
        <p:grpSpPr>
          <a:xfrm>
            <a:off x="10569605" y="27586387"/>
            <a:ext cx="9521095" cy="6207664"/>
            <a:chOff x="4333077" y="25712769"/>
            <a:chExt cx="8983588" cy="5430404"/>
          </a:xfrm>
        </p:grpSpPr>
        <p:grpSp>
          <p:nvGrpSpPr>
            <p:cNvPr id="52" name="グループ化 51">
              <a:extLst>
                <a:ext uri="{FF2B5EF4-FFF2-40B4-BE49-F238E27FC236}">
                  <a16:creationId xmlns:a16="http://schemas.microsoft.com/office/drawing/2014/main" id="{5FB04A71-A713-A0DF-7556-DAC5F3A47EC5}"/>
                </a:ext>
              </a:extLst>
            </p:cNvPr>
            <p:cNvGrpSpPr/>
            <p:nvPr/>
          </p:nvGrpSpPr>
          <p:grpSpPr>
            <a:xfrm>
              <a:off x="8310628" y="25973661"/>
              <a:ext cx="5006037" cy="4908621"/>
              <a:chOff x="8310628" y="25973661"/>
              <a:chExt cx="5006037" cy="4908621"/>
            </a:xfrm>
          </p:grpSpPr>
          <p:grpSp>
            <p:nvGrpSpPr>
              <p:cNvPr id="33" name="グループ化 32">
                <a:extLst>
                  <a:ext uri="{FF2B5EF4-FFF2-40B4-BE49-F238E27FC236}">
                    <a16:creationId xmlns:a16="http://schemas.microsoft.com/office/drawing/2014/main" id="{688BB778-E837-E04C-2AE7-C3F40A59057F}"/>
                  </a:ext>
                </a:extLst>
              </p:cNvPr>
              <p:cNvGrpSpPr/>
              <p:nvPr/>
            </p:nvGrpSpPr>
            <p:grpSpPr>
              <a:xfrm>
                <a:off x="8310628" y="25973661"/>
                <a:ext cx="3532089" cy="4908621"/>
                <a:chOff x="1836323" y="1513351"/>
                <a:chExt cx="3532089" cy="4908621"/>
              </a:xfrm>
            </p:grpSpPr>
            <p:pic>
              <p:nvPicPr>
                <p:cNvPr id="34" name="図 33" descr="ダイアグラム&#10;&#10;AI 生成コンテンツは誤りを含む可能性があります。">
                  <a:extLst>
                    <a:ext uri="{FF2B5EF4-FFF2-40B4-BE49-F238E27FC236}">
                      <a16:creationId xmlns:a16="http://schemas.microsoft.com/office/drawing/2014/main" id="{A7397F4C-BE52-16F8-8525-1B819FD75086}"/>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836323" y="1513351"/>
                  <a:ext cx="3532089" cy="4908621"/>
                </a:xfrm>
                <a:prstGeom prst="rect">
                  <a:avLst/>
                </a:prstGeom>
              </p:spPr>
            </p:pic>
            <p:sp>
              <p:nvSpPr>
                <p:cNvPr id="35" name="正方形/長方形 34">
                  <a:extLst>
                    <a:ext uri="{FF2B5EF4-FFF2-40B4-BE49-F238E27FC236}">
                      <a16:creationId xmlns:a16="http://schemas.microsoft.com/office/drawing/2014/main" id="{11F99A9F-F2DF-A7B1-BAF0-D7334CC7BCBF}"/>
                    </a:ext>
                  </a:extLst>
                </p:cNvPr>
                <p:cNvSpPr/>
                <p:nvPr/>
              </p:nvSpPr>
              <p:spPr>
                <a:xfrm>
                  <a:off x="5143500" y="1546860"/>
                  <a:ext cx="175260" cy="155448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正方形/長方形 35">
                  <a:extLst>
                    <a:ext uri="{FF2B5EF4-FFF2-40B4-BE49-F238E27FC236}">
                      <a16:creationId xmlns:a16="http://schemas.microsoft.com/office/drawing/2014/main" id="{EB3AC567-8B5E-6698-1316-F204F1A1D1D5}"/>
                    </a:ext>
                  </a:extLst>
                </p:cNvPr>
                <p:cNvSpPr/>
                <p:nvPr/>
              </p:nvSpPr>
              <p:spPr>
                <a:xfrm>
                  <a:off x="5156896" y="3016251"/>
                  <a:ext cx="175260" cy="155448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正方形/長方形 36">
                  <a:extLst>
                    <a:ext uri="{FF2B5EF4-FFF2-40B4-BE49-F238E27FC236}">
                      <a16:creationId xmlns:a16="http://schemas.microsoft.com/office/drawing/2014/main" id="{E19C3DA6-7CA0-9FE3-BBCD-A72EECAEC19B}"/>
                    </a:ext>
                  </a:extLst>
                </p:cNvPr>
                <p:cNvSpPr/>
                <p:nvPr/>
              </p:nvSpPr>
              <p:spPr>
                <a:xfrm>
                  <a:off x="5143500" y="4249566"/>
                  <a:ext cx="175260" cy="155448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正方形/長方形 40">
                  <a:extLst>
                    <a:ext uri="{FF2B5EF4-FFF2-40B4-BE49-F238E27FC236}">
                      <a16:creationId xmlns:a16="http://schemas.microsoft.com/office/drawing/2014/main" id="{429A55E5-10DF-F100-7C5A-EAD37216ACCF}"/>
                    </a:ext>
                  </a:extLst>
                </p:cNvPr>
                <p:cNvSpPr/>
                <p:nvPr/>
              </p:nvSpPr>
              <p:spPr>
                <a:xfrm rot="16200000">
                  <a:off x="4267405" y="3353478"/>
                  <a:ext cx="391305" cy="111817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正方形/長方形 41">
                  <a:extLst>
                    <a:ext uri="{FF2B5EF4-FFF2-40B4-BE49-F238E27FC236}">
                      <a16:creationId xmlns:a16="http://schemas.microsoft.com/office/drawing/2014/main" id="{F2858CBA-1CE9-CB50-C836-7288E028566A}"/>
                    </a:ext>
                  </a:extLst>
                </p:cNvPr>
                <p:cNvSpPr/>
                <p:nvPr/>
              </p:nvSpPr>
              <p:spPr>
                <a:xfrm rot="16200000">
                  <a:off x="4267404" y="1641272"/>
                  <a:ext cx="391305" cy="111817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正方形/長方形 42">
                  <a:extLst>
                    <a:ext uri="{FF2B5EF4-FFF2-40B4-BE49-F238E27FC236}">
                      <a16:creationId xmlns:a16="http://schemas.microsoft.com/office/drawing/2014/main" id="{F9A9098E-56AD-000C-ECD9-5F03F1349098}"/>
                    </a:ext>
                  </a:extLst>
                </p:cNvPr>
                <p:cNvSpPr/>
                <p:nvPr/>
              </p:nvSpPr>
              <p:spPr>
                <a:xfrm rot="16200000">
                  <a:off x="4339107" y="4705898"/>
                  <a:ext cx="391305" cy="111817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cxnSp>
            <p:nvCxnSpPr>
              <p:cNvPr id="44" name="直線矢印コネクタ 43">
                <a:extLst>
                  <a:ext uri="{FF2B5EF4-FFF2-40B4-BE49-F238E27FC236}">
                    <a16:creationId xmlns:a16="http://schemas.microsoft.com/office/drawing/2014/main" id="{E1C5182F-DD11-F336-3878-72ECD01F3087}"/>
                  </a:ext>
                </a:extLst>
              </p:cNvPr>
              <p:cNvCxnSpPr/>
              <p:nvPr/>
            </p:nvCxnSpPr>
            <p:spPr>
              <a:xfrm flipV="1">
                <a:off x="10076012" y="29812485"/>
                <a:ext cx="999226" cy="153889"/>
              </a:xfrm>
              <a:prstGeom prst="straightConnector1">
                <a:avLst/>
              </a:prstGeom>
              <a:ln>
                <a:headEnd type="arrow" w="med" len="med"/>
                <a:tailEnd type="none" w="med" len="med"/>
              </a:ln>
            </p:spPr>
            <p:style>
              <a:lnRef idx="2">
                <a:schemeClr val="accent1"/>
              </a:lnRef>
              <a:fillRef idx="0">
                <a:schemeClr val="accent1"/>
              </a:fillRef>
              <a:effectRef idx="1">
                <a:schemeClr val="accent1"/>
              </a:effectRef>
              <a:fontRef idx="minor">
                <a:schemeClr val="tx1"/>
              </a:fontRef>
            </p:style>
          </p:cxnSp>
          <p:sp>
            <p:nvSpPr>
              <p:cNvPr id="45" name="テキスト ボックス 44">
                <a:extLst>
                  <a:ext uri="{FF2B5EF4-FFF2-40B4-BE49-F238E27FC236}">
                    <a16:creationId xmlns:a16="http://schemas.microsoft.com/office/drawing/2014/main" id="{D69F5D5E-7E4A-44D0-9AF2-1003DFA54640}"/>
                  </a:ext>
                </a:extLst>
              </p:cNvPr>
              <p:cNvSpPr txBox="1"/>
              <p:nvPr/>
            </p:nvSpPr>
            <p:spPr>
              <a:xfrm>
                <a:off x="11009064" y="29605108"/>
                <a:ext cx="2307601" cy="338554"/>
              </a:xfrm>
              <a:prstGeom prst="rect">
                <a:avLst/>
              </a:prstGeom>
              <a:solidFill>
                <a:schemeClr val="bg1"/>
              </a:solidFill>
            </p:spPr>
            <p:txBody>
              <a:bodyPr wrap="square" rtlCol="0">
                <a:spAutoFit/>
              </a:bodyPr>
              <a:lstStyle/>
              <a:p>
                <a:r>
                  <a:rPr kumimoji="1" lang="ja-JP" altLang="en-US" sz="1600" b="1" dirty="0">
                    <a:solidFill>
                      <a:schemeClr val="accent1"/>
                    </a:solidFill>
                  </a:rPr>
                  <a:t>実線</a:t>
                </a:r>
                <a:r>
                  <a:rPr kumimoji="1" lang="en-US" altLang="ja-JP" sz="1600" b="1" dirty="0">
                    <a:solidFill>
                      <a:schemeClr val="accent1"/>
                    </a:solidFill>
                  </a:rPr>
                  <a:t>: </a:t>
                </a:r>
                <a:r>
                  <a:rPr kumimoji="1" lang="ja-JP" altLang="en-US" sz="1600" b="1" dirty="0">
                    <a:solidFill>
                      <a:schemeClr val="accent1"/>
                    </a:solidFill>
                  </a:rPr>
                  <a:t>観測値の平均</a:t>
                </a:r>
              </a:p>
            </p:txBody>
          </p:sp>
          <p:sp>
            <p:nvSpPr>
              <p:cNvPr id="46" name="テキスト ボックス 45">
                <a:extLst>
                  <a:ext uri="{FF2B5EF4-FFF2-40B4-BE49-F238E27FC236}">
                    <a16:creationId xmlns:a16="http://schemas.microsoft.com/office/drawing/2014/main" id="{C110E283-8842-BD42-0B69-35F6305B1191}"/>
                  </a:ext>
                </a:extLst>
              </p:cNvPr>
              <p:cNvSpPr txBox="1"/>
              <p:nvPr/>
            </p:nvSpPr>
            <p:spPr>
              <a:xfrm>
                <a:off x="10246310" y="26419593"/>
                <a:ext cx="2096094" cy="338554"/>
              </a:xfrm>
              <a:prstGeom prst="rect">
                <a:avLst/>
              </a:prstGeom>
              <a:noFill/>
            </p:spPr>
            <p:txBody>
              <a:bodyPr wrap="square" rtlCol="0">
                <a:spAutoFit/>
              </a:bodyPr>
              <a:lstStyle/>
              <a:p>
                <a:r>
                  <a:rPr kumimoji="1" lang="ja-JP" altLang="en-US" sz="1600" b="1" dirty="0">
                    <a:solidFill>
                      <a:schemeClr val="accent1"/>
                    </a:solidFill>
                  </a:rPr>
                  <a:t>破線</a:t>
                </a:r>
                <a:r>
                  <a:rPr kumimoji="1" lang="en-US" altLang="ja-JP" sz="1600" b="1" dirty="0">
                    <a:solidFill>
                      <a:schemeClr val="accent1"/>
                    </a:solidFill>
                  </a:rPr>
                  <a:t>: </a:t>
                </a:r>
                <a:r>
                  <a:rPr kumimoji="1" lang="ja-JP" altLang="en-US" sz="1600" b="1" dirty="0">
                    <a:solidFill>
                      <a:schemeClr val="accent1"/>
                    </a:solidFill>
                  </a:rPr>
                  <a:t>観測値</a:t>
                </a:r>
              </a:p>
            </p:txBody>
          </p:sp>
          <p:cxnSp>
            <p:nvCxnSpPr>
              <p:cNvPr id="47" name="直線矢印コネクタ 46">
                <a:extLst>
                  <a:ext uri="{FF2B5EF4-FFF2-40B4-BE49-F238E27FC236}">
                    <a16:creationId xmlns:a16="http://schemas.microsoft.com/office/drawing/2014/main" id="{A0E21CA9-41DB-EFEB-55EB-FD7C6F92934D}"/>
                  </a:ext>
                </a:extLst>
              </p:cNvPr>
              <p:cNvCxnSpPr>
                <a:cxnSpLocks/>
                <a:endCxn id="46" idx="1"/>
              </p:cNvCxnSpPr>
              <p:nvPr/>
            </p:nvCxnSpPr>
            <p:spPr>
              <a:xfrm flipV="1">
                <a:off x="9615948" y="26588870"/>
                <a:ext cx="630362" cy="165253"/>
              </a:xfrm>
              <a:prstGeom prst="straightConnector1">
                <a:avLst/>
              </a:prstGeom>
              <a:ln>
                <a:headEnd type="arrow" w="med" len="med"/>
                <a:tailEnd type="none" w="med" len="med"/>
              </a:ln>
            </p:spPr>
            <p:style>
              <a:lnRef idx="2">
                <a:schemeClr val="accent1"/>
              </a:lnRef>
              <a:fillRef idx="0">
                <a:schemeClr val="accent1"/>
              </a:fillRef>
              <a:effectRef idx="1">
                <a:schemeClr val="accent1"/>
              </a:effectRef>
              <a:fontRef idx="minor">
                <a:schemeClr val="tx1"/>
              </a:fontRef>
            </p:style>
          </p:cxnSp>
        </p:grpSp>
        <p:pic>
          <p:nvPicPr>
            <p:cNvPr id="54" name="図 53" descr="グラフ, ヒストグラム&#10;&#10;AI 生成コンテンツは誤りを含む可能性があります。">
              <a:extLst>
                <a:ext uri="{FF2B5EF4-FFF2-40B4-BE49-F238E27FC236}">
                  <a16:creationId xmlns:a16="http://schemas.microsoft.com/office/drawing/2014/main" id="{2E52FDFE-8EB7-F0DA-4FB8-C929FD31C052}"/>
                </a:ext>
              </a:extLst>
            </p:cNvPr>
            <p:cNvPicPr>
              <a:picLocks noChangeAspect="1"/>
            </p:cNvPicPr>
            <p:nvPr/>
          </p:nvPicPr>
          <p:blipFill>
            <a:blip r:embed="rId11">
              <a:alphaModFix/>
            </a:blip>
            <a:stretch>
              <a:fillRect/>
            </a:stretch>
          </p:blipFill>
          <p:spPr>
            <a:xfrm>
              <a:off x="4333077" y="25712769"/>
              <a:ext cx="4004661" cy="5430404"/>
            </a:xfrm>
            <a:prstGeom prst="rect">
              <a:avLst/>
            </a:prstGeom>
          </p:spPr>
        </p:pic>
      </p:grpSp>
      <p:sp>
        <p:nvSpPr>
          <p:cNvPr id="61" name="テキスト ボックス 60">
            <a:extLst>
              <a:ext uri="{FF2B5EF4-FFF2-40B4-BE49-F238E27FC236}">
                <a16:creationId xmlns:a16="http://schemas.microsoft.com/office/drawing/2014/main" id="{60D136D0-9C60-2A6C-FE16-DCE1F8D413E8}"/>
              </a:ext>
            </a:extLst>
          </p:cNvPr>
          <p:cNvSpPr txBox="1"/>
          <p:nvPr/>
        </p:nvSpPr>
        <p:spPr>
          <a:xfrm>
            <a:off x="1003907" y="26726087"/>
            <a:ext cx="8890629" cy="8525411"/>
          </a:xfrm>
          <a:prstGeom prst="rect">
            <a:avLst/>
          </a:prstGeom>
          <a:noFill/>
        </p:spPr>
        <p:txBody>
          <a:bodyPr wrap="square" rtlCol="0">
            <a:spAutoFit/>
          </a:bodyPr>
          <a:lstStyle/>
          <a:p>
            <a:r>
              <a:rPr kumimoji="1" lang="ja-JP" altLang="en-US" sz="3600" u="sng" dirty="0"/>
              <a:t>鉛直温度構造</a:t>
            </a:r>
            <a:endParaRPr kumimoji="1" lang="en-US" altLang="ja-JP" sz="3600" u="sng" dirty="0"/>
          </a:p>
          <a:p>
            <a:r>
              <a:rPr kumimoji="1" lang="ja-JP" altLang="en-US" sz="3200" dirty="0"/>
              <a:t>塵の多少に注目し、大気の光学的厚さが</a:t>
            </a:r>
            <a:endParaRPr kumimoji="1" lang="en-US" altLang="ja-JP" sz="3200" dirty="0"/>
          </a:p>
          <a:p>
            <a:r>
              <a:rPr kumimoji="1" lang="ja-JP" altLang="en-US" sz="3200" dirty="0"/>
              <a:t>最も大きい時刻・地点と最も小さい時刻・地点を選び、グラフにした。</a:t>
            </a:r>
            <a:endParaRPr kumimoji="1" lang="en-US" altLang="ja-JP" sz="3200" dirty="0"/>
          </a:p>
          <a:p>
            <a:endParaRPr kumimoji="1" lang="en-US" altLang="ja-JP" sz="3200" dirty="0"/>
          </a:p>
          <a:p>
            <a:r>
              <a:rPr kumimoji="1" lang="ja-JP" altLang="en-US" sz="3200" dirty="0"/>
              <a:t>観測結果と比較すると、大気の光学的厚さが最も大きい時刻・地点として選んだ点の鉛直温度構造は、「塵が少ないとき」の観測値平均とほぼ一致した。</a:t>
            </a:r>
            <a:endParaRPr kumimoji="1" lang="en-US" altLang="ja-JP" sz="3200" dirty="0"/>
          </a:p>
          <a:p>
            <a:endParaRPr kumimoji="1" lang="en-US" altLang="ja-JP" sz="3200" dirty="0"/>
          </a:p>
          <a:p>
            <a:r>
              <a:rPr kumimoji="1" lang="ja-JP" altLang="en-US" sz="3200" dirty="0"/>
              <a:t>左</a:t>
            </a:r>
            <a:r>
              <a:rPr kumimoji="1" lang="en-US" altLang="ja-JP" sz="3200" dirty="0"/>
              <a:t>: </a:t>
            </a:r>
            <a:r>
              <a:rPr kumimoji="1" lang="ja-JP" altLang="en-US" sz="3200" dirty="0"/>
              <a:t>今回計算した、火星の鉛直温度構造。</a:t>
            </a:r>
            <a:endParaRPr kumimoji="1" lang="en-US" altLang="ja-JP" sz="3200" dirty="0"/>
          </a:p>
          <a:p>
            <a:r>
              <a:rPr kumimoji="1" lang="ja-JP" altLang="en-US" sz="3200" dirty="0"/>
              <a:t>黒線が大気の光学的厚さが最大の時刻・地点、赤線が最小の時刻・地点。</a:t>
            </a:r>
            <a:endParaRPr kumimoji="1" lang="en-US" altLang="ja-JP" sz="3200" dirty="0"/>
          </a:p>
          <a:p>
            <a:r>
              <a:rPr kumimoji="1" lang="ja-JP" altLang="en-US" sz="3200" dirty="0"/>
              <a:t>右</a:t>
            </a:r>
            <a:r>
              <a:rPr kumimoji="1" lang="en-US" altLang="ja-JP" sz="3200" dirty="0"/>
              <a:t>: </a:t>
            </a:r>
            <a:r>
              <a:rPr kumimoji="1" lang="ja-JP" altLang="en-US" sz="3200" dirty="0"/>
              <a:t>観測結果から作成された火星の鉛直温度構造。破線は探査機の観測結果 </a:t>
            </a:r>
            <a:r>
              <a:rPr kumimoji="1" lang="en-US" altLang="ja-JP" sz="3200" dirty="0"/>
              <a:t>(Viking 1, 2)</a:t>
            </a:r>
            <a:r>
              <a:rPr kumimoji="1" lang="ja-JP" altLang="en-US" sz="3200" dirty="0"/>
              <a:t>。実線は塵が少ないとき、多いときの観測結果平均。塵が多いときは幅を持って表現されている。</a:t>
            </a:r>
            <a:endParaRPr kumimoji="1" lang="en-US" altLang="ja-JP" sz="3200" dirty="0"/>
          </a:p>
        </p:txBody>
      </p:sp>
      <p:sp>
        <p:nvSpPr>
          <p:cNvPr id="64" name="正方形/長方形 63">
            <a:extLst>
              <a:ext uri="{FF2B5EF4-FFF2-40B4-BE49-F238E27FC236}">
                <a16:creationId xmlns:a16="http://schemas.microsoft.com/office/drawing/2014/main" id="{F179F977-B806-A67B-4AF2-C7AEB0B4A4BB}"/>
              </a:ext>
            </a:extLst>
          </p:cNvPr>
          <p:cNvSpPr/>
          <p:nvPr/>
        </p:nvSpPr>
        <p:spPr>
          <a:xfrm>
            <a:off x="11414605" y="16853496"/>
            <a:ext cx="6193976" cy="8585116"/>
          </a:xfrm>
          <a:prstGeom prst="rect">
            <a:avLst/>
          </a:prstGeom>
          <a:noFill/>
          <a:ln w="38100">
            <a:solidFill>
              <a:srgbClr val="ED1157"/>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5" name="テキスト ボックス 64">
            <a:extLst>
              <a:ext uri="{FF2B5EF4-FFF2-40B4-BE49-F238E27FC236}">
                <a16:creationId xmlns:a16="http://schemas.microsoft.com/office/drawing/2014/main" id="{B1F85E0E-A50A-9761-D207-CA60AE678DE3}"/>
              </a:ext>
            </a:extLst>
          </p:cNvPr>
          <p:cNvSpPr txBox="1"/>
          <p:nvPr/>
        </p:nvSpPr>
        <p:spPr>
          <a:xfrm>
            <a:off x="20064867" y="26918228"/>
            <a:ext cx="9403020" cy="4154984"/>
          </a:xfrm>
          <a:prstGeom prst="rect">
            <a:avLst/>
          </a:prstGeom>
          <a:noFill/>
        </p:spPr>
        <p:txBody>
          <a:bodyPr wrap="square" rtlCol="0">
            <a:spAutoFit/>
          </a:bodyPr>
          <a:lstStyle/>
          <a:p>
            <a:r>
              <a:rPr kumimoji="1" lang="ja-JP" altLang="en-US" sz="3600" u="sng" dirty="0"/>
              <a:t>夏季温度の南北非対称性</a:t>
            </a:r>
            <a:endParaRPr kumimoji="1" lang="en-US" altLang="ja-JP" sz="3600" u="sng" dirty="0"/>
          </a:p>
          <a:p>
            <a:r>
              <a:rPr kumimoji="1" lang="ja-JP" altLang="en-US" sz="3200" dirty="0"/>
              <a:t>火星は地球よりも離心率の大きい楕円軌道である。</a:t>
            </a:r>
            <a:endParaRPr kumimoji="1" lang="en-US" altLang="ja-JP" sz="3200" dirty="0"/>
          </a:p>
          <a:p>
            <a:r>
              <a:rPr kumimoji="1" lang="ja-JP" altLang="en-US" sz="3200" dirty="0"/>
              <a:t>大気</a:t>
            </a:r>
            <a:r>
              <a:rPr kumimoji="1" lang="ja-JP" altLang="en-US" sz="3600" dirty="0"/>
              <a:t>最下層</a:t>
            </a:r>
            <a:r>
              <a:rPr kumimoji="1" lang="ja-JP" altLang="en-US" sz="3200" dirty="0"/>
              <a:t>温度の年変化を出力し、南半球の夏が北半球の夏に比べて気温が高いことが確認できた。</a:t>
            </a:r>
            <a:endParaRPr kumimoji="1" lang="en-US" altLang="ja-JP" sz="3200" dirty="0"/>
          </a:p>
          <a:p>
            <a:r>
              <a:rPr kumimoji="1" lang="ja-JP" altLang="en-US" sz="3200" dirty="0"/>
              <a:t>実際に北半球の夏より南半球の夏のほうが太陽に近い。</a:t>
            </a:r>
            <a:endParaRPr kumimoji="1" lang="en-US" altLang="ja-JP" sz="3200" dirty="0"/>
          </a:p>
          <a:p>
            <a:endParaRPr kumimoji="1" lang="en-US" altLang="ja-JP" sz="3200" dirty="0"/>
          </a:p>
          <a:p>
            <a:r>
              <a:rPr kumimoji="1" lang="ja-JP" altLang="en-US" sz="3200" dirty="0"/>
              <a:t>下</a:t>
            </a:r>
            <a:r>
              <a:rPr kumimoji="1" lang="en-US" altLang="ja-JP" sz="3200" dirty="0"/>
              <a:t>: </a:t>
            </a:r>
            <a:r>
              <a:rPr kumimoji="1" lang="ja-JP" altLang="en-US" sz="3200" dirty="0"/>
              <a:t>東西平均した大気最下層温度の年変化</a:t>
            </a:r>
            <a:endParaRPr kumimoji="1" lang="en-US" altLang="ja-JP" sz="3200" dirty="0"/>
          </a:p>
        </p:txBody>
      </p:sp>
      <p:pic>
        <p:nvPicPr>
          <p:cNvPr id="68" name="図 67" descr="グラフ&#10;&#10;AI 生成コンテンツは誤りを含む可能性があります。">
            <a:extLst>
              <a:ext uri="{FF2B5EF4-FFF2-40B4-BE49-F238E27FC236}">
                <a16:creationId xmlns:a16="http://schemas.microsoft.com/office/drawing/2014/main" id="{4ED10F46-27BE-05DB-0740-31934CFCE3B9}"/>
              </a:ext>
            </a:extLst>
          </p:cNvPr>
          <p:cNvPicPr>
            <a:picLocks noChangeAspect="1"/>
          </p:cNvPicPr>
          <p:nvPr/>
        </p:nvPicPr>
        <p:blipFill>
          <a:blip r:embed="rId12"/>
          <a:stretch>
            <a:fillRect/>
          </a:stretch>
        </p:blipFill>
        <p:spPr>
          <a:xfrm>
            <a:off x="22302184" y="31266718"/>
            <a:ext cx="7165703" cy="4994792"/>
          </a:xfrm>
          <a:prstGeom prst="rect">
            <a:avLst/>
          </a:prstGeom>
        </p:spPr>
      </p:pic>
      <p:sp>
        <p:nvSpPr>
          <p:cNvPr id="69" name="正方形/長方形 68">
            <a:extLst>
              <a:ext uri="{FF2B5EF4-FFF2-40B4-BE49-F238E27FC236}">
                <a16:creationId xmlns:a16="http://schemas.microsoft.com/office/drawing/2014/main" id="{B297A8AB-081F-77D0-BCCC-5AA7AF508B97}"/>
              </a:ext>
            </a:extLst>
          </p:cNvPr>
          <p:cNvSpPr/>
          <p:nvPr/>
        </p:nvSpPr>
        <p:spPr>
          <a:xfrm>
            <a:off x="15330153" y="37179891"/>
            <a:ext cx="14526372" cy="5172635"/>
          </a:xfrm>
          <a:prstGeom prst="rect">
            <a:avLst/>
          </a:prstGeom>
          <a:noFill/>
          <a:ln w="7620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4" name="グループ化 13">
            <a:extLst>
              <a:ext uri="{FF2B5EF4-FFF2-40B4-BE49-F238E27FC236}">
                <a16:creationId xmlns:a16="http://schemas.microsoft.com/office/drawing/2014/main" id="{A0BD56D0-9D65-3688-C01D-D173C9AA45A3}"/>
              </a:ext>
            </a:extLst>
          </p:cNvPr>
          <p:cNvGrpSpPr/>
          <p:nvPr/>
        </p:nvGrpSpPr>
        <p:grpSpPr>
          <a:xfrm>
            <a:off x="8627735" y="4095358"/>
            <a:ext cx="5883858" cy="3898353"/>
            <a:chOff x="6487393" y="3172465"/>
            <a:chExt cx="4706806" cy="2951940"/>
          </a:xfrm>
        </p:grpSpPr>
        <p:pic>
          <p:nvPicPr>
            <p:cNvPr id="6" name="Picture 2" descr="There are many locations in the mid-latitudes of Mars that look like material has flowed. This image shows an example flowing downhill between two ridges.">
              <a:extLst>
                <a:ext uri="{FF2B5EF4-FFF2-40B4-BE49-F238E27FC236}">
                  <a16:creationId xmlns:a16="http://schemas.microsoft.com/office/drawing/2014/main" id="{AC6B5EEC-9C12-E25D-D0D8-E53038F189AE}"/>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487393" y="3182652"/>
              <a:ext cx="4706806" cy="2941753"/>
            </a:xfrm>
            <a:prstGeom prst="rect">
              <a:avLst/>
            </a:prstGeom>
            <a:noFill/>
            <a:extLst>
              <a:ext uri="{909E8E84-426E-40DD-AFC4-6F175D3DCCD1}">
                <a14:hiddenFill xmlns:a14="http://schemas.microsoft.com/office/drawing/2010/main">
                  <a:solidFill>
                    <a:srgbClr val="FFFFFF"/>
                  </a:solidFill>
                </a14:hiddenFill>
              </a:ext>
            </a:extLst>
          </p:spPr>
        </p:pic>
        <p:sp>
          <p:nvSpPr>
            <p:cNvPr id="12" name="フリーフォーム: 図形 11">
              <a:extLst>
                <a:ext uri="{FF2B5EF4-FFF2-40B4-BE49-F238E27FC236}">
                  <a16:creationId xmlns:a16="http://schemas.microsoft.com/office/drawing/2014/main" id="{3FEAD0B0-5973-4E3B-D90B-3E18608D98DB}"/>
                </a:ext>
              </a:extLst>
            </p:cNvPr>
            <p:cNvSpPr/>
            <p:nvPr/>
          </p:nvSpPr>
          <p:spPr>
            <a:xfrm>
              <a:off x="9239250" y="3476625"/>
              <a:ext cx="327196" cy="2252663"/>
            </a:xfrm>
            <a:custGeom>
              <a:avLst/>
              <a:gdLst>
                <a:gd name="csX0" fmla="*/ 0 w 327196"/>
                <a:gd name="csY0" fmla="*/ 0 h 2252663"/>
                <a:gd name="csX1" fmla="*/ 309563 w 327196"/>
                <a:gd name="csY1" fmla="*/ 1376363 h 2252663"/>
                <a:gd name="csX2" fmla="*/ 261938 w 327196"/>
                <a:gd name="csY2" fmla="*/ 2252663 h 2252663"/>
              </a:gdLst>
              <a:ahLst/>
              <a:cxnLst>
                <a:cxn ang="0">
                  <a:pos x="csX0" y="csY0"/>
                </a:cxn>
                <a:cxn ang="0">
                  <a:pos x="csX1" y="csY1"/>
                </a:cxn>
                <a:cxn ang="0">
                  <a:pos x="csX2" y="csY2"/>
                </a:cxn>
              </a:cxnLst>
              <a:rect l="l" t="t" r="r" b="b"/>
              <a:pathLst>
                <a:path w="327196" h="2252663">
                  <a:moveTo>
                    <a:pt x="0" y="0"/>
                  </a:moveTo>
                  <a:cubicBezTo>
                    <a:pt x="132953" y="500459"/>
                    <a:pt x="265907" y="1000919"/>
                    <a:pt x="309563" y="1376363"/>
                  </a:cubicBezTo>
                  <a:cubicBezTo>
                    <a:pt x="353219" y="1751807"/>
                    <a:pt x="307578" y="2002235"/>
                    <a:pt x="261938" y="2252663"/>
                  </a:cubicBezTo>
                </a:path>
              </a:pathLst>
            </a:custGeom>
            <a:noFill/>
            <a:ln w="28575">
              <a:solidFill>
                <a:srgbClr val="00B0F0"/>
              </a:solidFill>
              <a:headEnd type="none" w="med" len="med"/>
              <a:tailEnd type="arrow" w="med" len="me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フリーフォーム: 図形 12">
              <a:extLst>
                <a:ext uri="{FF2B5EF4-FFF2-40B4-BE49-F238E27FC236}">
                  <a16:creationId xmlns:a16="http://schemas.microsoft.com/office/drawing/2014/main" id="{664907A9-4BE3-2605-AA67-7A5FA058D04A}"/>
                </a:ext>
              </a:extLst>
            </p:cNvPr>
            <p:cNvSpPr/>
            <p:nvPr/>
          </p:nvSpPr>
          <p:spPr>
            <a:xfrm rot="19715979" flipH="1">
              <a:off x="9798780" y="3172465"/>
              <a:ext cx="372892" cy="2252663"/>
            </a:xfrm>
            <a:custGeom>
              <a:avLst/>
              <a:gdLst>
                <a:gd name="csX0" fmla="*/ 0 w 327196"/>
                <a:gd name="csY0" fmla="*/ 0 h 2252663"/>
                <a:gd name="csX1" fmla="*/ 309563 w 327196"/>
                <a:gd name="csY1" fmla="*/ 1376363 h 2252663"/>
                <a:gd name="csX2" fmla="*/ 261938 w 327196"/>
                <a:gd name="csY2" fmla="*/ 2252663 h 2252663"/>
              </a:gdLst>
              <a:ahLst/>
              <a:cxnLst>
                <a:cxn ang="0">
                  <a:pos x="csX0" y="csY0"/>
                </a:cxn>
                <a:cxn ang="0">
                  <a:pos x="csX1" y="csY1"/>
                </a:cxn>
                <a:cxn ang="0">
                  <a:pos x="csX2" y="csY2"/>
                </a:cxn>
              </a:cxnLst>
              <a:rect l="l" t="t" r="r" b="b"/>
              <a:pathLst>
                <a:path w="327196" h="2252663">
                  <a:moveTo>
                    <a:pt x="0" y="0"/>
                  </a:moveTo>
                  <a:cubicBezTo>
                    <a:pt x="132953" y="500459"/>
                    <a:pt x="265907" y="1000919"/>
                    <a:pt x="309563" y="1376363"/>
                  </a:cubicBezTo>
                  <a:cubicBezTo>
                    <a:pt x="353219" y="1751807"/>
                    <a:pt x="307578" y="2002235"/>
                    <a:pt x="261938" y="2252663"/>
                  </a:cubicBezTo>
                </a:path>
              </a:pathLst>
            </a:custGeom>
            <a:noFill/>
            <a:ln w="28575">
              <a:solidFill>
                <a:srgbClr val="00B0F0"/>
              </a:solidFill>
              <a:headEnd type="none" w="med" len="med"/>
              <a:tailEnd type="arrow" w="med" len="me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7" name="テキスト ボックス 16">
            <a:extLst>
              <a:ext uri="{FF2B5EF4-FFF2-40B4-BE49-F238E27FC236}">
                <a16:creationId xmlns:a16="http://schemas.microsoft.com/office/drawing/2014/main" id="{5B01B96A-B767-B681-F409-42AD490995D5}"/>
              </a:ext>
            </a:extLst>
          </p:cNvPr>
          <p:cNvSpPr txBox="1"/>
          <p:nvPr/>
        </p:nvSpPr>
        <p:spPr>
          <a:xfrm>
            <a:off x="10660458" y="8001803"/>
            <a:ext cx="4883864" cy="369332"/>
          </a:xfrm>
          <a:prstGeom prst="rect">
            <a:avLst/>
          </a:prstGeom>
          <a:noFill/>
        </p:spPr>
        <p:txBody>
          <a:bodyPr wrap="square" rtlCol="0">
            <a:spAutoFit/>
          </a:bodyPr>
          <a:lstStyle/>
          <a:p>
            <a:r>
              <a:rPr lang="en-US" altLang="ja-JP" dirty="0"/>
              <a:t>NASA/JPL-Caltech/University of Arizona</a:t>
            </a:r>
            <a:endParaRPr kumimoji="1" lang="ja-JP" altLang="en-US" dirty="0"/>
          </a:p>
        </p:txBody>
      </p:sp>
      <p:sp>
        <p:nvSpPr>
          <p:cNvPr id="18" name="正方形/長方形 17">
            <a:extLst>
              <a:ext uri="{FF2B5EF4-FFF2-40B4-BE49-F238E27FC236}">
                <a16:creationId xmlns:a16="http://schemas.microsoft.com/office/drawing/2014/main" id="{53D40045-DC86-C579-7E34-C284F739A4DC}"/>
              </a:ext>
            </a:extLst>
          </p:cNvPr>
          <p:cNvSpPr/>
          <p:nvPr/>
        </p:nvSpPr>
        <p:spPr>
          <a:xfrm>
            <a:off x="370954" y="16566333"/>
            <a:ext cx="29485571" cy="19896611"/>
          </a:xfrm>
          <a:prstGeom prst="rect">
            <a:avLst/>
          </a:prstGeom>
          <a:noFill/>
          <a:ln w="7620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2" name="直線コネクタ 21">
            <a:extLst>
              <a:ext uri="{FF2B5EF4-FFF2-40B4-BE49-F238E27FC236}">
                <a16:creationId xmlns:a16="http://schemas.microsoft.com/office/drawing/2014/main" id="{92C2E335-6152-946F-024A-81906F0597EE}"/>
              </a:ext>
            </a:extLst>
          </p:cNvPr>
          <p:cNvCxnSpPr/>
          <p:nvPr/>
        </p:nvCxnSpPr>
        <p:spPr>
          <a:xfrm>
            <a:off x="1285544" y="26022300"/>
            <a:ext cx="27279600" cy="0"/>
          </a:xfrm>
          <a:prstGeom prst="line">
            <a:avLst/>
          </a:prstGeom>
          <a:ln w="76200">
            <a:solidFill>
              <a:schemeClr val="accent2"/>
            </a:solidFill>
            <a:prstDash val="dash"/>
          </a:ln>
        </p:spPr>
        <p:style>
          <a:lnRef idx="1">
            <a:schemeClr val="accent1"/>
          </a:lnRef>
          <a:fillRef idx="0">
            <a:schemeClr val="accent1"/>
          </a:fillRef>
          <a:effectRef idx="0">
            <a:schemeClr val="accent1"/>
          </a:effectRef>
          <a:fontRef idx="minor">
            <a:schemeClr val="tx1"/>
          </a:fontRef>
        </p:style>
      </p:cxnSp>
      <p:cxnSp>
        <p:nvCxnSpPr>
          <p:cNvPr id="28" name="直線コネクタ 27">
            <a:extLst>
              <a:ext uri="{FF2B5EF4-FFF2-40B4-BE49-F238E27FC236}">
                <a16:creationId xmlns:a16="http://schemas.microsoft.com/office/drawing/2014/main" id="{ACB1E43E-447F-FC87-947E-79997B2110CA}"/>
              </a:ext>
            </a:extLst>
          </p:cNvPr>
          <p:cNvCxnSpPr>
            <a:cxnSpLocks/>
          </p:cNvCxnSpPr>
          <p:nvPr/>
        </p:nvCxnSpPr>
        <p:spPr>
          <a:xfrm>
            <a:off x="19684441" y="26726087"/>
            <a:ext cx="0" cy="8897413"/>
          </a:xfrm>
          <a:prstGeom prst="line">
            <a:avLst/>
          </a:prstGeom>
          <a:ln w="76200">
            <a:solidFill>
              <a:schemeClr val="accent2"/>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3023811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4873</TotalTime>
  <Words>894</Words>
  <Application>Microsoft Office PowerPoint</Application>
  <PresentationFormat>ユーザー設定</PresentationFormat>
  <Paragraphs>76</Paragraphs>
  <Slides>1</Slides>
  <Notes>1</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1</vt:i4>
      </vt:variant>
    </vt:vector>
  </HeadingPairs>
  <TitlesOfParts>
    <vt:vector size="10" baseType="lpstr">
      <vt:lpstr>HGSｺﾞｼｯｸM</vt:lpstr>
      <vt:lpstr>游ゴシック</vt:lpstr>
      <vt:lpstr>Arial</vt:lpstr>
      <vt:lpstr>Calibri</vt:lpstr>
      <vt:lpstr>Calibri Light</vt:lpstr>
      <vt:lpstr>Cambria Math</vt:lpstr>
      <vt:lpstr>Helvetica</vt:lpstr>
      <vt:lpstr>Wingdings</vt:lpstr>
      <vt:lpstr>Office テーマ</vt:lpstr>
      <vt:lpstr>惑星大気大循環モデルを用いた火星大気環境の再現</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智薫 師</dc:creator>
  <cp:lastModifiedBy>Souta Nagamine</cp:lastModifiedBy>
  <cp:revision>203</cp:revision>
  <dcterms:created xsi:type="dcterms:W3CDTF">2025-02-13T14:17:34Z</dcterms:created>
  <dcterms:modified xsi:type="dcterms:W3CDTF">2026-02-17T03:45:00Z</dcterms:modified>
</cp:coreProperties>
</file>