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3" autoAdjust="0"/>
    <p:restoredTop sz="83879" autoAdjust="0"/>
  </p:normalViewPr>
  <p:slideViewPr>
    <p:cSldViewPr snapToGrid="0">
      <p:cViewPr varScale="1">
        <p:scale>
          <a:sx n="87" d="100"/>
          <a:sy n="87" d="100"/>
        </p:scale>
        <p:origin x="-21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8BA4ED-3DBB-402F-86CB-E7849F9E2419}"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32AEDC-5D94-46BE-9E2B-5F7FAFBC21C5}" type="slidenum">
              <a:rPr kumimoji="1" lang="ja-JP" altLang="en-US" smtClean="0"/>
              <a:t>‹#›</a:t>
            </a:fld>
            <a:endParaRPr kumimoji="1" lang="ja-JP" altLang="en-US"/>
          </a:p>
        </p:txBody>
      </p:sp>
    </p:spTree>
    <p:extLst>
      <p:ext uri="{BB962C8B-B14F-4D97-AF65-F5344CB8AC3E}">
        <p14:creationId xmlns:p14="http://schemas.microsoft.com/office/powerpoint/2010/main" val="27345419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惑星大気大循環モデルを用いた火星大気の再現というテーマで発表します</a:t>
            </a:r>
            <a:r>
              <a:rPr kumimoji="1" lang="en-US" altLang="ja-JP" dirty="0"/>
              <a:t>. </a:t>
            </a:r>
          </a:p>
          <a:p>
            <a:endParaRPr kumimoji="1" lang="en-US" altLang="ja-JP" dirty="0"/>
          </a:p>
          <a:p>
            <a:endParaRPr kumimoji="1" lang="en-US" altLang="ja-JP" dirty="0"/>
          </a:p>
          <a:p>
            <a:r>
              <a:rPr kumimoji="1" lang="en-US" altLang="ja-JP" dirty="0"/>
              <a:t>Dcpam5 </a:t>
            </a:r>
            <a:r>
              <a:rPr kumimoji="1" lang="ja-JP" altLang="en-US" dirty="0"/>
              <a:t>かかない</a:t>
            </a:r>
          </a:p>
        </p:txBody>
      </p:sp>
      <p:sp>
        <p:nvSpPr>
          <p:cNvPr id="4" name="スライド番号プレースホルダー 3"/>
          <p:cNvSpPr>
            <a:spLocks noGrp="1"/>
          </p:cNvSpPr>
          <p:nvPr>
            <p:ph type="sldNum" sz="quarter" idx="5"/>
          </p:nvPr>
        </p:nvSpPr>
        <p:spPr/>
        <p:txBody>
          <a:bodyPr/>
          <a:lstStyle/>
          <a:p>
            <a:fld id="{5B32AEDC-5D94-46BE-9E2B-5F7FAFBC21C5}" type="slidenum">
              <a:rPr kumimoji="1" lang="ja-JP" altLang="en-US" smtClean="0"/>
              <a:t>1</a:t>
            </a:fld>
            <a:endParaRPr kumimoji="1" lang="ja-JP" altLang="en-US"/>
          </a:p>
        </p:txBody>
      </p:sp>
    </p:spTree>
    <p:extLst>
      <p:ext uri="{BB962C8B-B14F-4D97-AF65-F5344CB8AC3E}">
        <p14:creationId xmlns:p14="http://schemas.microsoft.com/office/powerpoint/2010/main" val="223600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現在の火星表面には極域を除くと水や</a:t>
            </a:r>
            <a:r>
              <a:rPr kumimoji="1" lang="en-US" altLang="ja-JP" dirty="0"/>
              <a:t>H2O</a:t>
            </a:r>
            <a:r>
              <a:rPr kumimoji="1" lang="ja-JP" altLang="en-US" dirty="0"/>
              <a:t>の氷がない環境です。</a:t>
            </a:r>
            <a:endParaRPr kumimoji="1" lang="en-US" altLang="ja-JP" dirty="0"/>
          </a:p>
          <a:p>
            <a:r>
              <a:rPr kumimoji="1" lang="ja-JP" altLang="en-US" dirty="0"/>
              <a:t>しかし</a:t>
            </a:r>
            <a:r>
              <a:rPr kumimoji="1" lang="en-US" altLang="ja-JP" dirty="0"/>
              <a:t>, </a:t>
            </a:r>
            <a:r>
              <a:rPr kumimoji="1" lang="ja-JP" altLang="en-US" dirty="0"/>
              <a:t>液体の水が流れたような跡や</a:t>
            </a:r>
            <a:r>
              <a:rPr kumimoji="1" lang="en-US" altLang="ja-JP" dirty="0"/>
              <a:t>, </a:t>
            </a:r>
            <a:r>
              <a:rPr kumimoji="1" lang="ja-JP" altLang="en-US" dirty="0"/>
              <a:t>氷河が削ったような跡が多数存在しています</a:t>
            </a:r>
            <a:r>
              <a:rPr kumimoji="1" lang="en-US" altLang="ja-JP" dirty="0"/>
              <a:t>.</a:t>
            </a:r>
          </a:p>
          <a:p>
            <a:r>
              <a:rPr kumimoji="1" lang="ja-JP" altLang="en-US" dirty="0"/>
              <a:t>これは乾燥して低圧低温な現在の火星条件下で生まれるとは考えにくい地形です</a:t>
            </a:r>
            <a:r>
              <a:rPr kumimoji="1" lang="en-US" altLang="ja-JP" dirty="0"/>
              <a:t>.</a:t>
            </a:r>
          </a:p>
          <a:p>
            <a:endParaRPr kumimoji="1" lang="en-US" altLang="ja-JP" dirty="0"/>
          </a:p>
          <a:p>
            <a:r>
              <a:rPr kumimoji="1" lang="ja-JP" altLang="en-US" dirty="0"/>
              <a:t>古代火星の大気を再現することができれば</a:t>
            </a:r>
            <a:r>
              <a:rPr kumimoji="1" lang="en-US" altLang="ja-JP" dirty="0"/>
              <a:t>, </a:t>
            </a:r>
          </a:p>
          <a:p>
            <a:r>
              <a:rPr kumimoji="1" lang="ja-JP" altLang="en-US" dirty="0"/>
              <a:t>本当にこれらの地形ができうる環境だったのかを確認することができると考えました</a:t>
            </a:r>
            <a:r>
              <a:rPr kumimoji="1" lang="en-US" altLang="ja-JP" dirty="0"/>
              <a:t>.</a:t>
            </a:r>
          </a:p>
          <a:p>
            <a:endParaRPr kumimoji="1" lang="en-US" altLang="ja-JP" dirty="0"/>
          </a:p>
          <a:p>
            <a:endParaRPr kumimoji="1" lang="en-US" altLang="ja-JP" dirty="0"/>
          </a:p>
          <a:p>
            <a:endParaRPr kumimoji="1" lang="en-US" altLang="ja-JP" dirty="0"/>
          </a:p>
          <a:p>
            <a:r>
              <a:rPr kumimoji="1" lang="ja-JP" altLang="en-US" dirty="0"/>
              <a:t>写真の説明を書いておく、どの辺が流水？とかも</a:t>
            </a:r>
            <a:br>
              <a:rPr kumimoji="1" lang="en-US" altLang="ja-JP" dirty="0"/>
            </a:br>
            <a:br>
              <a:rPr kumimoji="1" lang="en-US" altLang="ja-JP" dirty="0"/>
            </a:br>
            <a:r>
              <a:rPr kumimoji="1" lang="ja-JP" altLang="en-US" dirty="0"/>
              <a:t>現在は表面に水はない、</a:t>
            </a:r>
            <a:br>
              <a:rPr kumimoji="1" lang="en-US" altLang="ja-JP" dirty="0"/>
            </a:br>
            <a:r>
              <a:rPr kumimoji="1" lang="en-US" altLang="ja-JP" dirty="0"/>
              <a:t>H2O</a:t>
            </a:r>
            <a:r>
              <a:rPr kumimoji="1" lang="ja-JP" altLang="en-US" dirty="0"/>
              <a:t>の場所の問題を組み込む</a:t>
            </a:r>
          </a:p>
        </p:txBody>
      </p:sp>
      <p:sp>
        <p:nvSpPr>
          <p:cNvPr id="4" name="スライド番号プレースホルダー 3"/>
          <p:cNvSpPr>
            <a:spLocks noGrp="1"/>
          </p:cNvSpPr>
          <p:nvPr>
            <p:ph type="sldNum" sz="quarter" idx="5"/>
          </p:nvPr>
        </p:nvSpPr>
        <p:spPr/>
        <p:txBody>
          <a:bodyPr/>
          <a:lstStyle/>
          <a:p>
            <a:fld id="{5B32AEDC-5D94-46BE-9E2B-5F7FAFBC21C5}" type="slidenum">
              <a:rPr kumimoji="1" lang="ja-JP" altLang="en-US" smtClean="0"/>
              <a:t>2</a:t>
            </a:fld>
            <a:endParaRPr kumimoji="1" lang="ja-JP" altLang="en-US"/>
          </a:p>
        </p:txBody>
      </p:sp>
    </p:spTree>
    <p:extLst>
      <p:ext uri="{BB962C8B-B14F-4D97-AF65-F5344CB8AC3E}">
        <p14:creationId xmlns:p14="http://schemas.microsoft.com/office/powerpoint/2010/main" val="294183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氷河時代の火星気候を再現し</a:t>
            </a:r>
            <a:r>
              <a:rPr kumimoji="1" lang="en-US" altLang="ja-JP" dirty="0"/>
              <a:t>, </a:t>
            </a:r>
            <a:r>
              <a:rPr kumimoji="1" lang="ja-JP" altLang="en-US" dirty="0"/>
              <a:t>氷河地形の形成時期を知る前段階として</a:t>
            </a:r>
            <a:endParaRPr kumimoji="1" lang="en-US" altLang="ja-JP" dirty="0"/>
          </a:p>
          <a:p>
            <a:r>
              <a:rPr kumimoji="1" lang="ja-JP" altLang="en-US" dirty="0"/>
              <a:t>本研究では</a:t>
            </a:r>
            <a:r>
              <a:rPr kumimoji="1" lang="en-US" altLang="ja-JP" dirty="0"/>
              <a:t>, </a:t>
            </a:r>
            <a:r>
              <a:rPr kumimoji="1" lang="ja-JP" altLang="en-US" dirty="0"/>
              <a:t>現在の火星大気を汎大気大循環モデル</a:t>
            </a:r>
            <a:r>
              <a:rPr kumimoji="1" lang="en-US" altLang="ja-JP" dirty="0"/>
              <a:t>DCPAM5</a:t>
            </a:r>
            <a:r>
              <a:rPr kumimoji="1" lang="ja-JP" altLang="en-US" dirty="0"/>
              <a:t>でどの程度再現できるのかを改めて確認することを目的としています</a:t>
            </a:r>
            <a:r>
              <a:rPr kumimoji="1" lang="en-US" altLang="ja-JP" dirty="0"/>
              <a:t>. </a:t>
            </a:r>
          </a:p>
          <a:p>
            <a:r>
              <a:rPr kumimoji="1" lang="ja-JP" altLang="en-US" dirty="0"/>
              <a:t>今回シミュレーションで用いる</a:t>
            </a:r>
            <a:r>
              <a:rPr kumimoji="1" lang="en-US" altLang="ja-JP" dirty="0"/>
              <a:t>DCPAM5</a:t>
            </a:r>
            <a:r>
              <a:rPr kumimoji="1" lang="ja-JP" altLang="en-US" dirty="0"/>
              <a:t>とは</a:t>
            </a:r>
            <a:r>
              <a:rPr kumimoji="1" lang="en-US" altLang="ja-JP" dirty="0"/>
              <a:t>, </a:t>
            </a:r>
            <a:r>
              <a:rPr kumimoji="1" lang="ja-JP" altLang="en-US" dirty="0"/>
              <a:t>地球流体電脳倶楽部が開発した惑星大気大循環モデルであり</a:t>
            </a:r>
            <a:r>
              <a:rPr kumimoji="1" lang="en-US" altLang="ja-JP" dirty="0"/>
              <a:t>, </a:t>
            </a:r>
            <a:r>
              <a:rPr kumimoji="1" lang="ja-JP" altLang="en-US" dirty="0"/>
              <a:t>様々な惑星の大気を一つのモデルで計算することができます</a:t>
            </a:r>
            <a:r>
              <a:rPr kumimoji="1" lang="en-US" altLang="ja-JP" dirty="0"/>
              <a:t>. </a:t>
            </a:r>
          </a:p>
          <a:p>
            <a:endParaRPr kumimoji="1" lang="en-US" altLang="ja-JP" dirty="0"/>
          </a:p>
          <a:p>
            <a:endParaRPr kumimoji="1" lang="en-US" altLang="ja-JP" dirty="0"/>
          </a:p>
          <a:p>
            <a:endParaRPr kumimoji="1" lang="en-US" altLang="ja-JP" dirty="0"/>
          </a:p>
          <a:p>
            <a:r>
              <a:rPr kumimoji="1" lang="ja-JP" altLang="en-US" dirty="0"/>
              <a:t>現代→現在</a:t>
            </a:r>
            <a:br>
              <a:rPr kumimoji="1" lang="en-US" altLang="ja-JP" dirty="0"/>
            </a:br>
            <a:endParaRPr kumimoji="1" lang="en-US" altLang="ja-JP" dirty="0"/>
          </a:p>
          <a:p>
            <a:r>
              <a:rPr kumimoji="1" lang="ja-JP" altLang="en-US" dirty="0"/>
              <a:t>明らかにする→改めて確認する</a:t>
            </a:r>
            <a:endParaRPr kumimoji="1" lang="en-US" altLang="ja-JP" dirty="0"/>
          </a:p>
          <a:p>
            <a:br>
              <a:rPr kumimoji="1" lang="en-US" altLang="ja-JP" dirty="0"/>
            </a:br>
            <a:r>
              <a:rPr kumimoji="1" lang="en-US" altLang="ja-JP" dirty="0"/>
              <a:t>DCPAM5</a:t>
            </a:r>
            <a:r>
              <a:rPr kumimoji="1" lang="ja-JP" altLang="en-US" dirty="0"/>
              <a:t>の説明</a:t>
            </a:r>
            <a:endParaRPr kumimoji="1" lang="en-US" altLang="ja-JP" dirty="0"/>
          </a:p>
          <a:p>
            <a:r>
              <a:rPr kumimoji="1" lang="ja-JP" altLang="en-US" dirty="0"/>
              <a:t>誰が作った、歴史、とか</a:t>
            </a:r>
            <a:endParaRPr kumimoji="1" lang="en-US" altLang="ja-JP" dirty="0"/>
          </a:p>
          <a:p>
            <a:endParaRPr kumimoji="1" lang="en-US" altLang="ja-JP" dirty="0"/>
          </a:p>
          <a:p>
            <a:r>
              <a:rPr kumimoji="1" lang="ja-JP" altLang="en-US" dirty="0"/>
              <a:t>古火星の計算はしてないから</a:t>
            </a:r>
            <a:r>
              <a:rPr kumimoji="1" lang="en-US" altLang="ja-JP" dirty="0"/>
              <a:t>2</a:t>
            </a:r>
            <a:r>
              <a:rPr kumimoji="1" lang="ja-JP" altLang="en-US" dirty="0"/>
              <a:t>個目なし</a:t>
            </a:r>
          </a:p>
        </p:txBody>
      </p:sp>
      <p:sp>
        <p:nvSpPr>
          <p:cNvPr id="4" name="スライド番号プレースホルダー 3"/>
          <p:cNvSpPr>
            <a:spLocks noGrp="1"/>
          </p:cNvSpPr>
          <p:nvPr>
            <p:ph type="sldNum" sz="quarter" idx="5"/>
          </p:nvPr>
        </p:nvSpPr>
        <p:spPr/>
        <p:txBody>
          <a:bodyPr/>
          <a:lstStyle/>
          <a:p>
            <a:fld id="{5B32AEDC-5D94-46BE-9E2B-5F7FAFBC21C5}" type="slidenum">
              <a:rPr kumimoji="1" lang="ja-JP" altLang="en-US" smtClean="0"/>
              <a:t>3</a:t>
            </a:fld>
            <a:endParaRPr kumimoji="1" lang="ja-JP" altLang="en-US"/>
          </a:p>
        </p:txBody>
      </p:sp>
    </p:spTree>
    <p:extLst>
      <p:ext uri="{BB962C8B-B14F-4D97-AF65-F5344CB8AC3E}">
        <p14:creationId xmlns:p14="http://schemas.microsoft.com/office/powerpoint/2010/main" val="2717344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a:t>
            </a:r>
            <a:r>
              <a:rPr kumimoji="1" lang="en-US" altLang="ja-JP" dirty="0"/>
              <a:t>DCPAM5</a:t>
            </a:r>
            <a:r>
              <a:rPr kumimoji="1" lang="ja-JP" altLang="en-US" dirty="0"/>
              <a:t>に現在の火星の物理条件を設定してシミュレーションしました</a:t>
            </a:r>
            <a:r>
              <a:rPr kumimoji="1" lang="en-US" altLang="ja-JP" dirty="0"/>
              <a:t>. </a:t>
            </a:r>
          </a:p>
          <a:p>
            <a:r>
              <a:rPr kumimoji="1" lang="ja-JP" altLang="en-US" dirty="0"/>
              <a:t>その計算結果から</a:t>
            </a:r>
            <a:r>
              <a:rPr kumimoji="1" lang="en-US" altLang="ja-JP" dirty="0"/>
              <a:t>, </a:t>
            </a:r>
            <a:r>
              <a:rPr kumimoji="1" lang="ja-JP" altLang="en-US" dirty="0"/>
              <a:t>鉛直温度構造や風速場などのグラフを作成し</a:t>
            </a:r>
            <a:r>
              <a:rPr kumimoji="1" lang="en-US" altLang="ja-JP" dirty="0"/>
              <a:t>, </a:t>
            </a:r>
            <a:r>
              <a:rPr kumimoji="1" lang="ja-JP" altLang="en-US" dirty="0"/>
              <a:t>先行研究や観測データと比較しました</a:t>
            </a:r>
            <a:r>
              <a:rPr kumimoji="1" lang="en-US" altLang="ja-JP" dirty="0"/>
              <a:t>.</a:t>
            </a:r>
          </a:p>
          <a:p>
            <a:endParaRPr kumimoji="1" lang="en-US" altLang="ja-JP" dirty="0"/>
          </a:p>
          <a:p>
            <a:r>
              <a:rPr kumimoji="1" lang="ja-JP" altLang="en-US" dirty="0"/>
              <a:t>真ん中の図は火星の鉛直温度構造の観測結果で、右の図は今回作成した鉛直温度構造のグラフです</a:t>
            </a:r>
            <a:r>
              <a:rPr kumimoji="1" lang="en-US" altLang="ja-JP" dirty="0"/>
              <a:t>. </a:t>
            </a:r>
          </a:p>
          <a:p>
            <a:r>
              <a:rPr kumimoji="1" lang="ja-JP" altLang="en-US" dirty="0"/>
              <a:t>比較すると観測値の平均をほぼ再現することができています</a:t>
            </a:r>
            <a:r>
              <a:rPr kumimoji="1" lang="en-US" altLang="ja-JP" dirty="0"/>
              <a:t>.</a:t>
            </a:r>
          </a:p>
          <a:p>
            <a:endParaRPr kumimoji="1" lang="en-US" altLang="ja-JP" dirty="0"/>
          </a:p>
          <a:p>
            <a:endParaRPr kumimoji="1" lang="en-US" altLang="ja-JP" dirty="0"/>
          </a:p>
          <a:p>
            <a:r>
              <a:rPr kumimoji="1" lang="ja-JP" altLang="en-US" dirty="0"/>
              <a:t>プリミティブ→言い換え</a:t>
            </a:r>
            <a:endParaRPr kumimoji="1" lang="en-US" altLang="ja-JP" dirty="0"/>
          </a:p>
          <a:p>
            <a:endParaRPr kumimoji="1" lang="en-US" altLang="ja-JP" dirty="0"/>
          </a:p>
          <a:p>
            <a:r>
              <a:rPr kumimoji="1" lang="en-US" altLang="ja-JP" dirty="0"/>
              <a:t>DCPAM5</a:t>
            </a:r>
            <a:r>
              <a:rPr kumimoji="1" lang="ja-JP" altLang="en-US" dirty="0"/>
              <a:t>を火星設定で動かした</a:t>
            </a:r>
            <a:endParaRPr kumimoji="1" lang="en-US" altLang="ja-JP" dirty="0"/>
          </a:p>
          <a:p>
            <a:r>
              <a:rPr kumimoji="1" lang="en-US" altLang="ja-JP" dirty="0"/>
              <a:t>DCPAM5</a:t>
            </a:r>
            <a:r>
              <a:rPr kumimoji="1" lang="ja-JP" altLang="en-US" dirty="0"/>
              <a:t>とは</a:t>
            </a:r>
            <a:endParaRPr kumimoji="1" lang="en-US" altLang="ja-JP" dirty="0"/>
          </a:p>
          <a:p>
            <a:r>
              <a:rPr kumimoji="1" lang="ja-JP" altLang="en-US" dirty="0"/>
              <a:t>動かした結果</a:t>
            </a:r>
            <a:endParaRPr kumimoji="1" lang="en-US" altLang="ja-JP" dirty="0"/>
          </a:p>
          <a:p>
            <a:endParaRPr kumimoji="1" lang="en-US" altLang="ja-JP" dirty="0"/>
          </a:p>
          <a:p>
            <a:r>
              <a:rPr kumimoji="1" lang="ja-JP" altLang="en-US" dirty="0"/>
              <a:t>絵の説明を書く</a:t>
            </a:r>
            <a:endParaRPr kumimoji="1" lang="en-US" altLang="ja-JP" dirty="0"/>
          </a:p>
          <a:p>
            <a:r>
              <a:rPr kumimoji="1" lang="ja-JP" altLang="en-US" dirty="0"/>
              <a:t>縦を合わせる</a:t>
            </a:r>
            <a:endParaRPr kumimoji="1" lang="en-US" altLang="ja-JP" dirty="0"/>
          </a:p>
          <a:p>
            <a:endParaRPr kumimoji="1" lang="en-US" altLang="ja-JP" dirty="0"/>
          </a:p>
          <a:p>
            <a:r>
              <a:rPr kumimoji="1" lang="ja-JP" altLang="en-US" dirty="0"/>
              <a:t>季節は？</a:t>
            </a:r>
            <a:endParaRPr kumimoji="1" lang="en-US" altLang="ja-JP" dirty="0"/>
          </a:p>
          <a:p>
            <a:endParaRPr kumimoji="1" lang="en-US" altLang="ja-JP" dirty="0"/>
          </a:p>
          <a:p>
            <a:r>
              <a:rPr kumimoji="1" lang="ja-JP" altLang="en-US" dirty="0"/>
              <a:t>上層大気中層とかいらん</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5B32AEDC-5D94-46BE-9E2B-5F7FAFBC21C5}" type="slidenum">
              <a:rPr kumimoji="1" lang="ja-JP" altLang="en-US" smtClean="0"/>
              <a:t>4</a:t>
            </a:fld>
            <a:endParaRPr kumimoji="1" lang="ja-JP" altLang="en-US"/>
          </a:p>
        </p:txBody>
      </p:sp>
    </p:spTree>
    <p:extLst>
      <p:ext uri="{BB962C8B-B14F-4D97-AF65-F5344CB8AC3E}">
        <p14:creationId xmlns:p14="http://schemas.microsoft.com/office/powerpoint/2010/main" val="4275120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AC146-DCCE-F33B-AB6B-F056A333931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FA1A770-CD4C-B4C4-B84D-E5DDBEECAA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A37D3B2-8885-D59D-6331-52C9EE20437C}"/>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5305DCB2-E426-DAFA-AD74-7CDB0AE263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4A3330-351D-8F3B-78A6-662E22BE66CD}"/>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3813202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491E8E-698A-B5B0-C230-B7D3B841A61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3B7006-A42E-8E9B-3220-BABEA997E2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DC8551E-D3C5-0251-533B-D6EF6E2FFAFB}"/>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BCCE6BE5-8A1F-0678-0342-E8DFF2EE5F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A99307-6427-252D-652E-DF6ED9BD8528}"/>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1083286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2982CF0-DC6E-498D-D76E-B966CA38E11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970BA55-E72F-AC85-7BBB-1CF52C9BD75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CFF9179-B347-CD27-F380-94AEC47FB2FA}"/>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DB303FEA-97C9-CBD5-A476-79289D0C0F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400AA7-1EBE-B15D-AA06-CEDFF6F9EB51}"/>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177104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230373-8742-6730-1B48-713EF56DC2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285345C-F1A5-930E-D577-5494BA68227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65F1A5-4DC0-E9FA-0DDD-1491A84EC2F4}"/>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8F0D4640-85CD-74B7-780F-79980E66A5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E0136E-8858-5D65-BDDD-B7B54DB8F99A}"/>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3505973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517FFE-8D41-8CE6-AB9F-706A9B1BC7A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719A0AD-3082-0E3E-3402-C5ED515301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4E980D0-C51B-1F51-3CC8-DB03076A5C2E}"/>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67FC200A-2D7A-D7DC-ED07-30EC311ED3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E89C11-6A44-1D34-E776-B7237485295A}"/>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14327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03E6E8-3C36-7C0D-EB95-A5F14A4AF6B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081455-1AE8-1415-6C79-FA3F51A3D5E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AD4B579-41A4-BD76-CD24-E803CA9032E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E4FF3FA-40EE-CA83-7B2D-B65E3DA57A0A}"/>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E0AAFC72-2AC3-6BF6-DEAC-C6D041F8AA7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ED91A4-9BC2-F686-C992-AB9DCC132249}"/>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3891098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BE8882-931F-2135-50B9-1FA509EDAC6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053BB22-149F-45E4-BE86-A3E8BE015B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E3E6B52-430B-DFAB-37C5-6F8ABD64CAF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5BF90E6-8A35-3472-FA99-BEE58E9AB2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5F8F6C1-B3E2-5D0B-0849-840089676A6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E9EBD3D-19A3-790D-FA95-0697B851213B}"/>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8" name="フッター プレースホルダー 7">
            <a:extLst>
              <a:ext uri="{FF2B5EF4-FFF2-40B4-BE49-F238E27FC236}">
                <a16:creationId xmlns:a16="http://schemas.microsoft.com/office/drawing/2014/main" id="{027C48EC-D795-0164-B4AB-7BB66398D42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B8034C8-E666-0231-92E8-2C68B9DACD9D}"/>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92537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945F6C-9315-01E9-8080-BF66ED5ABD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D590ABA-5125-65D4-46A4-C4590D7DCA13}"/>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4" name="フッター プレースホルダー 3">
            <a:extLst>
              <a:ext uri="{FF2B5EF4-FFF2-40B4-BE49-F238E27FC236}">
                <a16:creationId xmlns:a16="http://schemas.microsoft.com/office/drawing/2014/main" id="{405669EF-1D3A-E6EE-9102-52FB119D081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14EC236-2956-5710-1F5D-09852914E97A}"/>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381837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83DB77C-BD04-A315-2C32-8F8E05FD148E}"/>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3" name="フッター プレースホルダー 2">
            <a:extLst>
              <a:ext uri="{FF2B5EF4-FFF2-40B4-BE49-F238E27FC236}">
                <a16:creationId xmlns:a16="http://schemas.microsoft.com/office/drawing/2014/main" id="{AE601625-4154-AFA3-A968-269BEC675A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6667830-F328-C2BA-58DC-3E55934FAD42}"/>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29071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BFE370-EFB2-3C2C-31E8-EF1CC81B744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EE70BD9-44F6-1C83-3AD7-3661C64BBB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4559B49-CE59-8B34-855E-1C4543AC33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EF25962-C72C-F6FE-F148-82DB9D0BFA28}"/>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C9CC4508-D0AC-CF92-17EC-DCC56E6409F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AAE782A-271E-DBF5-A5F1-BCA657763229}"/>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3831954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E16A20-4631-0FDF-0E83-7E6DD06D7FA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E040998-645C-9B56-1F9D-85BDAB0DF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BD9B390-1467-0732-9CDC-B9095F00C3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C2EFF2-F47B-E4F5-8FD1-8FB5C5D65BCF}"/>
              </a:ext>
            </a:extLst>
          </p:cNvPr>
          <p:cNvSpPr>
            <a:spLocks noGrp="1"/>
          </p:cNvSpPr>
          <p:nvPr>
            <p:ph type="dt" sz="half" idx="10"/>
          </p:nvPr>
        </p:nvSpPr>
        <p:spPr/>
        <p:txBody>
          <a:bodyPr/>
          <a:lstStyle/>
          <a:p>
            <a:fld id="{BD1B2297-A8CC-4E5D-B072-3745C74D2A26}"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2EE06077-45B3-D8C2-82D7-707337F287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8037A9D-FB04-9977-C2C7-78C2AB2AE02A}"/>
              </a:ext>
            </a:extLst>
          </p:cNvPr>
          <p:cNvSpPr>
            <a:spLocks noGrp="1"/>
          </p:cNvSpPr>
          <p:nvPr>
            <p:ph type="sldNum" sz="quarter" idx="12"/>
          </p:nvPr>
        </p:nvSpPr>
        <p:spPr/>
        <p:txBody>
          <a:body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2025877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EE53DBD-3202-E75D-86DE-7A8BF0128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F52E6CC-7AFF-9808-3D7E-1D4766F669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7A39FD-22C7-944C-DFF4-43FBE27B59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1B2297-A8CC-4E5D-B072-3745C74D2A26}"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654988B7-D61F-A6B9-F14D-470E519C79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78E636F-54D7-B197-2F7D-331F1337B7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53773C-79F0-46BE-BA63-6D9AD1F2EE7B}" type="slidenum">
              <a:rPr kumimoji="1" lang="ja-JP" altLang="en-US" smtClean="0"/>
              <a:t>‹#›</a:t>
            </a:fld>
            <a:endParaRPr kumimoji="1" lang="ja-JP" altLang="en-US"/>
          </a:p>
        </p:txBody>
      </p:sp>
    </p:spTree>
    <p:extLst>
      <p:ext uri="{BB962C8B-B14F-4D97-AF65-F5344CB8AC3E}">
        <p14:creationId xmlns:p14="http://schemas.microsoft.com/office/powerpoint/2010/main" val="2059623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93177C-8034-B700-C69B-A396F211B048}"/>
              </a:ext>
            </a:extLst>
          </p:cNvPr>
          <p:cNvSpPr>
            <a:spLocks noGrp="1"/>
          </p:cNvSpPr>
          <p:nvPr>
            <p:ph type="ctrTitle"/>
          </p:nvPr>
        </p:nvSpPr>
        <p:spPr/>
        <p:txBody>
          <a:bodyPr>
            <a:normAutofit/>
          </a:bodyPr>
          <a:lstStyle/>
          <a:p>
            <a:r>
              <a:rPr kumimoji="1" lang="ja-JP" altLang="en-US" sz="4400" dirty="0"/>
              <a:t>惑星大気大循環モデルを用いた</a:t>
            </a:r>
            <a:br>
              <a:rPr kumimoji="1" lang="en-US" altLang="ja-JP" sz="4400" dirty="0"/>
            </a:br>
            <a:r>
              <a:rPr kumimoji="1" lang="ja-JP" altLang="en-US" sz="4400" dirty="0"/>
              <a:t>火星大気環境の再現</a:t>
            </a:r>
          </a:p>
        </p:txBody>
      </p:sp>
      <p:sp>
        <p:nvSpPr>
          <p:cNvPr id="3" name="字幕 2">
            <a:extLst>
              <a:ext uri="{FF2B5EF4-FFF2-40B4-BE49-F238E27FC236}">
                <a16:creationId xmlns:a16="http://schemas.microsoft.com/office/drawing/2014/main" id="{8AD1B1A7-D8EF-AB70-EFDA-1A64C7ED72DA}"/>
              </a:ext>
            </a:extLst>
          </p:cNvPr>
          <p:cNvSpPr>
            <a:spLocks noGrp="1"/>
          </p:cNvSpPr>
          <p:nvPr>
            <p:ph type="subTitle" idx="1"/>
          </p:nvPr>
        </p:nvSpPr>
        <p:spPr/>
        <p:txBody>
          <a:bodyPr/>
          <a:lstStyle/>
          <a:p>
            <a:r>
              <a:rPr kumimoji="1" lang="ja-JP" altLang="en-US" dirty="0"/>
              <a:t>神戸大学理学部惑星学科</a:t>
            </a:r>
            <a:endParaRPr kumimoji="1" lang="en-US" altLang="ja-JP" dirty="0"/>
          </a:p>
          <a:p>
            <a:r>
              <a:rPr kumimoji="1" lang="ja-JP" altLang="en-US" dirty="0"/>
              <a:t>流体地球物理学教育研究分野</a:t>
            </a:r>
            <a:endParaRPr kumimoji="1" lang="en-US" altLang="ja-JP" dirty="0"/>
          </a:p>
          <a:p>
            <a:r>
              <a:rPr kumimoji="1" lang="ja-JP" altLang="en-US" dirty="0"/>
              <a:t>永峯　蒼大</a:t>
            </a:r>
          </a:p>
        </p:txBody>
      </p:sp>
    </p:spTree>
    <p:extLst>
      <p:ext uri="{BB962C8B-B14F-4D97-AF65-F5344CB8AC3E}">
        <p14:creationId xmlns:p14="http://schemas.microsoft.com/office/powerpoint/2010/main" val="31988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282081-FF2E-B8C4-EBAC-228751DFC260}"/>
              </a:ext>
            </a:extLst>
          </p:cNvPr>
          <p:cNvSpPr>
            <a:spLocks noGrp="1"/>
          </p:cNvSpPr>
          <p:nvPr>
            <p:ph type="title"/>
          </p:nvPr>
        </p:nvSpPr>
        <p:spPr/>
        <p:txBody>
          <a:bodyPr/>
          <a:lstStyle/>
          <a:p>
            <a:r>
              <a:rPr kumimoji="1" lang="ja-JP" altLang="en-US" dirty="0"/>
              <a:t>はじめに</a:t>
            </a:r>
          </a:p>
        </p:txBody>
      </p:sp>
      <p:sp>
        <p:nvSpPr>
          <p:cNvPr id="3" name="コンテンツ プレースホルダー 2">
            <a:extLst>
              <a:ext uri="{FF2B5EF4-FFF2-40B4-BE49-F238E27FC236}">
                <a16:creationId xmlns:a16="http://schemas.microsoft.com/office/drawing/2014/main" id="{AFFD4E21-AC72-4C3E-233B-A5285A4A6037}"/>
              </a:ext>
            </a:extLst>
          </p:cNvPr>
          <p:cNvSpPr>
            <a:spLocks noGrp="1"/>
          </p:cNvSpPr>
          <p:nvPr>
            <p:ph idx="1"/>
          </p:nvPr>
        </p:nvSpPr>
        <p:spPr/>
        <p:txBody>
          <a:bodyPr/>
          <a:lstStyle/>
          <a:p>
            <a:r>
              <a:rPr kumimoji="1" lang="ja-JP" altLang="en-US" dirty="0"/>
              <a:t>現在の火星表面は極域を除くと水や</a:t>
            </a:r>
            <a:r>
              <a:rPr kumimoji="1" lang="en-US" altLang="ja-JP" dirty="0"/>
              <a:t>H</a:t>
            </a:r>
            <a:r>
              <a:rPr kumimoji="1" lang="en-US" altLang="ja-JP" i="0" baseline="-25000" dirty="0">
                <a:latin typeface="+mj-lt"/>
              </a:rPr>
              <a:t>2</a:t>
            </a:r>
            <a:r>
              <a:rPr kumimoji="1" lang="en-US" altLang="ja-JP" dirty="0"/>
              <a:t>O</a:t>
            </a:r>
            <a:r>
              <a:rPr kumimoji="1" lang="ja-JP" altLang="en-US" dirty="0"/>
              <a:t>の氷がない環境</a:t>
            </a:r>
            <a:endParaRPr kumimoji="1" lang="en-US" altLang="ja-JP" dirty="0"/>
          </a:p>
          <a:p>
            <a:r>
              <a:rPr kumimoji="1" lang="ja-JP" altLang="en-US" dirty="0"/>
              <a:t>火星表面には流水地形</a:t>
            </a:r>
            <a:r>
              <a:rPr kumimoji="1" lang="en-US" altLang="ja-JP" dirty="0"/>
              <a:t>, </a:t>
            </a:r>
            <a:r>
              <a:rPr kumimoji="1" lang="ja-JP" altLang="en-US" dirty="0"/>
              <a:t>氷河地形が多数存在</a:t>
            </a:r>
            <a:endParaRPr kumimoji="1" lang="en-US" altLang="ja-JP" dirty="0"/>
          </a:p>
          <a:p>
            <a:pPr marL="457200" lvl="1" indent="0">
              <a:buNone/>
            </a:pPr>
            <a:r>
              <a:rPr lang="ja-JP" altLang="en-US" dirty="0"/>
              <a:t>→現在とは異なる気候であった形跡</a:t>
            </a:r>
            <a:endParaRPr lang="en-US" altLang="ja-JP" dirty="0"/>
          </a:p>
          <a:p>
            <a:endParaRPr lang="en-US" altLang="ja-JP" dirty="0"/>
          </a:p>
          <a:p>
            <a:endParaRPr lang="en-US" altLang="ja-JP" dirty="0"/>
          </a:p>
          <a:p>
            <a:endParaRPr lang="en-US" altLang="ja-JP" dirty="0"/>
          </a:p>
        </p:txBody>
      </p:sp>
      <p:pic>
        <p:nvPicPr>
          <p:cNvPr id="1026" name="Picture 2">
            <a:extLst>
              <a:ext uri="{FF2B5EF4-FFF2-40B4-BE49-F238E27FC236}">
                <a16:creationId xmlns:a16="http://schemas.microsoft.com/office/drawing/2014/main" id="{2737CCFA-7F75-B080-51DE-C1771740C5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27" y="3277034"/>
            <a:ext cx="4973782" cy="279775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C7CA809B-C9BC-85CF-BB78-06BA34D91EFB}"/>
              </a:ext>
            </a:extLst>
          </p:cNvPr>
          <p:cNvSpPr txBox="1"/>
          <p:nvPr/>
        </p:nvSpPr>
        <p:spPr>
          <a:xfrm>
            <a:off x="4863310" y="5856444"/>
            <a:ext cx="1600200" cy="276999"/>
          </a:xfrm>
          <a:prstGeom prst="rect">
            <a:avLst/>
          </a:prstGeom>
          <a:noFill/>
        </p:spPr>
        <p:txBody>
          <a:bodyPr wrap="square" rtlCol="0">
            <a:spAutoFit/>
          </a:bodyPr>
          <a:lstStyle/>
          <a:p>
            <a:r>
              <a:rPr lang="en-US" altLang="ja-JP" sz="1200" dirty="0">
                <a:solidFill>
                  <a:schemeClr val="bg1"/>
                </a:solidFill>
              </a:rPr>
              <a:t>NASA/JPL</a:t>
            </a:r>
            <a:endParaRPr kumimoji="1" lang="ja-JP" altLang="en-US" sz="1200" dirty="0">
              <a:solidFill>
                <a:schemeClr val="bg1"/>
              </a:solidFill>
            </a:endParaRPr>
          </a:p>
        </p:txBody>
      </p:sp>
      <p:pic>
        <p:nvPicPr>
          <p:cNvPr id="5" name="Picture 2" descr="There are many locations in the mid-latitudes of Mars that look like material has flowed. This image shows an example flowing downhill between two ridges.">
            <a:extLst>
              <a:ext uri="{FF2B5EF4-FFF2-40B4-BE49-F238E27FC236}">
                <a16:creationId xmlns:a16="http://schemas.microsoft.com/office/drawing/2014/main" id="{079D970D-B6A4-DB6B-0610-8AACC6F69B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7393" y="3182652"/>
            <a:ext cx="4706806" cy="2941753"/>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097F78CD-42CF-3F03-9E8F-6C9DBCB13350}"/>
              </a:ext>
            </a:extLst>
          </p:cNvPr>
          <p:cNvSpPr txBox="1"/>
          <p:nvPr/>
        </p:nvSpPr>
        <p:spPr>
          <a:xfrm>
            <a:off x="8424944" y="5915353"/>
            <a:ext cx="3646255" cy="261610"/>
          </a:xfrm>
          <a:prstGeom prst="rect">
            <a:avLst/>
          </a:prstGeom>
          <a:noFill/>
        </p:spPr>
        <p:txBody>
          <a:bodyPr wrap="square" rtlCol="0">
            <a:spAutoFit/>
          </a:bodyPr>
          <a:lstStyle/>
          <a:p>
            <a:r>
              <a:rPr lang="en-US" altLang="ja-JP" sz="1100" dirty="0">
                <a:solidFill>
                  <a:schemeClr val="bg1"/>
                </a:solidFill>
              </a:rPr>
              <a:t>NASA/JPL-Caltech/University of Arizona</a:t>
            </a:r>
            <a:endParaRPr kumimoji="1" lang="ja-JP" altLang="en-US" sz="1100" dirty="0">
              <a:solidFill>
                <a:schemeClr val="bg1"/>
              </a:solidFill>
            </a:endParaRPr>
          </a:p>
        </p:txBody>
      </p:sp>
      <p:grpSp>
        <p:nvGrpSpPr>
          <p:cNvPr id="14" name="グループ化 13">
            <a:extLst>
              <a:ext uri="{FF2B5EF4-FFF2-40B4-BE49-F238E27FC236}">
                <a16:creationId xmlns:a16="http://schemas.microsoft.com/office/drawing/2014/main" id="{AFA8029C-B761-0B49-9908-FBB16987AA59}"/>
              </a:ext>
            </a:extLst>
          </p:cNvPr>
          <p:cNvGrpSpPr/>
          <p:nvPr/>
        </p:nvGrpSpPr>
        <p:grpSpPr>
          <a:xfrm>
            <a:off x="2135981" y="3907631"/>
            <a:ext cx="916779" cy="609600"/>
            <a:chOff x="2135981" y="3907631"/>
            <a:chExt cx="916779" cy="609600"/>
          </a:xfrm>
        </p:grpSpPr>
        <p:sp>
          <p:nvSpPr>
            <p:cNvPr id="12" name="フリーフォーム: 図形 11">
              <a:extLst>
                <a:ext uri="{FF2B5EF4-FFF2-40B4-BE49-F238E27FC236}">
                  <a16:creationId xmlns:a16="http://schemas.microsoft.com/office/drawing/2014/main" id="{43D7DD75-1C7D-E0D9-8CF2-0DC0E3F8564E}"/>
                </a:ext>
              </a:extLst>
            </p:cNvPr>
            <p:cNvSpPr/>
            <p:nvPr/>
          </p:nvSpPr>
          <p:spPr>
            <a:xfrm>
              <a:off x="2135981" y="3907631"/>
              <a:ext cx="900113" cy="609600"/>
            </a:xfrm>
            <a:custGeom>
              <a:avLst/>
              <a:gdLst>
                <a:gd name="csX0" fmla="*/ 0 w 900113"/>
                <a:gd name="csY0" fmla="*/ 609600 h 609600"/>
                <a:gd name="csX1" fmla="*/ 590550 w 900113"/>
                <a:gd name="csY1" fmla="*/ 352425 h 609600"/>
                <a:gd name="csX2" fmla="*/ 900113 w 900113"/>
                <a:gd name="csY2" fmla="*/ 0 h 609600"/>
              </a:gdLst>
              <a:ahLst/>
              <a:cxnLst>
                <a:cxn ang="0">
                  <a:pos x="csX0" y="csY0"/>
                </a:cxn>
                <a:cxn ang="0">
                  <a:pos x="csX1" y="csY1"/>
                </a:cxn>
                <a:cxn ang="0">
                  <a:pos x="csX2" y="csY2"/>
                </a:cxn>
              </a:cxnLst>
              <a:rect l="l" t="t" r="r" b="b"/>
              <a:pathLst>
                <a:path w="900113" h="609600">
                  <a:moveTo>
                    <a:pt x="0" y="609600"/>
                  </a:moveTo>
                  <a:cubicBezTo>
                    <a:pt x="220265" y="531812"/>
                    <a:pt x="440531" y="454025"/>
                    <a:pt x="590550" y="352425"/>
                  </a:cubicBezTo>
                  <a:cubicBezTo>
                    <a:pt x="740569" y="250825"/>
                    <a:pt x="820341" y="125412"/>
                    <a:pt x="900113" y="0"/>
                  </a:cubicBezTo>
                </a:path>
              </a:pathLst>
            </a:custGeom>
            <a:noFill/>
            <a:ln>
              <a:solidFill>
                <a:srgbClr val="FF000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3F5A4B51-FF0F-AF93-E4E1-A1B9EA8177BC}"/>
                </a:ext>
              </a:extLst>
            </p:cNvPr>
            <p:cNvSpPr/>
            <p:nvPr/>
          </p:nvSpPr>
          <p:spPr>
            <a:xfrm>
              <a:off x="2557460" y="4062413"/>
              <a:ext cx="495300" cy="300037"/>
            </a:xfrm>
            <a:custGeom>
              <a:avLst/>
              <a:gdLst>
                <a:gd name="csX0" fmla="*/ 0 w 495300"/>
                <a:gd name="csY0" fmla="*/ 300037 h 300037"/>
                <a:gd name="csX1" fmla="*/ 361950 w 495300"/>
                <a:gd name="csY1" fmla="*/ 142875 h 300037"/>
                <a:gd name="csX2" fmla="*/ 495300 w 495300"/>
                <a:gd name="csY2" fmla="*/ 0 h 300037"/>
              </a:gdLst>
              <a:ahLst/>
              <a:cxnLst>
                <a:cxn ang="0">
                  <a:pos x="csX0" y="csY0"/>
                </a:cxn>
                <a:cxn ang="0">
                  <a:pos x="csX1" y="csY1"/>
                </a:cxn>
                <a:cxn ang="0">
                  <a:pos x="csX2" y="csY2"/>
                </a:cxn>
              </a:cxnLst>
              <a:rect l="l" t="t" r="r" b="b"/>
              <a:pathLst>
                <a:path w="495300" h="300037">
                  <a:moveTo>
                    <a:pt x="0" y="300037"/>
                  </a:moveTo>
                  <a:cubicBezTo>
                    <a:pt x="139700" y="246459"/>
                    <a:pt x="279400" y="192881"/>
                    <a:pt x="361950" y="142875"/>
                  </a:cubicBezTo>
                  <a:cubicBezTo>
                    <a:pt x="444500" y="92869"/>
                    <a:pt x="469900" y="46434"/>
                    <a:pt x="495300" y="0"/>
                  </a:cubicBezTo>
                </a:path>
              </a:pathLst>
            </a:custGeom>
            <a:noFill/>
            <a:ln>
              <a:solidFill>
                <a:srgbClr val="FF000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フリーフォーム: 図形 14">
            <a:extLst>
              <a:ext uri="{FF2B5EF4-FFF2-40B4-BE49-F238E27FC236}">
                <a16:creationId xmlns:a16="http://schemas.microsoft.com/office/drawing/2014/main" id="{78F15A21-6E0F-4BBD-91E8-008B534DF5DF}"/>
              </a:ext>
            </a:extLst>
          </p:cNvPr>
          <p:cNvSpPr/>
          <p:nvPr/>
        </p:nvSpPr>
        <p:spPr>
          <a:xfrm>
            <a:off x="3519488" y="3448050"/>
            <a:ext cx="461962" cy="604838"/>
          </a:xfrm>
          <a:custGeom>
            <a:avLst/>
            <a:gdLst>
              <a:gd name="csX0" fmla="*/ 0 w 461962"/>
              <a:gd name="csY0" fmla="*/ 604838 h 604838"/>
              <a:gd name="csX1" fmla="*/ 461962 w 461962"/>
              <a:gd name="csY1" fmla="*/ 0 h 604838"/>
            </a:gdLst>
            <a:ahLst/>
            <a:cxnLst>
              <a:cxn ang="0">
                <a:pos x="csX0" y="csY0"/>
              </a:cxn>
              <a:cxn ang="0">
                <a:pos x="csX1" y="csY1"/>
              </a:cxn>
            </a:cxnLst>
            <a:rect l="l" t="t" r="r" b="b"/>
            <a:pathLst>
              <a:path w="461962" h="604838">
                <a:moveTo>
                  <a:pt x="0" y="604838"/>
                </a:moveTo>
                <a:lnTo>
                  <a:pt x="461962" y="0"/>
                </a:lnTo>
              </a:path>
            </a:pathLst>
          </a:custGeom>
          <a:noFill/>
          <a:ln>
            <a:solidFill>
              <a:srgbClr val="FF000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フリーフォーム: 図形 15">
            <a:extLst>
              <a:ext uri="{FF2B5EF4-FFF2-40B4-BE49-F238E27FC236}">
                <a16:creationId xmlns:a16="http://schemas.microsoft.com/office/drawing/2014/main" id="{28F494C1-35D2-D5B5-5B80-B031205DD587}"/>
              </a:ext>
            </a:extLst>
          </p:cNvPr>
          <p:cNvSpPr/>
          <p:nvPr/>
        </p:nvSpPr>
        <p:spPr>
          <a:xfrm>
            <a:off x="3638550" y="3514725"/>
            <a:ext cx="585788" cy="395288"/>
          </a:xfrm>
          <a:custGeom>
            <a:avLst/>
            <a:gdLst>
              <a:gd name="csX0" fmla="*/ 0 w 585788"/>
              <a:gd name="csY0" fmla="*/ 395288 h 395288"/>
              <a:gd name="csX1" fmla="*/ 233363 w 585788"/>
              <a:gd name="csY1" fmla="*/ 190500 h 395288"/>
              <a:gd name="csX2" fmla="*/ 585788 w 585788"/>
              <a:gd name="csY2" fmla="*/ 0 h 395288"/>
            </a:gdLst>
            <a:ahLst/>
            <a:cxnLst>
              <a:cxn ang="0">
                <a:pos x="csX0" y="csY0"/>
              </a:cxn>
              <a:cxn ang="0">
                <a:pos x="csX1" y="csY1"/>
              </a:cxn>
              <a:cxn ang="0">
                <a:pos x="csX2" y="csY2"/>
              </a:cxn>
            </a:cxnLst>
            <a:rect l="l" t="t" r="r" b="b"/>
            <a:pathLst>
              <a:path w="585788" h="395288">
                <a:moveTo>
                  <a:pt x="0" y="395288"/>
                </a:moveTo>
                <a:cubicBezTo>
                  <a:pt x="67866" y="325834"/>
                  <a:pt x="135732" y="256381"/>
                  <a:pt x="233363" y="190500"/>
                </a:cubicBezTo>
                <a:cubicBezTo>
                  <a:pt x="330994" y="124619"/>
                  <a:pt x="458391" y="62309"/>
                  <a:pt x="585788" y="0"/>
                </a:cubicBezTo>
              </a:path>
            </a:pathLst>
          </a:custGeom>
          <a:noFill/>
          <a:ln>
            <a:solidFill>
              <a:srgbClr val="FF000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図形 18">
            <a:extLst>
              <a:ext uri="{FF2B5EF4-FFF2-40B4-BE49-F238E27FC236}">
                <a16:creationId xmlns:a16="http://schemas.microsoft.com/office/drawing/2014/main" id="{B2B020DB-032D-1461-A7EA-70ACE40789BE}"/>
              </a:ext>
            </a:extLst>
          </p:cNvPr>
          <p:cNvSpPr/>
          <p:nvPr/>
        </p:nvSpPr>
        <p:spPr>
          <a:xfrm>
            <a:off x="3748088" y="3671888"/>
            <a:ext cx="561975" cy="552450"/>
          </a:xfrm>
          <a:custGeom>
            <a:avLst/>
            <a:gdLst>
              <a:gd name="csX0" fmla="*/ 0 w 561975"/>
              <a:gd name="csY0" fmla="*/ 552450 h 552450"/>
              <a:gd name="csX1" fmla="*/ 242887 w 561975"/>
              <a:gd name="csY1" fmla="*/ 219075 h 552450"/>
              <a:gd name="csX2" fmla="*/ 561975 w 561975"/>
              <a:gd name="csY2" fmla="*/ 0 h 552450"/>
            </a:gdLst>
            <a:ahLst/>
            <a:cxnLst>
              <a:cxn ang="0">
                <a:pos x="csX0" y="csY0"/>
              </a:cxn>
              <a:cxn ang="0">
                <a:pos x="csX1" y="csY1"/>
              </a:cxn>
              <a:cxn ang="0">
                <a:pos x="csX2" y="csY2"/>
              </a:cxn>
            </a:cxnLst>
            <a:rect l="l" t="t" r="r" b="b"/>
            <a:pathLst>
              <a:path w="561975" h="552450">
                <a:moveTo>
                  <a:pt x="0" y="552450"/>
                </a:moveTo>
                <a:cubicBezTo>
                  <a:pt x="74612" y="431800"/>
                  <a:pt x="149225" y="311150"/>
                  <a:pt x="242887" y="219075"/>
                </a:cubicBezTo>
                <a:cubicBezTo>
                  <a:pt x="336549" y="127000"/>
                  <a:pt x="449262" y="63500"/>
                  <a:pt x="561975" y="0"/>
                </a:cubicBezTo>
              </a:path>
            </a:pathLst>
          </a:custGeom>
          <a:noFill/>
          <a:ln>
            <a:solidFill>
              <a:srgbClr val="FF000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3DE15BEC-0A88-EECA-CE11-3DEBD5DAB5F0}"/>
              </a:ext>
            </a:extLst>
          </p:cNvPr>
          <p:cNvSpPr txBox="1"/>
          <p:nvPr/>
        </p:nvSpPr>
        <p:spPr>
          <a:xfrm>
            <a:off x="1719264" y="6064882"/>
            <a:ext cx="3300892" cy="307777"/>
          </a:xfrm>
          <a:prstGeom prst="rect">
            <a:avLst/>
          </a:prstGeom>
          <a:noFill/>
        </p:spPr>
        <p:txBody>
          <a:bodyPr wrap="square" rtlCol="0">
            <a:spAutoFit/>
          </a:bodyPr>
          <a:lstStyle/>
          <a:p>
            <a:r>
              <a:rPr kumimoji="1" lang="ja-JP" altLang="en-US" sz="1400" dirty="0"/>
              <a:t>図</a:t>
            </a:r>
            <a:r>
              <a:rPr kumimoji="1" lang="en-US" altLang="ja-JP" sz="1400" dirty="0"/>
              <a:t>: </a:t>
            </a:r>
            <a:r>
              <a:rPr kumimoji="1" lang="ja-JP" altLang="en-US" sz="1400" dirty="0"/>
              <a:t>火星表面にある</a:t>
            </a:r>
            <a:r>
              <a:rPr kumimoji="1" lang="en-US" altLang="ja-JP" sz="1400" dirty="0"/>
              <a:t>, </a:t>
            </a:r>
            <a:r>
              <a:rPr kumimoji="1" lang="ja-JP" altLang="en-US" sz="1400" dirty="0"/>
              <a:t>液体が流れた形跡</a:t>
            </a:r>
          </a:p>
        </p:txBody>
      </p:sp>
      <p:sp>
        <p:nvSpPr>
          <p:cNvPr id="21" name="フリーフォーム: 図形 20">
            <a:extLst>
              <a:ext uri="{FF2B5EF4-FFF2-40B4-BE49-F238E27FC236}">
                <a16:creationId xmlns:a16="http://schemas.microsoft.com/office/drawing/2014/main" id="{D22A04FB-6BAA-D2A3-6FB8-0687C2D72E9B}"/>
              </a:ext>
            </a:extLst>
          </p:cNvPr>
          <p:cNvSpPr/>
          <p:nvPr/>
        </p:nvSpPr>
        <p:spPr>
          <a:xfrm>
            <a:off x="9239250" y="3476625"/>
            <a:ext cx="327196" cy="2252663"/>
          </a:xfrm>
          <a:custGeom>
            <a:avLst/>
            <a:gdLst>
              <a:gd name="csX0" fmla="*/ 0 w 327196"/>
              <a:gd name="csY0" fmla="*/ 0 h 2252663"/>
              <a:gd name="csX1" fmla="*/ 309563 w 327196"/>
              <a:gd name="csY1" fmla="*/ 1376363 h 2252663"/>
              <a:gd name="csX2" fmla="*/ 261938 w 327196"/>
              <a:gd name="csY2" fmla="*/ 2252663 h 2252663"/>
            </a:gdLst>
            <a:ahLst/>
            <a:cxnLst>
              <a:cxn ang="0">
                <a:pos x="csX0" y="csY0"/>
              </a:cxn>
              <a:cxn ang="0">
                <a:pos x="csX1" y="csY1"/>
              </a:cxn>
              <a:cxn ang="0">
                <a:pos x="csX2" y="csY2"/>
              </a:cxn>
            </a:cxnLst>
            <a:rect l="l" t="t" r="r" b="b"/>
            <a:pathLst>
              <a:path w="327196" h="2252663">
                <a:moveTo>
                  <a:pt x="0" y="0"/>
                </a:moveTo>
                <a:cubicBezTo>
                  <a:pt x="132953" y="500459"/>
                  <a:pt x="265907" y="1000919"/>
                  <a:pt x="309563" y="1376363"/>
                </a:cubicBezTo>
                <a:cubicBezTo>
                  <a:pt x="353219" y="1751807"/>
                  <a:pt x="307578" y="2002235"/>
                  <a:pt x="261938" y="2252663"/>
                </a:cubicBezTo>
              </a:path>
            </a:pathLst>
          </a:custGeom>
          <a:noFill/>
          <a:ln>
            <a:solidFill>
              <a:schemeClr val="accent4">
                <a:lumMod val="40000"/>
                <a:lumOff val="60000"/>
              </a:schemeClr>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図形 21">
            <a:extLst>
              <a:ext uri="{FF2B5EF4-FFF2-40B4-BE49-F238E27FC236}">
                <a16:creationId xmlns:a16="http://schemas.microsoft.com/office/drawing/2014/main" id="{E640F6AB-6525-C562-5958-95DD73600193}"/>
              </a:ext>
            </a:extLst>
          </p:cNvPr>
          <p:cNvSpPr/>
          <p:nvPr/>
        </p:nvSpPr>
        <p:spPr>
          <a:xfrm rot="19715979" flipH="1">
            <a:off x="9798780" y="3172465"/>
            <a:ext cx="372892" cy="2252663"/>
          </a:xfrm>
          <a:custGeom>
            <a:avLst/>
            <a:gdLst>
              <a:gd name="csX0" fmla="*/ 0 w 327196"/>
              <a:gd name="csY0" fmla="*/ 0 h 2252663"/>
              <a:gd name="csX1" fmla="*/ 309563 w 327196"/>
              <a:gd name="csY1" fmla="*/ 1376363 h 2252663"/>
              <a:gd name="csX2" fmla="*/ 261938 w 327196"/>
              <a:gd name="csY2" fmla="*/ 2252663 h 2252663"/>
            </a:gdLst>
            <a:ahLst/>
            <a:cxnLst>
              <a:cxn ang="0">
                <a:pos x="csX0" y="csY0"/>
              </a:cxn>
              <a:cxn ang="0">
                <a:pos x="csX1" y="csY1"/>
              </a:cxn>
              <a:cxn ang="0">
                <a:pos x="csX2" y="csY2"/>
              </a:cxn>
            </a:cxnLst>
            <a:rect l="l" t="t" r="r" b="b"/>
            <a:pathLst>
              <a:path w="327196" h="2252663">
                <a:moveTo>
                  <a:pt x="0" y="0"/>
                </a:moveTo>
                <a:cubicBezTo>
                  <a:pt x="132953" y="500459"/>
                  <a:pt x="265907" y="1000919"/>
                  <a:pt x="309563" y="1376363"/>
                </a:cubicBezTo>
                <a:cubicBezTo>
                  <a:pt x="353219" y="1751807"/>
                  <a:pt x="307578" y="2002235"/>
                  <a:pt x="261938" y="2252663"/>
                </a:cubicBezTo>
              </a:path>
            </a:pathLst>
          </a:custGeom>
          <a:noFill/>
          <a:ln>
            <a:solidFill>
              <a:schemeClr val="accent4">
                <a:lumMod val="40000"/>
                <a:lumOff val="60000"/>
              </a:schemeClr>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859407F4-8631-E90F-5BC0-0C98DA233A98}"/>
              </a:ext>
            </a:extLst>
          </p:cNvPr>
          <p:cNvSpPr txBox="1"/>
          <p:nvPr/>
        </p:nvSpPr>
        <p:spPr>
          <a:xfrm>
            <a:off x="6875245" y="6133436"/>
            <a:ext cx="4120633" cy="307777"/>
          </a:xfrm>
          <a:prstGeom prst="rect">
            <a:avLst/>
          </a:prstGeom>
          <a:noFill/>
        </p:spPr>
        <p:txBody>
          <a:bodyPr wrap="square" rtlCol="0">
            <a:spAutoFit/>
          </a:bodyPr>
          <a:lstStyle/>
          <a:p>
            <a:r>
              <a:rPr kumimoji="1" lang="ja-JP" altLang="en-US" sz="1400" dirty="0"/>
              <a:t>図</a:t>
            </a:r>
            <a:r>
              <a:rPr kumimoji="1" lang="en-US" altLang="ja-JP" sz="1400" dirty="0"/>
              <a:t>: </a:t>
            </a:r>
            <a:r>
              <a:rPr kumimoji="1" lang="ja-JP" altLang="en-US" sz="1400" dirty="0"/>
              <a:t>火星表面低緯度にある</a:t>
            </a:r>
            <a:r>
              <a:rPr kumimoji="1" lang="en-US" altLang="ja-JP" sz="1400" dirty="0"/>
              <a:t>, </a:t>
            </a:r>
            <a:r>
              <a:rPr kumimoji="1" lang="ja-JP" altLang="en-US" sz="1400" dirty="0"/>
              <a:t>氷河と土が動いた形跡</a:t>
            </a:r>
          </a:p>
        </p:txBody>
      </p:sp>
    </p:spTree>
    <p:extLst>
      <p:ext uri="{BB962C8B-B14F-4D97-AF65-F5344CB8AC3E}">
        <p14:creationId xmlns:p14="http://schemas.microsoft.com/office/powerpoint/2010/main" val="126274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8AFE6A-3C9F-41BE-BA3E-ACE216BC3E11}"/>
              </a:ext>
            </a:extLst>
          </p:cNvPr>
          <p:cNvSpPr>
            <a:spLocks noGrp="1"/>
          </p:cNvSpPr>
          <p:nvPr>
            <p:ph type="title"/>
          </p:nvPr>
        </p:nvSpPr>
        <p:spPr/>
        <p:txBody>
          <a:bodyPr/>
          <a:lstStyle/>
          <a:p>
            <a:r>
              <a:rPr kumimoji="1" lang="ja-JP" altLang="en-US" dirty="0"/>
              <a:t>研究の目的</a:t>
            </a:r>
          </a:p>
        </p:txBody>
      </p:sp>
      <p:sp>
        <p:nvSpPr>
          <p:cNvPr id="3" name="コンテンツ プレースホルダー 2">
            <a:extLst>
              <a:ext uri="{FF2B5EF4-FFF2-40B4-BE49-F238E27FC236}">
                <a16:creationId xmlns:a16="http://schemas.microsoft.com/office/drawing/2014/main" id="{3E51941C-735C-94A4-2508-4B2B0B524F78}"/>
              </a:ext>
            </a:extLst>
          </p:cNvPr>
          <p:cNvSpPr>
            <a:spLocks noGrp="1"/>
          </p:cNvSpPr>
          <p:nvPr>
            <p:ph idx="1"/>
          </p:nvPr>
        </p:nvSpPr>
        <p:spPr/>
        <p:txBody>
          <a:bodyPr/>
          <a:lstStyle/>
          <a:p>
            <a:pPr marL="0" indent="0">
              <a:buNone/>
            </a:pPr>
            <a:r>
              <a:rPr kumimoji="1" lang="ja-JP" altLang="en-US" u="sng" dirty="0"/>
              <a:t>目的</a:t>
            </a:r>
            <a:endParaRPr kumimoji="1" lang="en-US" altLang="ja-JP" u="sng" dirty="0"/>
          </a:p>
          <a:p>
            <a:pPr lvl="1"/>
            <a:r>
              <a:rPr lang="ja-JP" altLang="en-US" dirty="0"/>
              <a:t>現在の火星大気を汎惑星大循環モデル</a:t>
            </a:r>
            <a:r>
              <a:rPr lang="en-US" altLang="ja-JP" dirty="0"/>
              <a:t>DCPAM5</a:t>
            </a:r>
            <a:r>
              <a:rPr lang="ja-JP" altLang="en-US" dirty="0"/>
              <a:t>でどの程度再現できるのかを改めて確認する</a:t>
            </a:r>
            <a:r>
              <a:rPr lang="en-US" altLang="ja-JP" dirty="0"/>
              <a:t>.</a:t>
            </a:r>
          </a:p>
          <a:p>
            <a:pPr lvl="1"/>
            <a:endParaRPr lang="en-US" altLang="ja-JP" dirty="0"/>
          </a:p>
          <a:p>
            <a:pPr marL="0" indent="0">
              <a:buNone/>
            </a:pPr>
            <a:r>
              <a:rPr kumimoji="1" lang="en-US" altLang="ja-JP" u="sng" dirty="0"/>
              <a:t>DCPAM5</a:t>
            </a:r>
            <a:r>
              <a:rPr kumimoji="1" lang="ja-JP" altLang="en-US" u="sng" dirty="0"/>
              <a:t>とは</a:t>
            </a:r>
            <a:endParaRPr kumimoji="1" lang="en-US" altLang="ja-JP" u="sng" dirty="0"/>
          </a:p>
          <a:p>
            <a:pPr lvl="1"/>
            <a:r>
              <a:rPr kumimoji="1" lang="ja-JP" altLang="en-US" dirty="0"/>
              <a:t>地球流体電脳倶楽部が開発した惑星大気大循環モデル</a:t>
            </a:r>
            <a:endParaRPr kumimoji="1" lang="en-US" altLang="ja-JP" dirty="0"/>
          </a:p>
          <a:p>
            <a:pPr lvl="1"/>
            <a:r>
              <a:rPr lang="ja-JP" altLang="en-US" dirty="0"/>
              <a:t>様々な惑星の大気を一つのモデルで計算</a:t>
            </a:r>
            <a:endParaRPr lang="en-US" altLang="ja-JP" dirty="0"/>
          </a:p>
          <a:p>
            <a:pPr lvl="1"/>
            <a:endParaRPr kumimoji="1" lang="en-US" altLang="ja-JP" dirty="0"/>
          </a:p>
          <a:p>
            <a:pPr marL="0" indent="0">
              <a:buNone/>
            </a:pPr>
            <a:endParaRPr kumimoji="1" lang="en-US" altLang="ja-JP" dirty="0"/>
          </a:p>
        </p:txBody>
      </p:sp>
    </p:spTree>
    <p:extLst>
      <p:ext uri="{BB962C8B-B14F-4D97-AF65-F5344CB8AC3E}">
        <p14:creationId xmlns:p14="http://schemas.microsoft.com/office/powerpoint/2010/main" val="2659740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696648-3256-38D6-A622-334CE8BDB3E5}"/>
              </a:ext>
            </a:extLst>
          </p:cNvPr>
          <p:cNvSpPr>
            <a:spLocks noGrp="1"/>
          </p:cNvSpPr>
          <p:nvPr>
            <p:ph type="title"/>
          </p:nvPr>
        </p:nvSpPr>
        <p:spPr/>
        <p:txBody>
          <a:bodyPr/>
          <a:lstStyle/>
          <a:p>
            <a:r>
              <a:rPr kumimoji="1" lang="ja-JP" altLang="en-US" dirty="0"/>
              <a:t>研究内容</a:t>
            </a:r>
          </a:p>
        </p:txBody>
      </p:sp>
      <p:sp>
        <p:nvSpPr>
          <p:cNvPr id="3" name="コンテンツ プレースホルダー 2">
            <a:extLst>
              <a:ext uri="{FF2B5EF4-FFF2-40B4-BE49-F238E27FC236}">
                <a16:creationId xmlns:a16="http://schemas.microsoft.com/office/drawing/2014/main" id="{B1E32086-4AAD-50B9-3304-3E4418CC53E4}"/>
              </a:ext>
            </a:extLst>
          </p:cNvPr>
          <p:cNvSpPr>
            <a:spLocks noGrp="1"/>
          </p:cNvSpPr>
          <p:nvPr>
            <p:ph idx="1"/>
          </p:nvPr>
        </p:nvSpPr>
        <p:spPr>
          <a:xfrm>
            <a:off x="382120" y="1690688"/>
            <a:ext cx="3685055" cy="4351338"/>
          </a:xfrm>
        </p:spPr>
        <p:txBody>
          <a:bodyPr>
            <a:normAutofit/>
          </a:bodyPr>
          <a:lstStyle/>
          <a:p>
            <a:r>
              <a:rPr kumimoji="1" lang="ja-JP" altLang="en-US" sz="2400" dirty="0"/>
              <a:t>大気の運動方程式</a:t>
            </a:r>
            <a:r>
              <a:rPr kumimoji="1" lang="en-US" altLang="ja-JP" sz="2400" dirty="0"/>
              <a:t>, </a:t>
            </a:r>
            <a:r>
              <a:rPr kumimoji="1" lang="ja-JP" altLang="en-US" sz="2400" dirty="0"/>
              <a:t>放射伝達方程式など</a:t>
            </a:r>
            <a:r>
              <a:rPr lang="ja-JP" altLang="en-US" sz="2400" dirty="0"/>
              <a:t>を組み込んだ</a:t>
            </a:r>
            <a:r>
              <a:rPr lang="en-US" altLang="ja-JP" sz="2400" dirty="0"/>
              <a:t>DCPAM</a:t>
            </a:r>
            <a:r>
              <a:rPr lang="ja-JP" altLang="en-US" sz="2400" dirty="0"/>
              <a:t>で温度</a:t>
            </a:r>
            <a:r>
              <a:rPr lang="en-US" altLang="ja-JP" sz="2400" dirty="0"/>
              <a:t>, </a:t>
            </a:r>
            <a:r>
              <a:rPr lang="ja-JP" altLang="en-US" sz="2400" dirty="0"/>
              <a:t>風構造を計算</a:t>
            </a:r>
            <a:endParaRPr lang="en-US" altLang="ja-JP" sz="2400" dirty="0"/>
          </a:p>
          <a:p>
            <a:endParaRPr kumimoji="1" lang="en-US" altLang="ja-JP" sz="2400" dirty="0"/>
          </a:p>
          <a:p>
            <a:r>
              <a:rPr kumimoji="1" lang="ja-JP" altLang="en-US" sz="2400" dirty="0"/>
              <a:t>計算結果から鉛直温度構造</a:t>
            </a:r>
            <a:r>
              <a:rPr kumimoji="1" lang="en-US" altLang="ja-JP" sz="2400" dirty="0"/>
              <a:t>, </a:t>
            </a:r>
            <a:r>
              <a:rPr kumimoji="1" lang="ja-JP" altLang="en-US" sz="2400" dirty="0"/>
              <a:t>風速場</a:t>
            </a:r>
            <a:r>
              <a:rPr kumimoji="1" lang="en-US" altLang="ja-JP" sz="2400" dirty="0"/>
              <a:t>, </a:t>
            </a:r>
            <a:r>
              <a:rPr lang="ja-JP" altLang="en-US" sz="2400" dirty="0"/>
              <a:t>温度場などのグラフを作成し</a:t>
            </a:r>
            <a:r>
              <a:rPr lang="en-US" altLang="ja-JP" sz="2400" dirty="0"/>
              <a:t>, </a:t>
            </a:r>
            <a:r>
              <a:rPr lang="ja-JP" altLang="en-US" sz="2400" dirty="0"/>
              <a:t>先行研究や観測データと比較</a:t>
            </a:r>
            <a:endParaRPr kumimoji="1" lang="en-US" altLang="ja-JP" sz="2400" dirty="0"/>
          </a:p>
        </p:txBody>
      </p:sp>
      <p:grpSp>
        <p:nvGrpSpPr>
          <p:cNvPr id="12" name="グループ化 11">
            <a:extLst>
              <a:ext uri="{FF2B5EF4-FFF2-40B4-BE49-F238E27FC236}">
                <a16:creationId xmlns:a16="http://schemas.microsoft.com/office/drawing/2014/main" id="{034C2517-9209-68FE-F578-F245A1DD40D0}"/>
              </a:ext>
            </a:extLst>
          </p:cNvPr>
          <p:cNvGrpSpPr/>
          <p:nvPr/>
        </p:nvGrpSpPr>
        <p:grpSpPr>
          <a:xfrm>
            <a:off x="4329955" y="1042429"/>
            <a:ext cx="3598424" cy="4908621"/>
            <a:chOff x="4329955" y="1268342"/>
            <a:chExt cx="3598424" cy="4908621"/>
          </a:xfrm>
        </p:grpSpPr>
        <p:pic>
          <p:nvPicPr>
            <p:cNvPr id="4" name="図 3" descr="ダイアグラム&#10;&#10;AI 生成コンテンツは誤りを含む可能性があります。">
              <a:extLst>
                <a:ext uri="{FF2B5EF4-FFF2-40B4-BE49-F238E27FC236}">
                  <a16:creationId xmlns:a16="http://schemas.microsoft.com/office/drawing/2014/main" id="{7A2D99E6-8CD5-FFE8-3401-C13FEBBECF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9955" y="1268342"/>
              <a:ext cx="3532089" cy="4908621"/>
            </a:xfrm>
            <a:prstGeom prst="rect">
              <a:avLst/>
            </a:prstGeom>
          </p:spPr>
        </p:pic>
        <p:sp>
          <p:nvSpPr>
            <p:cNvPr id="6" name="正方形/長方形 5">
              <a:extLst>
                <a:ext uri="{FF2B5EF4-FFF2-40B4-BE49-F238E27FC236}">
                  <a16:creationId xmlns:a16="http://schemas.microsoft.com/office/drawing/2014/main" id="{1585D9E5-EBBD-6E5E-0875-75684154A386}"/>
                </a:ext>
              </a:extLst>
            </p:cNvPr>
            <p:cNvSpPr/>
            <p:nvPr/>
          </p:nvSpPr>
          <p:spPr>
            <a:xfrm>
              <a:off x="7646891" y="1268342"/>
              <a:ext cx="281488" cy="16039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2F6F6FA0-1EBF-D32F-7C15-31AEC3048223}"/>
                </a:ext>
              </a:extLst>
            </p:cNvPr>
            <p:cNvSpPr/>
            <p:nvPr/>
          </p:nvSpPr>
          <p:spPr>
            <a:xfrm>
              <a:off x="7646891" y="2703647"/>
              <a:ext cx="281488" cy="16039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69BE844B-6E1E-1EF0-ABD6-076E386990A6}"/>
                </a:ext>
              </a:extLst>
            </p:cNvPr>
            <p:cNvSpPr/>
            <p:nvPr/>
          </p:nvSpPr>
          <p:spPr>
            <a:xfrm>
              <a:off x="7646891" y="3927968"/>
              <a:ext cx="281488" cy="16039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0921153-282C-F3C0-4B0E-F4E97A8DA272}"/>
                </a:ext>
              </a:extLst>
            </p:cNvPr>
            <p:cNvSpPr/>
            <p:nvPr/>
          </p:nvSpPr>
          <p:spPr>
            <a:xfrm rot="5400000">
              <a:off x="6838346" y="1432717"/>
              <a:ext cx="281488" cy="113457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7BF62BA8-D59E-2647-07D9-3D3702208164}"/>
                </a:ext>
              </a:extLst>
            </p:cNvPr>
            <p:cNvSpPr/>
            <p:nvPr/>
          </p:nvSpPr>
          <p:spPr>
            <a:xfrm rot="5400000">
              <a:off x="6807471" y="3000767"/>
              <a:ext cx="281488" cy="113457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56898FBB-59DA-78E7-7F33-9D2104E180E4}"/>
                </a:ext>
              </a:extLst>
            </p:cNvPr>
            <p:cNvSpPr/>
            <p:nvPr/>
          </p:nvSpPr>
          <p:spPr>
            <a:xfrm rot="5400000">
              <a:off x="6807471" y="4386353"/>
              <a:ext cx="281488" cy="113457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テキスト ボックス 13">
            <a:extLst>
              <a:ext uri="{FF2B5EF4-FFF2-40B4-BE49-F238E27FC236}">
                <a16:creationId xmlns:a16="http://schemas.microsoft.com/office/drawing/2014/main" id="{89E25A10-16B7-8AB6-8245-7EB22BDAA46F}"/>
              </a:ext>
            </a:extLst>
          </p:cNvPr>
          <p:cNvSpPr txBox="1"/>
          <p:nvPr/>
        </p:nvSpPr>
        <p:spPr>
          <a:xfrm>
            <a:off x="4690327" y="5950407"/>
            <a:ext cx="7119553" cy="923330"/>
          </a:xfrm>
          <a:prstGeom prst="rect">
            <a:avLst/>
          </a:prstGeom>
          <a:noFill/>
        </p:spPr>
        <p:txBody>
          <a:bodyPr wrap="square" rtlCol="0">
            <a:spAutoFit/>
          </a:bodyPr>
          <a:lstStyle/>
          <a:p>
            <a:r>
              <a:rPr kumimoji="1" lang="ja-JP" altLang="en-US" dirty="0"/>
              <a:t>左</a:t>
            </a:r>
            <a:r>
              <a:rPr kumimoji="1" lang="en-US" altLang="ja-JP" dirty="0"/>
              <a:t>: </a:t>
            </a:r>
            <a:r>
              <a:rPr kumimoji="1" lang="ja-JP" altLang="en-US" dirty="0"/>
              <a:t>火星の鉛直温度構造の観測結果</a:t>
            </a:r>
            <a:r>
              <a:rPr kumimoji="1" lang="en-US" altLang="ja-JP" dirty="0"/>
              <a:t>(</a:t>
            </a:r>
            <a:r>
              <a:rPr kumimoji="1" lang="ja-JP" altLang="en-US" dirty="0"/>
              <a:t>破線</a:t>
            </a:r>
            <a:r>
              <a:rPr kumimoji="1" lang="en-US" altLang="ja-JP" dirty="0"/>
              <a:t>)</a:t>
            </a:r>
            <a:r>
              <a:rPr kumimoji="1" lang="ja-JP" altLang="en-US" dirty="0"/>
              <a:t>とその平均</a:t>
            </a:r>
            <a:r>
              <a:rPr kumimoji="1" lang="en-US" altLang="ja-JP" dirty="0"/>
              <a:t>(</a:t>
            </a:r>
            <a:r>
              <a:rPr kumimoji="1" lang="ja-JP" altLang="en-US" dirty="0"/>
              <a:t>実線</a:t>
            </a:r>
            <a:r>
              <a:rPr kumimoji="1" lang="en-US" altLang="ja-JP" dirty="0"/>
              <a:t>)</a:t>
            </a:r>
          </a:p>
          <a:p>
            <a:r>
              <a:rPr kumimoji="1" lang="ja-JP" altLang="en-US" dirty="0"/>
              <a:t>右</a:t>
            </a:r>
            <a:r>
              <a:rPr kumimoji="1" lang="en-US" altLang="ja-JP" dirty="0"/>
              <a:t>: </a:t>
            </a:r>
            <a:r>
              <a:rPr kumimoji="1" lang="ja-JP" altLang="en-US" dirty="0"/>
              <a:t>本研究の計算結果</a:t>
            </a:r>
            <a:r>
              <a:rPr kumimoji="1" lang="en-US" altLang="ja-JP" dirty="0"/>
              <a:t>(</a:t>
            </a:r>
            <a:r>
              <a:rPr kumimoji="1" lang="ja-JP" altLang="en-US" dirty="0"/>
              <a:t>赤線</a:t>
            </a:r>
            <a:r>
              <a:rPr kumimoji="1" lang="en-US" altLang="ja-JP" dirty="0"/>
              <a:t>: </a:t>
            </a:r>
            <a:r>
              <a:rPr kumimoji="1" lang="ja-JP" altLang="en-US" dirty="0"/>
              <a:t>塵が少ないとき</a:t>
            </a:r>
            <a:r>
              <a:rPr kumimoji="1" lang="en-US" altLang="ja-JP" dirty="0"/>
              <a:t>, </a:t>
            </a:r>
            <a:r>
              <a:rPr kumimoji="1" lang="ja-JP" altLang="en-US" dirty="0"/>
              <a:t>黒線</a:t>
            </a:r>
            <a:r>
              <a:rPr kumimoji="1" lang="en-US" altLang="ja-JP" dirty="0"/>
              <a:t>: </a:t>
            </a:r>
            <a:r>
              <a:rPr kumimoji="1" lang="ja-JP" altLang="en-US" dirty="0"/>
              <a:t>塵が多いとき</a:t>
            </a:r>
            <a:r>
              <a:rPr kumimoji="1" lang="en-US" altLang="ja-JP" dirty="0"/>
              <a:t>)</a:t>
            </a:r>
          </a:p>
          <a:p>
            <a:r>
              <a:rPr kumimoji="1" lang="ja-JP" altLang="en-US" dirty="0"/>
              <a:t>　  黒線に関しては</a:t>
            </a:r>
            <a:r>
              <a:rPr kumimoji="1" lang="en-US" altLang="ja-JP" dirty="0"/>
              <a:t>, </a:t>
            </a:r>
            <a:r>
              <a:rPr kumimoji="1" lang="ja-JP" altLang="en-US" dirty="0"/>
              <a:t>ほぼ観測結果の平均を再現できている</a:t>
            </a:r>
            <a:r>
              <a:rPr kumimoji="1" lang="en-US" altLang="ja-JP" dirty="0"/>
              <a:t>.</a:t>
            </a:r>
          </a:p>
        </p:txBody>
      </p:sp>
      <p:pic>
        <p:nvPicPr>
          <p:cNvPr id="15" name="図 14" descr="グラフ&#10;&#10;AI 生成コンテンツは誤りを含む可能性があります。">
            <a:extLst>
              <a:ext uri="{FF2B5EF4-FFF2-40B4-BE49-F238E27FC236}">
                <a16:creationId xmlns:a16="http://schemas.microsoft.com/office/drawing/2014/main" id="{A0EB58D0-491B-A8EE-363C-C1CC2DD90587}"/>
              </a:ext>
            </a:extLst>
          </p:cNvPr>
          <p:cNvPicPr>
            <a:picLocks noChangeAspect="1"/>
          </p:cNvPicPr>
          <p:nvPr/>
        </p:nvPicPr>
        <p:blipFill>
          <a:blip r:embed="rId4">
            <a:alphaModFix/>
          </a:blip>
          <a:srcRect l="9825" r="11817" b="13943"/>
          <a:stretch>
            <a:fillRect/>
          </a:stretch>
        </p:blipFill>
        <p:spPr>
          <a:xfrm>
            <a:off x="12456455" y="1524259"/>
            <a:ext cx="4181084" cy="3344211"/>
          </a:xfrm>
          <a:prstGeom prst="rect">
            <a:avLst/>
          </a:prstGeom>
        </p:spPr>
      </p:pic>
      <p:pic>
        <p:nvPicPr>
          <p:cNvPr id="13" name="図 12">
            <a:extLst>
              <a:ext uri="{FF2B5EF4-FFF2-40B4-BE49-F238E27FC236}">
                <a16:creationId xmlns:a16="http://schemas.microsoft.com/office/drawing/2014/main" id="{FC994AAE-7522-6DBD-02AA-5A8B72CFF58A}"/>
              </a:ext>
            </a:extLst>
          </p:cNvPr>
          <p:cNvPicPr>
            <a:picLocks noChangeAspect="1"/>
          </p:cNvPicPr>
          <p:nvPr/>
        </p:nvPicPr>
        <p:blipFill>
          <a:blip r:embed="rId5">
            <a:extLst>
              <a:ext uri="{28A0092B-C50C-407E-A947-70E740481C1C}">
                <a14:useLocalDpi xmlns:a14="http://schemas.microsoft.com/office/drawing/2010/main" val="0"/>
              </a:ext>
            </a:extLst>
          </a:blip>
          <a:srcRect b="6260"/>
          <a:stretch>
            <a:fillRect/>
          </a:stretch>
        </p:blipFill>
        <p:spPr>
          <a:xfrm>
            <a:off x="7869505" y="816327"/>
            <a:ext cx="3932914" cy="4999244"/>
          </a:xfrm>
          <a:prstGeom prst="rect">
            <a:avLst/>
          </a:prstGeom>
        </p:spPr>
      </p:pic>
    </p:spTree>
    <p:extLst>
      <p:ext uri="{BB962C8B-B14F-4D97-AF65-F5344CB8AC3E}">
        <p14:creationId xmlns:p14="http://schemas.microsoft.com/office/powerpoint/2010/main" val="16620122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408</TotalTime>
  <Words>637</Words>
  <Application>Microsoft Office PowerPoint</Application>
  <PresentationFormat>ワイド画面</PresentationFormat>
  <Paragraphs>76</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游ゴシック Light</vt:lpstr>
      <vt:lpstr>Arial</vt:lpstr>
      <vt:lpstr>Office テーマ</vt:lpstr>
      <vt:lpstr>惑星大気大循環モデルを用いた 火星大気環境の再現</vt:lpstr>
      <vt:lpstr>はじめに</vt:lpstr>
      <vt:lpstr>研究の目的</vt:lpstr>
      <vt:lpstr>研究内容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Souta Nagamine</dc:creator>
  <cp:lastModifiedBy>Souta Nagamine</cp:lastModifiedBy>
  <cp:revision>15</cp:revision>
  <dcterms:created xsi:type="dcterms:W3CDTF">2026-01-27T12:28:15Z</dcterms:created>
  <dcterms:modified xsi:type="dcterms:W3CDTF">2026-02-17T00:19:08Z</dcterms:modified>
</cp:coreProperties>
</file>