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0"/>
  </p:notesMasterIdLst>
  <p:handoutMasterIdLst>
    <p:handoutMasterId r:id="rId41"/>
  </p:handoutMasterIdLst>
  <p:sldIdLst>
    <p:sldId id="256" r:id="rId2"/>
    <p:sldId id="299" r:id="rId3"/>
    <p:sldId id="300" r:id="rId4"/>
    <p:sldId id="336" r:id="rId5"/>
    <p:sldId id="301" r:id="rId6"/>
    <p:sldId id="302" r:id="rId7"/>
    <p:sldId id="303" r:id="rId8"/>
    <p:sldId id="305" r:id="rId9"/>
    <p:sldId id="306" r:id="rId10"/>
    <p:sldId id="307" r:id="rId11"/>
    <p:sldId id="308" r:id="rId12"/>
    <p:sldId id="309" r:id="rId13"/>
    <p:sldId id="266" r:id="rId14"/>
    <p:sldId id="310"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4" r:id="rId38"/>
    <p:sldId id="335" r:id="rId39"/>
  </p:sldIdLst>
  <p:sldSz cx="12192000" cy="6858000"/>
  <p:notesSz cx="9926638" cy="6797675"/>
  <p:embeddedFontLst>
    <p:embeddedFont>
      <p:font typeface="BIZ UDPゴシック" panose="020B0400000000000000" pitchFamily="50" charset="-128"/>
      <p:regular r:id="rId42"/>
      <p:bold r:id="rId43"/>
    </p:embeddedFont>
    <p:embeddedFont>
      <p:font typeface="メイリオ" panose="020B0604030504040204" pitchFamily="50" charset="-128"/>
      <p:regular r:id="rId44"/>
      <p:bold r:id="rId45"/>
      <p:italic r:id="rId46"/>
      <p:boldItalic r:id="rId47"/>
    </p:embeddedFont>
    <p:embeddedFont>
      <p:font typeface="游ゴシック" panose="020B0400000000000000" pitchFamily="50" charset="-128"/>
      <p:regular r:id="rId48"/>
      <p:bold r:id="rId49"/>
    </p:embeddedFont>
    <p:embeddedFont>
      <p:font typeface="游ゴシック Medium" panose="020B0500000000000000" pitchFamily="50" charset="-128"/>
      <p:regular r:id="rId5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hhfwLbbZ3VZfKJ6AnTEpuEIMPf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8585"/>
    <a:srgbClr val="6D81BB"/>
    <a:srgbClr val="5E4F34"/>
    <a:srgbClr val="FAA432"/>
    <a:srgbClr val="F268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116" y="312"/>
      </p:cViewPr>
      <p:guideLst>
        <p:guide orient="horz" pos="2160"/>
        <p:guide pos="3840"/>
      </p:guideLst>
    </p:cSldViewPr>
  </p:slideViewPr>
  <p:notesTextViewPr>
    <p:cViewPr>
      <p:scale>
        <a:sx n="1" d="1"/>
        <a:sy n="1" d="1"/>
      </p:scale>
      <p:origin x="0" y="0"/>
    </p:cViewPr>
  </p:notesTextViewPr>
  <p:sorterViewPr>
    <p:cViewPr>
      <p:scale>
        <a:sx n="100" d="100"/>
        <a:sy n="100" d="100"/>
      </p:scale>
      <p:origin x="0" y="-8388"/>
    </p:cViewPr>
  </p:sorterViewPr>
  <p:notesViewPr>
    <p:cSldViewPr snapToGrid="0">
      <p:cViewPr varScale="1">
        <p:scale>
          <a:sx n="90" d="100"/>
          <a:sy n="90" d="100"/>
        </p:scale>
        <p:origin x="84" y="19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customschemas.google.com/relationships/presentationmetadata" Target="meta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AB54B77-6EDB-C7D4-7C53-F994170AEC1C}"/>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A996C50A-A679-16AD-3B17-D242E3F9E409}"/>
              </a:ext>
            </a:extLst>
          </p:cNvPr>
          <p:cNvSpPr>
            <a:spLocks noGrp="1"/>
          </p:cNvSpPr>
          <p:nvPr>
            <p:ph type="dt" sz="quarter" idx="1"/>
          </p:nvPr>
        </p:nvSpPr>
        <p:spPr>
          <a:xfrm>
            <a:off x="5622925" y="0"/>
            <a:ext cx="4302125" cy="341313"/>
          </a:xfrm>
          <a:prstGeom prst="rect">
            <a:avLst/>
          </a:prstGeom>
        </p:spPr>
        <p:txBody>
          <a:bodyPr vert="horz" lIns="91440" tIns="45720" rIns="91440" bIns="45720" rtlCol="0"/>
          <a:lstStyle>
            <a:lvl1pPr algn="r">
              <a:defRPr sz="1200"/>
            </a:lvl1pPr>
          </a:lstStyle>
          <a:p>
            <a:fld id="{B661241E-2B32-4998-B6B8-B43ABF96884F}" type="datetimeFigureOut">
              <a:rPr kumimoji="1" lang="ja-JP" altLang="en-US" smtClean="0"/>
              <a:t>2026/4/13</a:t>
            </a:fld>
            <a:endParaRPr kumimoji="1" lang="ja-JP" altLang="en-US"/>
          </a:p>
        </p:txBody>
      </p:sp>
      <p:sp>
        <p:nvSpPr>
          <p:cNvPr id="4" name="フッター プレースホルダー 3">
            <a:extLst>
              <a:ext uri="{FF2B5EF4-FFF2-40B4-BE49-F238E27FC236}">
                <a16:creationId xmlns:a16="http://schemas.microsoft.com/office/drawing/2014/main" id="{B30D3C3E-66C5-CF37-EFB3-058D88EE81C5}"/>
              </a:ext>
            </a:extLst>
          </p:cNvPr>
          <p:cNvSpPr>
            <a:spLocks noGrp="1"/>
          </p:cNvSpPr>
          <p:nvPr>
            <p:ph type="ftr" sz="quarter" idx="2"/>
          </p:nvPr>
        </p:nvSpPr>
        <p:spPr>
          <a:xfrm>
            <a:off x="0" y="6456363"/>
            <a:ext cx="4302125" cy="3413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F066D811-9E06-E8C0-E723-0EE3EDDEBA9B}"/>
              </a:ext>
            </a:extLst>
          </p:cNvPr>
          <p:cNvSpPr>
            <a:spLocks noGrp="1"/>
          </p:cNvSpPr>
          <p:nvPr>
            <p:ph type="sldNum" sz="quarter" idx="3"/>
          </p:nvPr>
        </p:nvSpPr>
        <p:spPr>
          <a:xfrm>
            <a:off x="5622925" y="6456363"/>
            <a:ext cx="4302125" cy="341312"/>
          </a:xfrm>
          <a:prstGeom prst="rect">
            <a:avLst/>
          </a:prstGeom>
        </p:spPr>
        <p:txBody>
          <a:bodyPr vert="horz" lIns="91440" tIns="45720" rIns="91440" bIns="45720" rtlCol="0" anchor="b"/>
          <a:lstStyle>
            <a:lvl1pPr algn="r">
              <a:defRPr sz="1200"/>
            </a:lvl1pPr>
          </a:lstStyle>
          <a:p>
            <a:fld id="{C455C709-4FAC-4AAB-A9C1-15ACB5AA52DD}" type="slidenum">
              <a:rPr kumimoji="1" lang="ja-JP" altLang="en-US" smtClean="0"/>
              <a:t>‹#›</a:t>
            </a:fld>
            <a:endParaRPr kumimoji="1" lang="ja-JP" altLang="en-US"/>
          </a:p>
        </p:txBody>
      </p:sp>
    </p:spTree>
    <p:extLst>
      <p:ext uri="{BB962C8B-B14F-4D97-AF65-F5344CB8AC3E}">
        <p14:creationId xmlns:p14="http://schemas.microsoft.com/office/powerpoint/2010/main" val="797487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4301543" cy="34106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622798" y="1"/>
            <a:ext cx="4301543" cy="341064"/>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2664" y="3271381"/>
            <a:ext cx="7941310" cy="267658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6456612"/>
            <a:ext cx="4301543" cy="34106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622798" y="6456612"/>
            <a:ext cx="4301543" cy="34106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92664"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4</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7766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86f5ee43a5_0_149:notes"/>
          <p:cNvSpPr txBox="1">
            <a:spLocks noGrp="1"/>
          </p:cNvSpPr>
          <p:nvPr>
            <p:ph type="body" idx="1"/>
          </p:nvPr>
        </p:nvSpPr>
        <p:spPr>
          <a:xfrm>
            <a:off x="992663" y="3271385"/>
            <a:ext cx="79413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386f5ee43a5_0_14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1C1C8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dirty="0"/>
          </a:p>
        </p:txBody>
      </p:sp>
      <p:sp>
        <p:nvSpPr>
          <p:cNvPr id="8" name="Rectangle 7"/>
          <p:cNvSpPr/>
          <p:nvPr/>
        </p:nvSpPr>
        <p:spPr>
          <a:xfrm>
            <a:off x="15" y="6334316"/>
            <a:ext cx="12188825" cy="64008"/>
          </a:xfrm>
          <a:prstGeom prst="rect">
            <a:avLst/>
          </a:prstGeom>
          <a:solidFill>
            <a:srgbClr val="D8C99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b="1" cap="all" spc="200" baseline="0">
                <a:solidFill>
                  <a:schemeClr val="tx2"/>
                </a:solidFill>
                <a:latin typeface="メイリオ" panose="020B0604030504040204" pitchFamily="50" charset="-128"/>
                <a:ea typeface="メイリオ" panose="020B0604030504040204" pitchFamily="50" charset="-128"/>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ja-JP" smtClean="0"/>
              <a:t>‹#›</a:t>
            </a:fld>
            <a:endParaRPr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図 9" descr="ロゴ&#10;&#10;自動的に生成された説明">
            <a:extLst>
              <a:ext uri="{FF2B5EF4-FFF2-40B4-BE49-F238E27FC236}">
                <a16:creationId xmlns:a16="http://schemas.microsoft.com/office/drawing/2014/main" id="{B0B5E8BC-AA10-39DD-40C2-A75442FE7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402" y="64007"/>
            <a:ext cx="1904139" cy="1916833"/>
          </a:xfrm>
          <a:prstGeom prst="rect">
            <a:avLst/>
          </a:prstGeom>
        </p:spPr>
      </p:pic>
    </p:spTree>
    <p:extLst>
      <p:ext uri="{BB962C8B-B14F-4D97-AF65-F5344CB8AC3E}">
        <p14:creationId xmlns:p14="http://schemas.microsoft.com/office/powerpoint/2010/main" val="199116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ja-JP" smtClean="0"/>
              <a:t>‹#›</a:t>
            </a:fld>
            <a:endParaRPr lang="ja-JP" altLang="en-US"/>
          </a:p>
        </p:txBody>
      </p:sp>
    </p:spTree>
    <p:extLst>
      <p:ext uri="{BB962C8B-B14F-4D97-AF65-F5344CB8AC3E}">
        <p14:creationId xmlns:p14="http://schemas.microsoft.com/office/powerpoint/2010/main" val="2038798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ja-JP" smtClean="0"/>
              <a:t>‹#›</a:t>
            </a:fld>
            <a:endParaRPr lang="ja-JP" altLang="en-US"/>
          </a:p>
        </p:txBody>
      </p:sp>
    </p:spTree>
    <p:extLst>
      <p:ext uri="{BB962C8B-B14F-4D97-AF65-F5344CB8AC3E}">
        <p14:creationId xmlns:p14="http://schemas.microsoft.com/office/powerpoint/2010/main" val="2573134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35360" y="44624"/>
            <a:ext cx="10820320" cy="1198973"/>
          </a:xfrm>
        </p:spPr>
        <p:txBody>
          <a:bodyPr/>
          <a:lstStyle>
            <a:lvl1pPr marL="0">
              <a:defRPr/>
            </a:lvl1pPr>
          </a:lstStyle>
          <a:p>
            <a:r>
              <a:rPr lang="ja-JP" altLang="en-US" dirty="0"/>
              <a:t>マスター タイトルの書式設定</a:t>
            </a:r>
            <a:endParaRPr lang="en-US" dirty="0"/>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ja-JP" smtClean="0"/>
              <a:t>‹#›</a:t>
            </a:fld>
            <a:endParaRPr lang="ja-JP" altLang="en-US"/>
          </a:p>
        </p:txBody>
      </p:sp>
      <p:pic>
        <p:nvPicPr>
          <p:cNvPr id="7" name="図 6" descr="ロゴ&#10;&#10;自動的に生成された説明">
            <a:extLst>
              <a:ext uri="{FF2B5EF4-FFF2-40B4-BE49-F238E27FC236}">
                <a16:creationId xmlns:a16="http://schemas.microsoft.com/office/drawing/2014/main" id="{B338F414-848E-E9C0-7039-46FEA5386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0536" y="37504"/>
            <a:ext cx="1182320" cy="1190203"/>
          </a:xfrm>
          <a:prstGeom prst="rect">
            <a:avLst/>
          </a:prstGeom>
        </p:spPr>
      </p:pic>
      <p:cxnSp>
        <p:nvCxnSpPr>
          <p:cNvPr id="9" name="直線コネクタ 8">
            <a:extLst>
              <a:ext uri="{FF2B5EF4-FFF2-40B4-BE49-F238E27FC236}">
                <a16:creationId xmlns:a16="http://schemas.microsoft.com/office/drawing/2014/main" id="{39322236-3715-B28F-6E18-8A7D6C7134FC}"/>
              </a:ext>
            </a:extLst>
          </p:cNvPr>
          <p:cNvCxnSpPr/>
          <p:nvPr/>
        </p:nvCxnSpPr>
        <p:spPr>
          <a:xfrm>
            <a:off x="335360" y="1243597"/>
            <a:ext cx="10585176"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0C3B70A9-1EF0-9F8E-43B0-E5502955FDC1}"/>
              </a:ext>
            </a:extLst>
          </p:cNvPr>
          <p:cNvSpPr/>
          <p:nvPr userDrawn="1"/>
        </p:nvSpPr>
        <p:spPr>
          <a:xfrm>
            <a:off x="1097280" y="1734674"/>
            <a:ext cx="10183296"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Content Placeholder 2"/>
          <p:cNvSpPr>
            <a:spLocks noGrp="1"/>
          </p:cNvSpPr>
          <p:nvPr>
            <p:ph idx="1" hasCustomPrompt="1"/>
          </p:nvPr>
        </p:nvSpPr>
        <p:spPr>
          <a:xfrm>
            <a:off x="363685" y="1462283"/>
            <a:ext cx="11305256" cy="4778815"/>
          </a:xfrm>
          <a:noFill/>
        </p:spPr>
        <p:txBody>
          <a:bodyPr/>
          <a:lstStyle>
            <a:lvl1pPr>
              <a:buFont typeface="Wingdings" panose="05000000000000000000" pitchFamily="2" charset="2"/>
              <a:buChar char="l"/>
              <a:defRPr sz="2800" b="1">
                <a:latin typeface="メイリオ" panose="020B0604030504040204" pitchFamily="50" charset="-128"/>
                <a:ea typeface="メイリオ" panose="020B0604030504040204" pitchFamily="50" charset="-128"/>
              </a:defRPr>
            </a:lvl1pPr>
            <a:lvl2pPr>
              <a:defRPr sz="2400" b="0">
                <a:latin typeface="游ゴシック Medium" panose="020B0500000000000000" pitchFamily="50" charset="-128"/>
                <a:ea typeface="游ゴシック Medium" panose="020B0500000000000000" pitchFamily="50" charset="-128"/>
              </a:defRPr>
            </a:lvl2pPr>
            <a:lvl3pPr>
              <a:defRPr sz="1800" b="0">
                <a:latin typeface="游ゴシック Medium" panose="020B0500000000000000" pitchFamily="50" charset="-128"/>
                <a:ea typeface="游ゴシック Medium" panose="020B0500000000000000" pitchFamily="50" charset="-128"/>
              </a:defRPr>
            </a:lvl3pPr>
            <a:lvl4pPr>
              <a:defRPr sz="1800" b="0">
                <a:latin typeface="游ゴシック Medium" panose="020B0500000000000000" pitchFamily="50" charset="-128"/>
                <a:ea typeface="游ゴシック Medium" panose="020B0500000000000000" pitchFamily="50" charset="-128"/>
              </a:defRPr>
            </a:lvl4pPr>
            <a:lvl5pPr>
              <a:defRPr sz="1800" b="0">
                <a:latin typeface="游ゴシック Medium" panose="020B0500000000000000" pitchFamily="50" charset="-128"/>
                <a:ea typeface="游ゴシック Medium" panose="020B0500000000000000" pitchFamily="50" charset="-128"/>
              </a:defRPr>
            </a:lvl5pPr>
          </a:lstStyle>
          <a:p>
            <a:pPr lvl="0"/>
            <a:r>
              <a:rPr lang="ja-JP" altLang="en-US" dirty="0"/>
              <a:t> マスター テキストの書式設定</a:t>
            </a:r>
          </a:p>
          <a:p>
            <a:pPr lvl="1"/>
            <a:r>
              <a:rPr lang="ja-JP" altLang="en-US" dirty="0"/>
              <a:t> 第 </a:t>
            </a:r>
            <a:r>
              <a:rPr lang="en-US" altLang="ja-JP" dirty="0"/>
              <a:t>2 </a:t>
            </a:r>
            <a:r>
              <a:rPr lang="ja-JP" altLang="en-US" dirty="0"/>
              <a:t>レベル</a:t>
            </a:r>
          </a:p>
          <a:p>
            <a:pPr lvl="2"/>
            <a:r>
              <a:rPr lang="ja-JP" altLang="en-US" dirty="0"/>
              <a:t> 第 </a:t>
            </a:r>
            <a:r>
              <a:rPr lang="en-US" altLang="ja-JP" dirty="0"/>
              <a:t>3 </a:t>
            </a:r>
            <a:r>
              <a:rPr lang="ja-JP" altLang="en-US" dirty="0"/>
              <a:t>レベル</a:t>
            </a:r>
          </a:p>
          <a:p>
            <a:pPr lvl="3"/>
            <a:r>
              <a:rPr lang="ja-JP" altLang="en-US" dirty="0"/>
              <a:t> 第 </a:t>
            </a:r>
            <a:r>
              <a:rPr lang="en-US" altLang="ja-JP" dirty="0"/>
              <a:t>4 </a:t>
            </a:r>
            <a:r>
              <a:rPr lang="ja-JP" altLang="en-US" dirty="0"/>
              <a:t>レベル</a:t>
            </a:r>
          </a:p>
          <a:p>
            <a:pPr lvl="4"/>
            <a:r>
              <a:rPr lang="ja-JP" altLang="en-US" dirty="0"/>
              <a:t> 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128425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1C1C8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D8C99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b="1" cap="all" spc="200" baseline="0">
                <a:solidFill>
                  <a:schemeClr val="tx2"/>
                </a:solidFill>
                <a:latin typeface="メイリオ" panose="020B0604030504040204" pitchFamily="50" charset="-128"/>
                <a:ea typeface="メイリオ" panose="020B0604030504040204"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ja-JP" smtClean="0"/>
              <a:t>‹#›</a:t>
            </a:fld>
            <a:endParaRPr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図 9" descr="ロゴ&#10;&#10;自動的に生成された説明">
            <a:extLst>
              <a:ext uri="{FF2B5EF4-FFF2-40B4-BE49-F238E27FC236}">
                <a16:creationId xmlns:a16="http://schemas.microsoft.com/office/drawing/2014/main" id="{4E56EAB6-F56A-CCC8-F069-8B5D5DAC0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402" y="64007"/>
            <a:ext cx="1904139" cy="1916833"/>
          </a:xfrm>
          <a:prstGeom prst="rect">
            <a:avLst/>
          </a:prstGeom>
        </p:spPr>
      </p:pic>
    </p:spTree>
    <p:extLst>
      <p:ext uri="{BB962C8B-B14F-4D97-AF65-F5344CB8AC3E}">
        <p14:creationId xmlns:p14="http://schemas.microsoft.com/office/powerpoint/2010/main" val="155905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9" y="1845734"/>
            <a:ext cx="4937760" cy="4023360"/>
          </a:xfrm>
        </p:spPr>
        <p:txBody>
          <a:bodyPr/>
          <a:lstStyle>
            <a:lvl1pPr>
              <a:defRPr b="1">
                <a:latin typeface="メイリオ" panose="020B0604030504040204" pitchFamily="50" charset="-128"/>
                <a:ea typeface="メイリオ" panose="020B0604030504040204" pitchFamily="50" charset="-128"/>
              </a:defRPr>
            </a:lvl1pPr>
            <a:lvl2pPr>
              <a:defRPr b="1">
                <a:latin typeface="メイリオ" panose="020B0604030504040204" pitchFamily="50" charset="-128"/>
                <a:ea typeface="メイリオ" panose="020B0604030504040204" pitchFamily="50" charset="-128"/>
              </a:defRPr>
            </a:lvl2pPr>
            <a:lvl3pPr>
              <a:defRPr b="1">
                <a:latin typeface="メイリオ" panose="020B0604030504040204" pitchFamily="50" charset="-128"/>
                <a:ea typeface="メイリオ" panose="020B0604030504040204" pitchFamily="50" charset="-128"/>
              </a:defRPr>
            </a:lvl3pPr>
            <a:lvl4pPr>
              <a:defRPr b="1">
                <a:latin typeface="メイリオ" panose="020B0604030504040204" pitchFamily="50" charset="-128"/>
                <a:ea typeface="メイリオ" panose="020B0604030504040204" pitchFamily="50" charset="-128"/>
              </a:defRPr>
            </a:lvl4pPr>
            <a:lvl5pPr>
              <a:defRPr b="1">
                <a:latin typeface="メイリオ" panose="020B0604030504040204" pitchFamily="50" charset="-128"/>
                <a:ea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lvl1pPr>
              <a:defRPr b="1">
                <a:latin typeface="メイリオ" panose="020B0604030504040204" pitchFamily="50" charset="-128"/>
                <a:ea typeface="メイリオ" panose="020B0604030504040204" pitchFamily="50" charset="-128"/>
              </a:defRPr>
            </a:lvl1pPr>
            <a:lvl2pPr>
              <a:defRPr b="1">
                <a:latin typeface="メイリオ" panose="020B0604030504040204" pitchFamily="50" charset="-128"/>
                <a:ea typeface="メイリオ" panose="020B0604030504040204" pitchFamily="50" charset="-128"/>
              </a:defRPr>
            </a:lvl2pPr>
            <a:lvl3pPr>
              <a:defRPr b="1">
                <a:latin typeface="メイリオ" panose="020B0604030504040204" pitchFamily="50" charset="-128"/>
                <a:ea typeface="メイリオ" panose="020B0604030504040204" pitchFamily="50" charset="-128"/>
              </a:defRPr>
            </a:lvl3pPr>
            <a:lvl4pPr>
              <a:defRPr b="1">
                <a:latin typeface="メイリオ" panose="020B0604030504040204" pitchFamily="50" charset="-128"/>
                <a:ea typeface="メイリオ" panose="020B0604030504040204" pitchFamily="50" charset="-128"/>
              </a:defRPr>
            </a:lvl4pPr>
            <a:lvl5pPr>
              <a:defRPr b="1">
                <a:latin typeface="メイリオ" panose="020B0604030504040204" pitchFamily="50" charset="-128"/>
                <a:ea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ja-JP" smtClean="0"/>
              <a:t>‹#›</a:t>
            </a:fld>
            <a:endParaRPr lang="ja-JP" altLang="en-US"/>
          </a:p>
        </p:txBody>
      </p:sp>
      <p:pic>
        <p:nvPicPr>
          <p:cNvPr id="2" name="図 1" descr="ロゴ&#10;&#10;自動的に生成された説明">
            <a:extLst>
              <a:ext uri="{FF2B5EF4-FFF2-40B4-BE49-F238E27FC236}">
                <a16:creationId xmlns:a16="http://schemas.microsoft.com/office/drawing/2014/main" id="{8B7E601B-4CC8-D369-63BA-7E5B34FA44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0536" y="116632"/>
            <a:ext cx="1182320" cy="1190203"/>
          </a:xfrm>
          <a:prstGeom prst="rect">
            <a:avLst/>
          </a:prstGeom>
        </p:spPr>
      </p:pic>
    </p:spTree>
    <p:extLst>
      <p:ext uri="{BB962C8B-B14F-4D97-AF65-F5344CB8AC3E}">
        <p14:creationId xmlns:p14="http://schemas.microsoft.com/office/powerpoint/2010/main" val="146956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1" cap="all" baseline="0">
                <a:solidFill>
                  <a:schemeClr val="tx2"/>
                </a:solidFill>
                <a:latin typeface="メイリオ" panose="020B0604030504040204" pitchFamily="50" charset="-128"/>
                <a:ea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lvl1pPr>
              <a:defRPr b="1">
                <a:latin typeface="メイリオ" panose="020B0604030504040204" pitchFamily="50" charset="-128"/>
                <a:ea typeface="メイリオ" panose="020B0604030504040204" pitchFamily="50" charset="-128"/>
              </a:defRPr>
            </a:lvl1pPr>
            <a:lvl2pPr>
              <a:defRPr b="1">
                <a:latin typeface="メイリオ" panose="020B0604030504040204" pitchFamily="50" charset="-128"/>
                <a:ea typeface="メイリオ" panose="020B0604030504040204" pitchFamily="50" charset="-128"/>
              </a:defRPr>
            </a:lvl2pPr>
            <a:lvl3pPr>
              <a:defRPr b="1">
                <a:latin typeface="メイリオ" panose="020B0604030504040204" pitchFamily="50" charset="-128"/>
                <a:ea typeface="メイリオ" panose="020B0604030504040204" pitchFamily="50" charset="-128"/>
              </a:defRPr>
            </a:lvl3pPr>
            <a:lvl4pPr>
              <a:defRPr b="1">
                <a:latin typeface="メイリオ" panose="020B0604030504040204" pitchFamily="50" charset="-128"/>
                <a:ea typeface="メイリオ" panose="020B0604030504040204" pitchFamily="50" charset="-128"/>
              </a:defRPr>
            </a:lvl4pPr>
            <a:lvl5pPr>
              <a:defRPr b="1">
                <a:latin typeface="メイリオ" panose="020B0604030504040204" pitchFamily="50" charset="-128"/>
                <a:ea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1" cap="all" baseline="0">
                <a:solidFill>
                  <a:schemeClr val="tx2"/>
                </a:solidFill>
                <a:latin typeface="メイリオ" panose="020B0604030504040204" pitchFamily="50" charset="-128"/>
                <a:ea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lvl1pPr>
              <a:defRPr b="1">
                <a:latin typeface="メイリオ" panose="020B0604030504040204" pitchFamily="50" charset="-128"/>
                <a:ea typeface="メイリオ" panose="020B0604030504040204" pitchFamily="50" charset="-128"/>
              </a:defRPr>
            </a:lvl1pPr>
            <a:lvl2pPr>
              <a:defRPr b="1">
                <a:latin typeface="メイリオ" panose="020B0604030504040204" pitchFamily="50" charset="-128"/>
                <a:ea typeface="メイリオ" panose="020B0604030504040204" pitchFamily="50" charset="-128"/>
              </a:defRPr>
            </a:lvl2pPr>
            <a:lvl3pPr>
              <a:defRPr b="1">
                <a:latin typeface="メイリオ" panose="020B0604030504040204" pitchFamily="50" charset="-128"/>
                <a:ea typeface="メイリオ" panose="020B0604030504040204" pitchFamily="50" charset="-128"/>
              </a:defRPr>
            </a:lvl3pPr>
            <a:lvl4pPr>
              <a:defRPr b="1">
                <a:latin typeface="メイリオ" panose="020B0604030504040204" pitchFamily="50" charset="-128"/>
                <a:ea typeface="メイリオ" panose="020B0604030504040204" pitchFamily="50" charset="-128"/>
              </a:defRPr>
            </a:lvl4pPr>
            <a:lvl5pPr>
              <a:defRPr b="1">
                <a:latin typeface="メイリオ" panose="020B0604030504040204" pitchFamily="50" charset="-128"/>
                <a:ea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ja-JP" altLang="en-US"/>
          </a:p>
        </p:txBody>
      </p:sp>
      <p:sp>
        <p:nvSpPr>
          <p:cNvPr id="8" name="Footer Placeholder 7"/>
          <p:cNvSpPr>
            <a:spLocks noGrp="1"/>
          </p:cNvSpPr>
          <p:nvPr>
            <p:ph type="ftr" sz="quarter" idx="11"/>
          </p:nvPr>
        </p:nvSpPr>
        <p:spPr/>
        <p:txBody>
          <a:bodyPr/>
          <a:lstStyle/>
          <a:p>
            <a:endParaRPr lang="ja-JP" alt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ja-JP" smtClean="0"/>
              <a:t>‹#›</a:t>
            </a:fld>
            <a:endParaRPr lang="ja-JP" altLang="en-US"/>
          </a:p>
        </p:txBody>
      </p:sp>
      <p:pic>
        <p:nvPicPr>
          <p:cNvPr id="2" name="図 1" descr="ロゴ&#10;&#10;自動的に生成された説明">
            <a:extLst>
              <a:ext uri="{FF2B5EF4-FFF2-40B4-BE49-F238E27FC236}">
                <a16:creationId xmlns:a16="http://schemas.microsoft.com/office/drawing/2014/main" id="{84185F2B-0580-1C6A-8421-D688A7B46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0536" y="116632"/>
            <a:ext cx="1182320" cy="1190203"/>
          </a:xfrm>
          <a:prstGeom prst="rect">
            <a:avLst/>
          </a:prstGeom>
        </p:spPr>
      </p:pic>
    </p:spTree>
    <p:extLst>
      <p:ext uri="{BB962C8B-B14F-4D97-AF65-F5344CB8AC3E}">
        <p14:creationId xmlns:p14="http://schemas.microsoft.com/office/powerpoint/2010/main" val="4123273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ja-JP" altLang="en-US"/>
          </a:p>
        </p:txBody>
      </p:sp>
      <p:sp>
        <p:nvSpPr>
          <p:cNvPr id="4" name="Footer Placeholder 3"/>
          <p:cNvSpPr>
            <a:spLocks noGrp="1"/>
          </p:cNvSpPr>
          <p:nvPr>
            <p:ph type="ftr" sz="quarter" idx="11"/>
          </p:nvPr>
        </p:nvSpPr>
        <p:spPr/>
        <p:txBody>
          <a:bodyPr/>
          <a:lstStyle/>
          <a:p>
            <a:endParaRPr lang="ja-JP" alt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ja-JP" smtClean="0"/>
              <a:t>‹#›</a:t>
            </a:fld>
            <a:endParaRPr lang="ja-JP" altLang="en-US"/>
          </a:p>
        </p:txBody>
      </p:sp>
      <p:pic>
        <p:nvPicPr>
          <p:cNvPr id="6" name="図 5" descr="ロゴ&#10;&#10;自動的に生成された説明">
            <a:extLst>
              <a:ext uri="{FF2B5EF4-FFF2-40B4-BE49-F238E27FC236}">
                <a16:creationId xmlns:a16="http://schemas.microsoft.com/office/drawing/2014/main" id="{13193DBA-1261-3074-84DB-21C4AD175F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0536" y="116632"/>
            <a:ext cx="1182320" cy="1190203"/>
          </a:xfrm>
          <a:prstGeom prst="rect">
            <a:avLst/>
          </a:prstGeom>
        </p:spPr>
      </p:pic>
    </p:spTree>
    <p:extLst>
      <p:ext uri="{BB962C8B-B14F-4D97-AF65-F5344CB8AC3E}">
        <p14:creationId xmlns:p14="http://schemas.microsoft.com/office/powerpoint/2010/main" val="2278171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白紙">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084ACC4-9A97-29D6-8777-6C136E91B9A2}"/>
              </a:ext>
            </a:extLst>
          </p:cNvPr>
          <p:cNvSpPr/>
          <p:nvPr/>
        </p:nvSpPr>
        <p:spPr>
          <a:xfrm>
            <a:off x="0" y="0"/>
            <a:ext cx="12188825" cy="63318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Rectangle 4"/>
          <p:cNvSpPr/>
          <p:nvPr/>
        </p:nvSpPr>
        <p:spPr>
          <a:xfrm>
            <a:off x="1479" y="6400800"/>
            <a:ext cx="12188825" cy="457200"/>
          </a:xfrm>
          <a:prstGeom prst="rect">
            <a:avLst/>
          </a:prstGeom>
          <a:solidFill>
            <a:srgbClr val="1C1C8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Rectangle 5"/>
          <p:cNvSpPr/>
          <p:nvPr/>
        </p:nvSpPr>
        <p:spPr>
          <a:xfrm>
            <a:off x="15" y="6334316"/>
            <a:ext cx="12188825" cy="64008"/>
          </a:xfrm>
          <a:prstGeom prst="rect">
            <a:avLst/>
          </a:prstGeom>
          <a:solidFill>
            <a:srgbClr val="D8C99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7" name="Date Placeholder 6"/>
          <p:cNvSpPr>
            <a:spLocks noGrp="1"/>
          </p:cNvSpPr>
          <p:nvPr>
            <p:ph type="dt" sz="half" idx="10"/>
          </p:nvPr>
        </p:nvSpPr>
        <p:spPr/>
        <p:txBody>
          <a:bodyPr/>
          <a:lstStyle/>
          <a:p>
            <a:endParaRPr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ja-JP" alt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altLang="ja-JP" smtClean="0"/>
              <a:t>‹#›</a:t>
            </a:fld>
            <a:endParaRPr lang="ja-JP" altLang="en-US"/>
          </a:p>
        </p:txBody>
      </p:sp>
      <p:sp>
        <p:nvSpPr>
          <p:cNvPr id="3" name="Title 1">
            <a:extLst>
              <a:ext uri="{FF2B5EF4-FFF2-40B4-BE49-F238E27FC236}">
                <a16:creationId xmlns:a16="http://schemas.microsoft.com/office/drawing/2014/main" id="{83EC826F-13E9-7058-825D-78A70399E0F1}"/>
              </a:ext>
            </a:extLst>
          </p:cNvPr>
          <p:cNvSpPr>
            <a:spLocks noGrp="1"/>
          </p:cNvSpPr>
          <p:nvPr>
            <p:ph type="title"/>
          </p:nvPr>
        </p:nvSpPr>
        <p:spPr>
          <a:xfrm>
            <a:off x="191344" y="33090"/>
            <a:ext cx="10058400" cy="1450757"/>
          </a:xfrm>
        </p:spPr>
        <p:txBody>
          <a:bodyPr/>
          <a:lstStyle>
            <a:lvl1pPr>
              <a:defRPr>
                <a:solidFill>
                  <a:schemeClr val="bg1"/>
                </a:solidFill>
              </a:defRPr>
            </a:lvl1pPr>
          </a:lstStyle>
          <a:p>
            <a:r>
              <a:rPr lang="ja-JP" altLang="en-US"/>
              <a:t>マスター タイトルの書式設定</a:t>
            </a:r>
            <a:endParaRPr lang="en-US" dirty="0"/>
          </a:p>
        </p:txBody>
      </p:sp>
      <p:pic>
        <p:nvPicPr>
          <p:cNvPr id="4" name="図 3" descr="ロゴ&#10;&#10;自動的に生成された説明">
            <a:extLst>
              <a:ext uri="{FF2B5EF4-FFF2-40B4-BE49-F238E27FC236}">
                <a16:creationId xmlns:a16="http://schemas.microsoft.com/office/drawing/2014/main" id="{DB159CA6-63B8-D65A-CEFC-265C008E8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8334" y="62208"/>
            <a:ext cx="1413586" cy="1423010"/>
          </a:xfrm>
          <a:prstGeom prst="ellipse">
            <a:avLst/>
          </a:prstGeom>
        </p:spPr>
      </p:pic>
    </p:spTree>
    <p:extLst>
      <p:ext uri="{BB962C8B-B14F-4D97-AF65-F5344CB8AC3E}">
        <p14:creationId xmlns:p14="http://schemas.microsoft.com/office/powerpoint/2010/main" val="278563821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1C1C8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D8C99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1">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lvl1pPr>
              <a:defRPr b="1">
                <a:latin typeface="メイリオ" panose="020B0604030504040204" pitchFamily="50" charset="-128"/>
                <a:ea typeface="メイリオ" panose="020B0604030504040204" pitchFamily="50" charset="-128"/>
              </a:defRPr>
            </a:lvl1pPr>
            <a:lvl2pPr>
              <a:defRPr b="1">
                <a:latin typeface="メイリオ" panose="020B0604030504040204" pitchFamily="50" charset="-128"/>
                <a:ea typeface="メイリオ" panose="020B0604030504040204" pitchFamily="50" charset="-128"/>
              </a:defRPr>
            </a:lvl2pPr>
            <a:lvl3pPr>
              <a:defRPr b="1">
                <a:latin typeface="メイリオ" panose="020B0604030504040204" pitchFamily="50" charset="-128"/>
                <a:ea typeface="メイリオ" panose="020B0604030504040204" pitchFamily="50" charset="-128"/>
              </a:defRPr>
            </a:lvl3pPr>
            <a:lvl4pPr>
              <a:defRPr b="1">
                <a:latin typeface="メイリオ" panose="020B0604030504040204" pitchFamily="50" charset="-128"/>
                <a:ea typeface="メイリオ" panose="020B0604030504040204" pitchFamily="50" charset="-128"/>
              </a:defRPr>
            </a:lvl4pPr>
            <a:lvl5pPr>
              <a:defRPr b="1">
                <a:latin typeface="メイリオ" panose="020B0604030504040204" pitchFamily="50" charset="-128"/>
                <a:ea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b="1">
                <a:solidFill>
                  <a:srgbClr val="FFFFFF"/>
                </a:solidFill>
                <a:latin typeface="メイリオ" panose="020B0604030504040204" pitchFamily="50" charset="-128"/>
                <a:ea typeface="メイリオ" panose="020B0604030504040204" pitchFamily="50"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US" altLang="ja-JP" smtClean="0"/>
              <a:t>‹#›</a:t>
            </a:fld>
            <a:endParaRPr lang="ja-JP" altLang="en-US"/>
          </a:p>
        </p:txBody>
      </p:sp>
    </p:spTree>
    <p:extLst>
      <p:ext uri="{BB962C8B-B14F-4D97-AF65-F5344CB8AC3E}">
        <p14:creationId xmlns:p14="http://schemas.microsoft.com/office/powerpoint/2010/main" val="3588947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1C1C8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dirty="0">
              <a:latin typeface="メイリオ" panose="020B0604030504040204" pitchFamily="50" charset="-128"/>
              <a:ea typeface="メイリオ" panose="020B0604030504040204" pitchFamily="50" charset="-128"/>
            </a:endParaRPr>
          </a:p>
        </p:txBody>
      </p:sp>
      <p:sp>
        <p:nvSpPr>
          <p:cNvPr id="9" name="Rectangle 8"/>
          <p:cNvSpPr/>
          <p:nvPr/>
        </p:nvSpPr>
        <p:spPr>
          <a:xfrm>
            <a:off x="15" y="4915076"/>
            <a:ext cx="12188825" cy="64008"/>
          </a:xfrm>
          <a:prstGeom prst="rect">
            <a:avLst/>
          </a:prstGeom>
          <a:solidFill>
            <a:srgbClr val="D8C99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Title 1"/>
          <p:cNvSpPr>
            <a:spLocks noGrp="1"/>
          </p:cNvSpPr>
          <p:nvPr>
            <p:ph type="title"/>
          </p:nvPr>
        </p:nvSpPr>
        <p:spPr>
          <a:xfrm>
            <a:off x="1097280" y="5074920"/>
            <a:ext cx="9247192" cy="822960"/>
          </a:xfrm>
        </p:spPr>
        <p:txBody>
          <a:bodyPr lIns="91440" tIns="0" rIns="91440" bIns="0" anchor="b">
            <a:noAutofit/>
          </a:bodyPr>
          <a:lstStyle>
            <a:lvl1pPr>
              <a:defRPr sz="3600" b="1">
                <a:solidFill>
                  <a:srgbClr val="FFFFFF"/>
                </a:solidFill>
                <a:latin typeface="メイリオ" panose="020B0604030504040204" pitchFamily="50" charset="-128"/>
                <a:ea typeface="メイリオ" panose="020B0604030504040204" pitchFamily="50" charset="-128"/>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97280" y="5907023"/>
            <a:ext cx="9247192"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b="1">
                <a:latin typeface="メイリオ" panose="020B0604030504040204" pitchFamily="50" charset="-128"/>
                <a:ea typeface="メイリオ" panose="020B0604030504040204" pitchFamily="50" charset="-128"/>
              </a:defRPr>
            </a:lvl1pPr>
          </a:lstStyle>
          <a:p>
            <a:endParaRPr lang="ja-JP" altLang="en-US"/>
          </a:p>
        </p:txBody>
      </p:sp>
      <p:sp>
        <p:nvSpPr>
          <p:cNvPr id="6" name="Footer Placeholder 5"/>
          <p:cNvSpPr>
            <a:spLocks noGrp="1"/>
          </p:cNvSpPr>
          <p:nvPr>
            <p:ph type="ftr" sz="quarter" idx="11"/>
          </p:nvPr>
        </p:nvSpPr>
        <p:spPr/>
        <p:txBody>
          <a:bodyPr/>
          <a:lstStyle>
            <a:lvl1pPr>
              <a:defRPr b="1">
                <a:latin typeface="メイリオ" panose="020B0604030504040204" pitchFamily="50" charset="-128"/>
                <a:ea typeface="メイリオ" panose="020B0604030504040204" pitchFamily="50" charset="-128"/>
              </a:defRPr>
            </a:lvl1pPr>
          </a:lstStyle>
          <a:p>
            <a:endParaRPr lang="ja-JP" altLang="en-US"/>
          </a:p>
        </p:txBody>
      </p:sp>
      <p:sp>
        <p:nvSpPr>
          <p:cNvPr id="17" name="Rectangle 14">
            <a:extLst>
              <a:ext uri="{FF2B5EF4-FFF2-40B4-BE49-F238E27FC236}">
                <a16:creationId xmlns:a16="http://schemas.microsoft.com/office/drawing/2014/main" id="{307C9607-D350-CB63-7DA6-F79B3907AF5F}"/>
              </a:ext>
            </a:extLst>
          </p:cNvPr>
          <p:cNvSpPr>
            <a:spLocks noChangeArrowheads="1"/>
          </p:cNvSpPr>
          <p:nvPr/>
        </p:nvSpPr>
        <p:spPr bwMode="auto">
          <a:xfrm>
            <a:off x="2220924" y="3053437"/>
            <a:ext cx="1536700" cy="307975"/>
          </a:xfrm>
          <a:prstGeom prst="rect">
            <a:avLst/>
          </a:prstGeom>
          <a:solidFill>
            <a:srgbClr val="808080"/>
          </a:solidFill>
          <a:ln w="76200">
            <a:solidFill>
              <a:srgbClr val="808080"/>
            </a:solidFill>
            <a:miter lim="800000"/>
            <a:headEnd/>
            <a:tailEnd/>
          </a:ln>
        </p:spPr>
        <p:txBody>
          <a:bodyPr lIns="0" tIns="0" rIns="0" bIns="0" anchor="ctr">
            <a:spAutoFit/>
          </a:bodyP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r>
              <a:rPr lang="en-US" altLang="ja-JP" sz="2000"/>
              <a:t>May 3, 2002</a:t>
            </a:r>
          </a:p>
        </p:txBody>
      </p:sp>
      <p:pic>
        <p:nvPicPr>
          <p:cNvPr id="14" name="Picture 16">
            <a:extLst>
              <a:ext uri="{FF2B5EF4-FFF2-40B4-BE49-F238E27FC236}">
                <a16:creationId xmlns:a16="http://schemas.microsoft.com/office/drawing/2014/main" id="{B49332BC-F85F-3D97-A29C-E93AFA902A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 r="22328" b="52739"/>
          <a:stretch/>
        </p:blipFill>
        <p:spPr bwMode="auto">
          <a:xfrm>
            <a:off x="5976266" y="349"/>
            <a:ext cx="6212559" cy="491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6" name="Picture 13">
            <a:extLst>
              <a:ext uri="{FF2B5EF4-FFF2-40B4-BE49-F238E27FC236}">
                <a16:creationId xmlns:a16="http://schemas.microsoft.com/office/drawing/2014/main" id="{94B52D1D-439E-5130-22D4-BAE5247560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678" r="23413" b="2265"/>
          <a:stretch/>
        </p:blipFill>
        <p:spPr bwMode="auto">
          <a:xfrm>
            <a:off x="0" y="-1534"/>
            <a:ext cx="6144830" cy="492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 name="図 17" descr="ロゴ&#10;&#10;自動的に生成された説明">
            <a:extLst>
              <a:ext uri="{FF2B5EF4-FFF2-40B4-BE49-F238E27FC236}">
                <a16:creationId xmlns:a16="http://schemas.microsoft.com/office/drawing/2014/main" id="{4A58E484-77B5-542E-5D1A-4CA35CF9D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9" y="5063335"/>
            <a:ext cx="1710439" cy="1721842"/>
          </a:xfrm>
          <a:prstGeom prst="ellipse">
            <a:avLst/>
          </a:prstGeom>
        </p:spPr>
      </p:pic>
    </p:spTree>
    <p:extLst>
      <p:ext uri="{BB962C8B-B14F-4D97-AF65-F5344CB8AC3E}">
        <p14:creationId xmlns:p14="http://schemas.microsoft.com/office/powerpoint/2010/main" val="263934733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1C1C8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dirty="0"/>
          </a:p>
        </p:txBody>
      </p:sp>
      <p:sp>
        <p:nvSpPr>
          <p:cNvPr id="9" name="Rectangle 8"/>
          <p:cNvSpPr/>
          <p:nvPr/>
        </p:nvSpPr>
        <p:spPr>
          <a:xfrm>
            <a:off x="0" y="6334316"/>
            <a:ext cx="12192001" cy="65998"/>
          </a:xfrm>
          <a:prstGeom prst="rect">
            <a:avLst/>
          </a:prstGeom>
          <a:solidFill>
            <a:srgbClr val="D8C99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lvl="0" indent="0" algn="r" rtl="0">
              <a:spcBef>
                <a:spcPts val="0"/>
              </a:spcBef>
              <a:spcAft>
                <a:spcPts val="0"/>
              </a:spcAft>
              <a:buNone/>
            </a:pPr>
            <a:fld id="{00000000-1234-1234-1234-123412341234}" type="slidenum">
              <a:rPr lang="en-US" altLang="ja-JP" smtClean="0"/>
              <a:t>‹#›</a:t>
            </a:fld>
            <a:endParaRPr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0584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5000"/>
        </a:lnSpc>
        <a:spcBef>
          <a:spcPct val="0"/>
        </a:spcBef>
        <a:buNone/>
        <a:defRPr kumimoji="1" sz="4800" b="1" kern="1200" spc="-50" baseline="0">
          <a:solidFill>
            <a:schemeClr val="tx1">
              <a:lumMod val="75000"/>
              <a:lumOff val="25000"/>
            </a:schemeClr>
          </a:solidFill>
          <a:latin typeface="メイリオ" panose="020B0604030504040204" pitchFamily="50" charset="-128"/>
          <a:ea typeface="メイリオ" panose="020B0604030504040204" pitchFamily="50" charset="-128"/>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jp/url?sa=i&amp;rct=j&amp;q=&amp;esrc=s&amp;frm=1&amp;source=images&amp;cd=&amp;cad=rja&amp;docid=7GY9atUrT-FKxM&amp;tbnid=Ad-MCWy345YD9M:&amp;ved=0CAUQjRw&amp;url=http://www.mod.go.jp/msdf/hanshin/about/saigai/&amp;ei=Pr0lUpqLEImqkwX124B4&amp;bvm=bv.51495398,d.dGI&amp;psig=AFQjCNG4uN7NYz87tdpbEamo8a7sU66spg&amp;ust=137829136243116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www.google.co.jp/url?sa=i&amp;rct=j&amp;q=&amp;esrc=s&amp;frm=1&amp;source=images&amp;cd=&amp;cad=rja&amp;docid=EkKDyrh9svGaBM&amp;tbnid=fYV5rplZG_eHhM:&amp;ved=0CAUQjRw&amp;url=http://kanpo.net/history/dtl/page1230.html&amp;ei=F78lUrPJNoWekgW-7YC4Aw&amp;bvm=bv.51495398,d.dGI&amp;psig=AFQjCNG4uN7NYz87tdpbEamo8a7sU66spg&amp;ust=137829136243116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Arial"/>
              <a:buNone/>
            </a:pPr>
            <a:r>
              <a:rPr lang="ja-JP"/>
              <a:t>減災復興政策論Ⅰ</a:t>
            </a:r>
            <a:br>
              <a:rPr lang="ja-JP"/>
            </a:br>
            <a:endParaRPr/>
          </a:p>
        </p:txBody>
      </p:sp>
      <p:sp>
        <p:nvSpPr>
          <p:cNvPr id="89" name="Google Shape;89;p1"/>
          <p:cNvSpPr txBox="1">
            <a:spLocks noGrp="1"/>
          </p:cNvSpPr>
          <p:nvPr>
            <p:ph type="subTitle" idx="1"/>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ja-JP" altLang="en-US" sz="2800" dirty="0"/>
              <a:t>第１回／</a:t>
            </a:r>
            <a:r>
              <a:rPr lang="ja-JP" sz="2800" dirty="0"/>
              <a:t>2026年4月13日（月）</a:t>
            </a:r>
            <a:endParaRPr lang="ja-JP" altLang="en-US" sz="2800" dirty="0"/>
          </a:p>
          <a:p>
            <a:pPr marL="0" lvl="0" indent="0" algn="ctr" rtl="0">
              <a:lnSpc>
                <a:spcPct val="90000"/>
              </a:lnSpc>
              <a:spcBef>
                <a:spcPts val="1000"/>
              </a:spcBef>
              <a:spcAft>
                <a:spcPts val="0"/>
              </a:spcAft>
              <a:buClr>
                <a:schemeClr val="dk1"/>
              </a:buClr>
              <a:buSzPts val="2800"/>
              <a:buNone/>
            </a:pPr>
            <a:r>
              <a:rPr lang="ja-JP" altLang="en-US" sz="2800" dirty="0"/>
              <a:t>谷口博</a:t>
            </a:r>
            <a:endParaRPr lang="ja-JP"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2146F1-3689-6050-DFFA-77D61E480A7B}"/>
              </a:ext>
            </a:extLst>
          </p:cNvPr>
          <p:cNvSpPr>
            <a:spLocks noGrp="1"/>
          </p:cNvSpPr>
          <p:nvPr>
            <p:ph type="title"/>
          </p:nvPr>
        </p:nvSpPr>
        <p:spPr/>
        <p:txBody>
          <a:bodyPr/>
          <a:lstStyle/>
          <a:p>
            <a:r>
              <a:rPr kumimoji="1" lang="en-US" altLang="ja-JP" dirty="0"/>
              <a:t>RC</a:t>
            </a:r>
            <a:r>
              <a:rPr kumimoji="1" lang="ja-JP" altLang="en-US" dirty="0"/>
              <a:t>建築物の倒壊</a:t>
            </a:r>
          </a:p>
        </p:txBody>
      </p:sp>
      <p:pic>
        <p:nvPicPr>
          <p:cNvPr id="135" name="Google Shape;135;g386f5ee43a5_0_98"/>
          <p:cNvPicPr preferRelativeResize="0"/>
          <p:nvPr/>
        </p:nvPicPr>
        <p:blipFill rotWithShape="1">
          <a:blip r:embed="rId2">
            <a:alphaModFix/>
          </a:blip>
          <a:srcRect/>
          <a:stretch/>
        </p:blipFill>
        <p:spPr>
          <a:xfrm>
            <a:off x="1763027" y="1360684"/>
            <a:ext cx="3215373" cy="4880414"/>
          </a:xfrm>
          <a:prstGeom prst="rect">
            <a:avLst/>
          </a:prstGeom>
          <a:noFill/>
          <a:ln>
            <a:noFill/>
          </a:ln>
        </p:spPr>
      </p:pic>
      <p:pic>
        <p:nvPicPr>
          <p:cNvPr id="136" name="Google Shape;136;g386f5ee43a5_0_98"/>
          <p:cNvPicPr preferRelativeResize="0"/>
          <p:nvPr/>
        </p:nvPicPr>
        <p:blipFill rotWithShape="1">
          <a:blip r:embed="rId3">
            <a:alphaModFix/>
          </a:blip>
          <a:srcRect/>
          <a:stretch/>
        </p:blipFill>
        <p:spPr>
          <a:xfrm>
            <a:off x="6096000" y="1360684"/>
            <a:ext cx="3215373" cy="4883188"/>
          </a:xfrm>
          <a:prstGeom prst="rect">
            <a:avLst/>
          </a:prstGeom>
          <a:noFill/>
          <a:ln>
            <a:noFill/>
          </a:ln>
        </p:spPr>
      </p:pic>
    </p:spTree>
    <p:extLst>
      <p:ext uri="{BB962C8B-B14F-4D97-AF65-F5344CB8AC3E}">
        <p14:creationId xmlns:p14="http://schemas.microsoft.com/office/powerpoint/2010/main" val="206072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07FFA2-1752-9CEE-E037-D17A6C008DE1}"/>
              </a:ext>
            </a:extLst>
          </p:cNvPr>
          <p:cNvSpPr>
            <a:spLocks noGrp="1"/>
          </p:cNvSpPr>
          <p:nvPr>
            <p:ph type="title"/>
          </p:nvPr>
        </p:nvSpPr>
        <p:spPr/>
        <p:txBody>
          <a:bodyPr/>
          <a:lstStyle/>
          <a:p>
            <a:r>
              <a:rPr kumimoji="1" lang="ja-JP" altLang="en-US" dirty="0"/>
              <a:t>ビルの倒壊</a:t>
            </a:r>
          </a:p>
        </p:txBody>
      </p:sp>
      <p:pic>
        <p:nvPicPr>
          <p:cNvPr id="142" name="Google Shape;142;g386f5ee43a5_0_106"/>
          <p:cNvPicPr preferRelativeResize="0"/>
          <p:nvPr/>
        </p:nvPicPr>
        <p:blipFill rotWithShape="1">
          <a:blip r:embed="rId2">
            <a:alphaModFix/>
          </a:blip>
          <a:srcRect/>
          <a:stretch/>
        </p:blipFill>
        <p:spPr>
          <a:xfrm>
            <a:off x="2205318" y="1380565"/>
            <a:ext cx="7476564" cy="4858870"/>
          </a:xfrm>
          <a:prstGeom prst="rect">
            <a:avLst/>
          </a:prstGeom>
          <a:noFill/>
          <a:ln>
            <a:noFill/>
          </a:ln>
        </p:spPr>
      </p:pic>
    </p:spTree>
    <p:extLst>
      <p:ext uri="{BB962C8B-B14F-4D97-AF65-F5344CB8AC3E}">
        <p14:creationId xmlns:p14="http://schemas.microsoft.com/office/powerpoint/2010/main" val="2637171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7C9CDC-03D1-C954-21A2-A4CAF021C139}"/>
              </a:ext>
            </a:extLst>
          </p:cNvPr>
          <p:cNvSpPr>
            <a:spLocks noGrp="1"/>
          </p:cNvSpPr>
          <p:nvPr>
            <p:ph type="title"/>
          </p:nvPr>
        </p:nvSpPr>
        <p:spPr/>
        <p:txBody>
          <a:bodyPr/>
          <a:lstStyle/>
          <a:p>
            <a:r>
              <a:rPr kumimoji="1" lang="ja-JP" altLang="en-US" dirty="0"/>
              <a:t>火災（１）</a:t>
            </a:r>
          </a:p>
        </p:txBody>
      </p:sp>
      <p:pic>
        <p:nvPicPr>
          <p:cNvPr id="4" name="Google Shape;147;g386f5ee43a5_0_137">
            <a:extLst>
              <a:ext uri="{FF2B5EF4-FFF2-40B4-BE49-F238E27FC236}">
                <a16:creationId xmlns:a16="http://schemas.microsoft.com/office/drawing/2014/main" id="{B1751B4D-33E1-009E-30E9-614D2665E3AC}"/>
              </a:ext>
            </a:extLst>
          </p:cNvPr>
          <p:cNvPicPr preferRelativeResize="0"/>
          <p:nvPr/>
        </p:nvPicPr>
        <p:blipFill rotWithShape="1">
          <a:blip r:embed="rId2">
            <a:alphaModFix/>
          </a:blip>
          <a:srcRect/>
          <a:stretch/>
        </p:blipFill>
        <p:spPr>
          <a:xfrm>
            <a:off x="3406588" y="1434352"/>
            <a:ext cx="4589930" cy="4787153"/>
          </a:xfrm>
          <a:prstGeom prst="rect">
            <a:avLst/>
          </a:prstGeom>
          <a:noFill/>
          <a:ln>
            <a:noFill/>
          </a:ln>
        </p:spPr>
      </p:pic>
    </p:spTree>
    <p:extLst>
      <p:ext uri="{BB962C8B-B14F-4D97-AF65-F5344CB8AC3E}">
        <p14:creationId xmlns:p14="http://schemas.microsoft.com/office/powerpoint/2010/main" val="1487672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86f5ee43a5_0_149"/>
          <p:cNvSpPr txBox="1">
            <a:spLocks noGrp="1"/>
          </p:cNvSpPr>
          <p:nvPr>
            <p:ph type="title"/>
          </p:nvPr>
        </p:nvSpPr>
        <p:spPr>
          <a:xfrm>
            <a:off x="335360" y="44624"/>
            <a:ext cx="10820320" cy="1198973"/>
          </a:xfrm>
        </p:spPr>
        <p:txBody>
          <a:bodyPr spcFirstLastPara="1" lIns="91425" tIns="45700" rIns="91425" bIns="45700" anchor="b" anchorCtr="0">
            <a:normAutofit/>
          </a:bodyPr>
          <a:lstStyle/>
          <a:p>
            <a:pPr marL="0" lvl="0" indent="0" rtl="0">
              <a:spcBef>
                <a:spcPts val="0"/>
              </a:spcBef>
              <a:spcAft>
                <a:spcPts val="0"/>
              </a:spcAft>
              <a:buClr>
                <a:schemeClr val="dk1"/>
              </a:buClr>
              <a:buSzPts val="4400"/>
              <a:buFont typeface="Arial"/>
              <a:buNone/>
            </a:pPr>
            <a:r>
              <a:rPr lang="ja-JP" dirty="0"/>
              <a:t>火災</a:t>
            </a:r>
            <a:r>
              <a:rPr lang="ja-JP" altLang="en-US" dirty="0"/>
              <a:t>（２）</a:t>
            </a:r>
          </a:p>
        </p:txBody>
      </p:sp>
      <p:pic>
        <p:nvPicPr>
          <p:cNvPr id="155" name="Google Shape;155;g386f5ee43a5_0_149" descr="http://www.mod.go.jp/msdf/hanshin/about/saigai/img/shinsai1.jpg">
            <a:hlinkClick r:id="rId3"/>
          </p:cNvPr>
          <p:cNvPicPr preferRelativeResize="0"/>
          <p:nvPr/>
        </p:nvPicPr>
        <p:blipFill rotWithShape="1">
          <a:blip r:embed="rId4"/>
          <a:stretch/>
        </p:blipFill>
        <p:spPr>
          <a:xfrm>
            <a:off x="2830437" y="1462283"/>
            <a:ext cx="6371752" cy="47788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712BB8-BBC2-6B54-7C9A-CEE445F7E4CA}"/>
              </a:ext>
            </a:extLst>
          </p:cNvPr>
          <p:cNvSpPr>
            <a:spLocks noGrp="1"/>
          </p:cNvSpPr>
          <p:nvPr>
            <p:ph type="title"/>
          </p:nvPr>
        </p:nvSpPr>
        <p:spPr/>
        <p:txBody>
          <a:bodyPr/>
          <a:lstStyle/>
          <a:p>
            <a:r>
              <a:rPr kumimoji="1" lang="ja-JP" altLang="en-US" dirty="0"/>
              <a:t>火災による被害</a:t>
            </a:r>
          </a:p>
        </p:txBody>
      </p:sp>
      <p:pic>
        <p:nvPicPr>
          <p:cNvPr id="161" name="Google Shape;161;g386f5ee43a5_0_154" descr="http://kanpo.net/history/img/dat1230/pict02.jpg">
            <a:hlinkClick r:id="rId2"/>
          </p:cNvPr>
          <p:cNvPicPr preferRelativeResize="0"/>
          <p:nvPr/>
        </p:nvPicPr>
        <p:blipFill rotWithShape="1">
          <a:blip r:embed="rId3">
            <a:alphaModFix/>
          </a:blip>
          <a:srcRect/>
          <a:stretch/>
        </p:blipFill>
        <p:spPr>
          <a:xfrm>
            <a:off x="2459450" y="1356052"/>
            <a:ext cx="7007279" cy="4920904"/>
          </a:xfrm>
          <a:prstGeom prst="rect">
            <a:avLst/>
          </a:prstGeom>
          <a:noFill/>
          <a:ln>
            <a:noFill/>
          </a:ln>
        </p:spPr>
      </p:pic>
    </p:spTree>
    <p:extLst>
      <p:ext uri="{BB962C8B-B14F-4D97-AF65-F5344CB8AC3E}">
        <p14:creationId xmlns:p14="http://schemas.microsoft.com/office/powerpoint/2010/main" val="2578694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8175B8-6A0A-974D-C83A-4C9336F665D1}"/>
              </a:ext>
            </a:extLst>
          </p:cNvPr>
          <p:cNvSpPr>
            <a:spLocks noGrp="1"/>
          </p:cNvSpPr>
          <p:nvPr>
            <p:ph type="title"/>
          </p:nvPr>
        </p:nvSpPr>
        <p:spPr/>
        <p:txBody>
          <a:bodyPr/>
          <a:lstStyle/>
          <a:p>
            <a:r>
              <a:rPr lang="ja-JP" altLang="en-US" dirty="0"/>
              <a:t>西宮市仁川の地滑り現場</a:t>
            </a:r>
            <a:endParaRPr kumimoji="1" lang="ja-JP" altLang="en-US" dirty="0"/>
          </a:p>
        </p:txBody>
      </p:sp>
      <p:pic>
        <p:nvPicPr>
          <p:cNvPr id="167" name="Google Shape;167;g386f5ee43a5_0_159"/>
          <p:cNvPicPr preferRelativeResize="0">
            <a:picLocks/>
          </p:cNvPicPr>
          <p:nvPr/>
        </p:nvPicPr>
        <p:blipFill rotWithShape="1">
          <a:blip r:embed="rId2"/>
          <a:srcRect l="476" r="-194"/>
          <a:stretch>
            <a:fillRect/>
          </a:stretch>
        </p:blipFill>
        <p:spPr>
          <a:xfrm>
            <a:off x="2510119" y="1392974"/>
            <a:ext cx="7261410" cy="4833070"/>
          </a:xfrm>
          <a:prstGeom prst="rect">
            <a:avLst/>
          </a:prstGeom>
          <a:noFill/>
          <a:ln>
            <a:noFill/>
          </a:ln>
        </p:spPr>
      </p:pic>
    </p:spTree>
    <p:extLst>
      <p:ext uri="{BB962C8B-B14F-4D97-AF65-F5344CB8AC3E}">
        <p14:creationId xmlns:p14="http://schemas.microsoft.com/office/powerpoint/2010/main" val="2770288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8E4EA8-E96F-6DFA-1FCA-BDEBB0AA7BAE}"/>
              </a:ext>
            </a:extLst>
          </p:cNvPr>
          <p:cNvSpPr>
            <a:spLocks noGrp="1"/>
          </p:cNvSpPr>
          <p:nvPr>
            <p:ph type="title"/>
          </p:nvPr>
        </p:nvSpPr>
        <p:spPr>
          <a:xfrm>
            <a:off x="335360" y="44624"/>
            <a:ext cx="10820320" cy="1198973"/>
          </a:xfrm>
        </p:spPr>
        <p:txBody>
          <a:bodyPr anchor="b">
            <a:normAutofit/>
          </a:bodyPr>
          <a:lstStyle/>
          <a:p>
            <a:r>
              <a:rPr kumimoji="1" lang="ja-JP" altLang="en-US" dirty="0"/>
              <a:t>道路の陥没</a:t>
            </a:r>
          </a:p>
        </p:txBody>
      </p:sp>
      <p:pic>
        <p:nvPicPr>
          <p:cNvPr id="172" name="Google Shape;172;g386f5ee43a5_0_250"/>
          <p:cNvPicPr preferRelativeResize="0"/>
          <p:nvPr/>
        </p:nvPicPr>
        <p:blipFill rotWithShape="1">
          <a:blip r:embed="rId2"/>
          <a:stretch/>
        </p:blipFill>
        <p:spPr>
          <a:xfrm>
            <a:off x="2502478" y="1462283"/>
            <a:ext cx="7027669" cy="4778815"/>
          </a:xfrm>
          <a:prstGeom prst="rect">
            <a:avLst/>
          </a:prstGeom>
          <a:noFill/>
          <a:ln>
            <a:noFill/>
          </a:ln>
        </p:spPr>
      </p:pic>
    </p:spTree>
    <p:extLst>
      <p:ext uri="{BB962C8B-B14F-4D97-AF65-F5344CB8AC3E}">
        <p14:creationId xmlns:p14="http://schemas.microsoft.com/office/powerpoint/2010/main" val="1198414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B582B9-8A6E-E1E8-8812-0618BE332C1A}"/>
              </a:ext>
            </a:extLst>
          </p:cNvPr>
          <p:cNvSpPr>
            <a:spLocks noGrp="1"/>
          </p:cNvSpPr>
          <p:nvPr>
            <p:ph type="title"/>
          </p:nvPr>
        </p:nvSpPr>
        <p:spPr/>
        <p:txBody>
          <a:bodyPr/>
          <a:lstStyle/>
          <a:p>
            <a:r>
              <a:rPr kumimoji="1" lang="ja-JP" altLang="en-US" dirty="0"/>
              <a:t>高速道路の被害（１）</a:t>
            </a:r>
          </a:p>
        </p:txBody>
      </p:sp>
      <p:pic>
        <p:nvPicPr>
          <p:cNvPr id="178" name="Google Shape;178;g386f5ee43a5_0_254"/>
          <p:cNvPicPr preferRelativeResize="0"/>
          <p:nvPr/>
        </p:nvPicPr>
        <p:blipFill rotWithShape="1">
          <a:blip r:embed="rId2">
            <a:alphaModFix/>
          </a:blip>
          <a:srcRect/>
          <a:stretch/>
        </p:blipFill>
        <p:spPr>
          <a:xfrm>
            <a:off x="1838976" y="1310473"/>
            <a:ext cx="3414936" cy="4990888"/>
          </a:xfrm>
          <a:prstGeom prst="rect">
            <a:avLst/>
          </a:prstGeom>
          <a:noFill/>
          <a:ln>
            <a:noFill/>
          </a:ln>
        </p:spPr>
      </p:pic>
      <p:pic>
        <p:nvPicPr>
          <p:cNvPr id="179" name="Google Shape;179;g386f5ee43a5_0_254"/>
          <p:cNvPicPr preferRelativeResize="0"/>
          <p:nvPr/>
        </p:nvPicPr>
        <p:blipFill rotWithShape="1">
          <a:blip r:embed="rId3">
            <a:alphaModFix/>
          </a:blip>
          <a:srcRect/>
          <a:stretch/>
        </p:blipFill>
        <p:spPr>
          <a:xfrm>
            <a:off x="5974971" y="1310240"/>
            <a:ext cx="4168094" cy="4972026"/>
          </a:xfrm>
          <a:prstGeom prst="rect">
            <a:avLst/>
          </a:prstGeom>
          <a:noFill/>
          <a:ln>
            <a:noFill/>
          </a:ln>
        </p:spPr>
      </p:pic>
    </p:spTree>
    <p:extLst>
      <p:ext uri="{BB962C8B-B14F-4D97-AF65-F5344CB8AC3E}">
        <p14:creationId xmlns:p14="http://schemas.microsoft.com/office/powerpoint/2010/main" val="1713121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F57D6B-C34A-2016-AF4C-C8733774FDF6}"/>
              </a:ext>
            </a:extLst>
          </p:cNvPr>
          <p:cNvSpPr>
            <a:spLocks noGrp="1"/>
          </p:cNvSpPr>
          <p:nvPr>
            <p:ph type="title"/>
          </p:nvPr>
        </p:nvSpPr>
        <p:spPr/>
        <p:txBody>
          <a:bodyPr/>
          <a:lstStyle/>
          <a:p>
            <a:r>
              <a:rPr lang="ja-JP" altLang="en-US" dirty="0"/>
              <a:t>高速道路の被害（２）</a:t>
            </a:r>
            <a:endParaRPr kumimoji="1" lang="ja-JP" altLang="en-US" dirty="0"/>
          </a:p>
        </p:txBody>
      </p:sp>
      <p:pic>
        <p:nvPicPr>
          <p:cNvPr id="185" name="Google Shape;185;g386f5ee43a5_0_260"/>
          <p:cNvPicPr preferRelativeResize="0"/>
          <p:nvPr/>
        </p:nvPicPr>
        <p:blipFill rotWithShape="1">
          <a:blip r:embed="rId2">
            <a:alphaModFix/>
          </a:blip>
          <a:srcRect/>
          <a:stretch/>
        </p:blipFill>
        <p:spPr>
          <a:xfrm>
            <a:off x="2211356" y="1332806"/>
            <a:ext cx="7793255" cy="4960418"/>
          </a:xfrm>
          <a:prstGeom prst="rect">
            <a:avLst/>
          </a:prstGeom>
          <a:noFill/>
          <a:ln>
            <a:noFill/>
          </a:ln>
        </p:spPr>
      </p:pic>
    </p:spTree>
    <p:extLst>
      <p:ext uri="{BB962C8B-B14F-4D97-AF65-F5344CB8AC3E}">
        <p14:creationId xmlns:p14="http://schemas.microsoft.com/office/powerpoint/2010/main" val="1154213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D92C4-99EB-0F4E-191B-9962E613E30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5FC22BA-DE15-A9DD-8830-CA28FDC4C4DA}"/>
              </a:ext>
            </a:extLst>
          </p:cNvPr>
          <p:cNvSpPr>
            <a:spLocks noGrp="1"/>
          </p:cNvSpPr>
          <p:nvPr>
            <p:ph type="title"/>
          </p:nvPr>
        </p:nvSpPr>
        <p:spPr/>
        <p:txBody>
          <a:bodyPr/>
          <a:lstStyle/>
          <a:p>
            <a:r>
              <a:rPr lang="ja-JP" altLang="en-US" dirty="0"/>
              <a:t>高速道路の被害（３）</a:t>
            </a:r>
            <a:endParaRPr kumimoji="1" lang="ja-JP" altLang="en-US" dirty="0"/>
          </a:p>
        </p:txBody>
      </p:sp>
      <p:pic>
        <p:nvPicPr>
          <p:cNvPr id="191" name="Google Shape;191;g386f5ee43a5_0_265" descr="波打つように倒壊した阪神高速神戸線=時事通信社ヘリより＝（兵庫県神戸市東灘区）"/>
          <p:cNvPicPr preferRelativeResize="0">
            <a:picLocks noGrp="1"/>
          </p:cNvPicPr>
          <p:nvPr>
            <p:ph idx="1"/>
          </p:nvPr>
        </p:nvPicPr>
        <p:blipFill rotWithShape="1">
          <a:blip r:embed="rId2">
            <a:alphaModFix/>
          </a:blip>
          <a:srcRect/>
          <a:stretch/>
        </p:blipFill>
        <p:spPr>
          <a:xfrm>
            <a:off x="273050" y="1349525"/>
            <a:ext cx="6965950" cy="4763408"/>
          </a:xfrm>
          <a:prstGeom prst="rect">
            <a:avLst/>
          </a:prstGeom>
          <a:noFill/>
          <a:ln>
            <a:noFill/>
          </a:ln>
        </p:spPr>
      </p:pic>
      <p:pic>
        <p:nvPicPr>
          <p:cNvPr id="192" name="Google Shape;192;g386f5ee43a5_0_265" descr="「高速道路 橋脚」の画像検索結果"/>
          <p:cNvPicPr preferRelativeResize="0"/>
          <p:nvPr/>
        </p:nvPicPr>
        <p:blipFill rotWithShape="1">
          <a:blip r:embed="rId3">
            <a:alphaModFix/>
          </a:blip>
          <a:srcRect/>
          <a:stretch/>
        </p:blipFill>
        <p:spPr>
          <a:xfrm>
            <a:off x="7340598" y="1366458"/>
            <a:ext cx="4724400" cy="3611942"/>
          </a:xfrm>
          <a:prstGeom prst="rect">
            <a:avLst/>
          </a:prstGeom>
          <a:noFill/>
          <a:ln>
            <a:noFill/>
          </a:ln>
        </p:spPr>
      </p:pic>
    </p:spTree>
    <p:extLst>
      <p:ext uri="{BB962C8B-B14F-4D97-AF65-F5344CB8AC3E}">
        <p14:creationId xmlns:p14="http://schemas.microsoft.com/office/powerpoint/2010/main" val="2299709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12959A-8FFC-6176-6CD1-CC107AE51B09}"/>
              </a:ext>
            </a:extLst>
          </p:cNvPr>
          <p:cNvSpPr>
            <a:spLocks noGrp="1"/>
          </p:cNvSpPr>
          <p:nvPr>
            <p:ph type="title"/>
          </p:nvPr>
        </p:nvSpPr>
        <p:spPr/>
        <p:txBody>
          <a:bodyPr/>
          <a:lstStyle/>
          <a:p>
            <a:r>
              <a:rPr lang="ja-JP" altLang="ja-JP" dirty="0"/>
              <a:t>講義目的及び到達目標</a:t>
            </a:r>
            <a:endParaRPr kumimoji="1" lang="ja-JP" altLang="en-US" dirty="0"/>
          </a:p>
        </p:txBody>
      </p:sp>
      <p:sp>
        <p:nvSpPr>
          <p:cNvPr id="3" name="コンテンツ プレースホルダー 2">
            <a:extLst>
              <a:ext uri="{FF2B5EF4-FFF2-40B4-BE49-F238E27FC236}">
                <a16:creationId xmlns:a16="http://schemas.microsoft.com/office/drawing/2014/main" id="{D167AC13-5AE1-07B5-4A9F-3C5E949D0389}"/>
              </a:ext>
            </a:extLst>
          </p:cNvPr>
          <p:cNvSpPr>
            <a:spLocks noGrp="1"/>
          </p:cNvSpPr>
          <p:nvPr>
            <p:ph idx="1"/>
          </p:nvPr>
        </p:nvSpPr>
        <p:spPr/>
        <p:txBody>
          <a:bodyPr/>
          <a:lstStyle/>
          <a:p>
            <a:pPr>
              <a:buFont typeface="Wingdings" panose="05000000000000000000" pitchFamily="2" charset="2"/>
              <a:buChar char="l"/>
            </a:pPr>
            <a:r>
              <a:rPr lang="ja-JP" altLang="en-US" b="0" dirty="0">
                <a:solidFill>
                  <a:srgbClr val="222222"/>
                </a:solidFill>
                <a:cs typeface="Arial"/>
                <a:sym typeface="Arial"/>
              </a:rPr>
              <a:t> </a:t>
            </a:r>
            <a:r>
              <a:rPr lang="ja-JP" altLang="en-US" dirty="0">
                <a:solidFill>
                  <a:srgbClr val="222222"/>
                </a:solidFill>
                <a:cs typeface="Arial"/>
                <a:sym typeface="Arial"/>
              </a:rPr>
              <a:t>講義目的</a:t>
            </a:r>
            <a:endParaRPr lang="en-US" altLang="ja-JP" dirty="0">
              <a:solidFill>
                <a:srgbClr val="222222"/>
              </a:solidFill>
              <a:cs typeface="Arial"/>
              <a:sym typeface="Arial"/>
            </a:endParaRPr>
          </a:p>
          <a:p>
            <a:pPr lvl="1">
              <a:buFont typeface="Wingdings" panose="05000000000000000000" pitchFamily="2" charset="2"/>
              <a:buChar char="l"/>
            </a:pPr>
            <a:r>
              <a:rPr lang="ja-JP" altLang="en-US" b="0" dirty="0">
                <a:solidFill>
                  <a:srgbClr val="222222"/>
                </a:solidFill>
                <a:cs typeface="Arial"/>
                <a:sym typeface="Arial"/>
              </a:rPr>
              <a:t> </a:t>
            </a:r>
            <a:r>
              <a:rPr lang="ja-JP" altLang="en-US" b="0" dirty="0">
                <a:solidFill>
                  <a:srgbClr val="222222"/>
                </a:solidFill>
                <a:latin typeface="游ゴシック Medium" panose="020B0500000000000000" pitchFamily="50" charset="-128"/>
                <a:ea typeface="游ゴシック Medium" panose="020B0500000000000000" pitchFamily="50" charset="-128"/>
                <a:cs typeface="Arial"/>
                <a:sym typeface="Arial"/>
              </a:rPr>
              <a:t>減災復興の目的は災害に負けない強靭な社会（</a:t>
            </a:r>
            <a:r>
              <a:rPr lang="en-US" altLang="ja-JP" b="0" dirty="0">
                <a:solidFill>
                  <a:srgbClr val="222222"/>
                </a:solidFill>
                <a:latin typeface="游ゴシック Medium" panose="020B0500000000000000" pitchFamily="50" charset="-128"/>
                <a:ea typeface="游ゴシック Medium" panose="020B0500000000000000" pitchFamily="50" charset="-128"/>
                <a:cs typeface="Arial"/>
                <a:sym typeface="Arial"/>
              </a:rPr>
              <a:t>Disaster Resilient Society</a:t>
            </a:r>
            <a:r>
              <a:rPr lang="ja-JP" altLang="en-US" b="0" dirty="0">
                <a:solidFill>
                  <a:srgbClr val="222222"/>
                </a:solidFill>
                <a:latin typeface="游ゴシック Medium" panose="020B0500000000000000" pitchFamily="50" charset="-128"/>
                <a:ea typeface="游ゴシック Medium" panose="020B0500000000000000" pitchFamily="50" charset="-128"/>
                <a:cs typeface="Arial"/>
                <a:sym typeface="Arial"/>
              </a:rPr>
              <a:t>）をつくることにある。</a:t>
            </a:r>
            <a:endParaRPr lang="en-US" altLang="ja-JP" b="0" dirty="0">
              <a:solidFill>
                <a:srgbClr val="222222"/>
              </a:solidFill>
              <a:latin typeface="游ゴシック Medium" panose="020B0500000000000000" pitchFamily="50" charset="-128"/>
              <a:ea typeface="游ゴシック Medium" panose="020B0500000000000000" pitchFamily="50" charset="-128"/>
              <a:cs typeface="Arial"/>
              <a:sym typeface="Arial"/>
            </a:endParaRPr>
          </a:p>
          <a:p>
            <a:pPr lvl="1">
              <a:buFont typeface="Wingdings" panose="05000000000000000000" pitchFamily="2" charset="2"/>
              <a:buChar char="l"/>
            </a:pPr>
            <a:r>
              <a:rPr lang="ja-JP" altLang="en-US" b="0" dirty="0">
                <a:solidFill>
                  <a:srgbClr val="222222"/>
                </a:solidFill>
                <a:latin typeface="游ゴシック Medium" panose="020B0500000000000000" pitchFamily="50" charset="-128"/>
                <a:ea typeface="游ゴシック Medium" panose="020B0500000000000000" pitchFamily="50" charset="-128"/>
                <a:cs typeface="Arial"/>
                <a:sym typeface="Arial"/>
              </a:rPr>
              <a:t> 本講義では、「減災復興」を学修する入門編として、阪神・淡路大震災後の復興を通して、減災復興の教育領域として本学が掲げる「災害科学」「減災コミュニケーション」「減災復興ガバナンス」の概要について学ぶことで減災復興政策を鳥瞰的（ちょうかんてき）に理解し、レジリエンスの基本的な概念を修得する。本講義は、オムニバス方式で実施する。</a:t>
            </a:r>
            <a:endParaRPr lang="en-US" altLang="ja-JP" b="0" dirty="0">
              <a:solidFill>
                <a:srgbClr val="222222"/>
              </a:solidFill>
              <a:latin typeface="游ゴシック Medium" panose="020B0500000000000000" pitchFamily="50" charset="-128"/>
              <a:ea typeface="游ゴシック Medium" panose="020B0500000000000000" pitchFamily="50" charset="-128"/>
              <a:cs typeface="Arial"/>
              <a:sym typeface="Arial"/>
            </a:endParaRPr>
          </a:p>
          <a:p>
            <a:pPr>
              <a:buFont typeface="Wingdings" panose="05000000000000000000" pitchFamily="2" charset="2"/>
              <a:buChar char="l"/>
            </a:pPr>
            <a:r>
              <a:rPr lang="ja-JP" altLang="en-US" b="0" dirty="0">
                <a:solidFill>
                  <a:srgbClr val="222222"/>
                </a:solidFill>
                <a:cs typeface="Arial"/>
                <a:sym typeface="Arial"/>
              </a:rPr>
              <a:t> </a:t>
            </a:r>
            <a:r>
              <a:rPr lang="ja-JP" altLang="en-US" dirty="0">
                <a:solidFill>
                  <a:srgbClr val="222222"/>
                </a:solidFill>
                <a:cs typeface="Arial"/>
                <a:sym typeface="Arial"/>
              </a:rPr>
              <a:t>到達目標</a:t>
            </a:r>
            <a:endParaRPr lang="en-US" altLang="ja-JP" dirty="0">
              <a:solidFill>
                <a:srgbClr val="222222"/>
              </a:solidFill>
              <a:cs typeface="Arial"/>
              <a:sym typeface="Arial"/>
            </a:endParaRPr>
          </a:p>
          <a:p>
            <a:pPr marL="658368" lvl="1" indent="-457200">
              <a:buFont typeface="+mj-lt"/>
              <a:buAutoNum type="arabicPeriod"/>
            </a:pPr>
            <a:r>
              <a:rPr lang="ja-JP" altLang="en-US" dirty="0">
                <a:solidFill>
                  <a:srgbClr val="222222"/>
                </a:solidFill>
                <a:cs typeface="Arial"/>
                <a:sym typeface="Arial"/>
              </a:rPr>
              <a:t>災害を引き起こす要因を理解し説明できること</a:t>
            </a:r>
            <a:endParaRPr lang="en-US" altLang="ja-JP" dirty="0">
              <a:solidFill>
                <a:srgbClr val="222222"/>
              </a:solidFill>
              <a:cs typeface="Arial"/>
              <a:sym typeface="Arial"/>
            </a:endParaRPr>
          </a:p>
          <a:p>
            <a:pPr marL="658368" lvl="1" indent="-457200">
              <a:buFont typeface="+mj-lt"/>
              <a:buAutoNum type="arabicPeriod"/>
            </a:pPr>
            <a:r>
              <a:rPr lang="ja-JP" altLang="en-US" dirty="0">
                <a:solidFill>
                  <a:srgbClr val="222222"/>
                </a:solidFill>
                <a:cs typeface="Arial"/>
                <a:sym typeface="Arial"/>
              </a:rPr>
              <a:t>災害前の備えや災害後の対策等について説明できること</a:t>
            </a:r>
            <a:endParaRPr lang="en-US" altLang="ja-JP" dirty="0">
              <a:solidFill>
                <a:srgbClr val="222222"/>
              </a:solidFill>
              <a:cs typeface="Arial"/>
              <a:sym typeface="Arial"/>
            </a:endParaRPr>
          </a:p>
          <a:p>
            <a:pPr marL="658368" lvl="1" indent="-457200">
              <a:buFont typeface="+mj-lt"/>
              <a:buAutoNum type="arabicPeriod"/>
            </a:pPr>
            <a:r>
              <a:rPr lang="ja-JP" altLang="en-US" dirty="0"/>
              <a:t>減災復興に関わる概念や理念を理解し説明できること</a:t>
            </a:r>
          </a:p>
          <a:p>
            <a:endParaRPr kumimoji="1" lang="ja-JP" altLang="en-US" dirty="0"/>
          </a:p>
        </p:txBody>
      </p:sp>
    </p:spTree>
    <p:extLst>
      <p:ext uri="{BB962C8B-B14F-4D97-AF65-F5344CB8AC3E}">
        <p14:creationId xmlns:p14="http://schemas.microsoft.com/office/powerpoint/2010/main" val="2456625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782EF0-06B3-8D6E-D439-562F0995940A}"/>
              </a:ext>
            </a:extLst>
          </p:cNvPr>
          <p:cNvSpPr>
            <a:spLocks noGrp="1"/>
          </p:cNvSpPr>
          <p:nvPr>
            <p:ph type="title"/>
          </p:nvPr>
        </p:nvSpPr>
        <p:spPr/>
        <p:txBody>
          <a:bodyPr/>
          <a:lstStyle/>
          <a:p>
            <a:r>
              <a:rPr lang="ja-JP" altLang="en-US" dirty="0"/>
              <a:t>鉄道の被害</a:t>
            </a:r>
            <a:endParaRPr kumimoji="1" lang="ja-JP" altLang="en-US" dirty="0"/>
          </a:p>
        </p:txBody>
      </p:sp>
      <p:pic>
        <p:nvPicPr>
          <p:cNvPr id="198" name="Google Shape;198;g386f5ee43a5_0_271"/>
          <p:cNvPicPr preferRelativeResize="0"/>
          <p:nvPr/>
        </p:nvPicPr>
        <p:blipFill rotWithShape="1">
          <a:blip r:embed="rId2">
            <a:alphaModFix/>
          </a:blip>
          <a:srcRect/>
          <a:stretch/>
        </p:blipFill>
        <p:spPr>
          <a:xfrm>
            <a:off x="2182094" y="1328262"/>
            <a:ext cx="3478344" cy="2553321"/>
          </a:xfrm>
          <a:prstGeom prst="rect">
            <a:avLst/>
          </a:prstGeom>
          <a:noFill/>
          <a:ln>
            <a:noFill/>
          </a:ln>
        </p:spPr>
      </p:pic>
      <p:pic>
        <p:nvPicPr>
          <p:cNvPr id="4" name="Picture 3" descr="C:\Users\taniro\Dropbox\kcct\bosai\refer\pic\x_05622907.jpg">
            <a:extLst>
              <a:ext uri="{FF2B5EF4-FFF2-40B4-BE49-F238E27FC236}">
                <a16:creationId xmlns:a16="http://schemas.microsoft.com/office/drawing/2014/main" id="{38312CE9-B87D-8C02-298E-3BE62510CFD0}"/>
              </a:ext>
            </a:extLst>
          </p:cNvPr>
          <p:cNvPicPr>
            <a:picLocks noChangeAspect="1" noChangeArrowheads="1"/>
          </p:cNvPicPr>
          <p:nvPr/>
        </p:nvPicPr>
        <p:blipFill>
          <a:blip r:embed="rId3" cstate="print"/>
          <a:srcRect r="9596"/>
          <a:stretch>
            <a:fillRect/>
          </a:stretch>
        </p:blipFill>
        <p:spPr bwMode="auto">
          <a:xfrm>
            <a:off x="5732874" y="1433127"/>
            <a:ext cx="3411121" cy="2393611"/>
          </a:xfrm>
          <a:prstGeom prst="rect">
            <a:avLst/>
          </a:prstGeom>
          <a:noFill/>
        </p:spPr>
      </p:pic>
      <p:pic>
        <p:nvPicPr>
          <p:cNvPr id="5" name="Picture 2" descr="C:\Users\taniro\Dropbox\kcct\bosai\refer\pic\a0175545_1227634.jpg">
            <a:extLst>
              <a:ext uri="{FF2B5EF4-FFF2-40B4-BE49-F238E27FC236}">
                <a16:creationId xmlns:a16="http://schemas.microsoft.com/office/drawing/2014/main" id="{57D9F286-ED69-CBFA-9D8B-800377FFC35C}"/>
              </a:ext>
            </a:extLst>
          </p:cNvPr>
          <p:cNvPicPr>
            <a:picLocks noChangeAspect="1" noChangeArrowheads="1"/>
          </p:cNvPicPr>
          <p:nvPr/>
        </p:nvPicPr>
        <p:blipFill>
          <a:blip r:embed="rId4" cstate="print"/>
          <a:srcRect/>
          <a:stretch>
            <a:fillRect/>
          </a:stretch>
        </p:blipFill>
        <p:spPr bwMode="auto">
          <a:xfrm>
            <a:off x="5749807" y="3881583"/>
            <a:ext cx="3394188" cy="2409873"/>
          </a:xfrm>
          <a:prstGeom prst="rect">
            <a:avLst/>
          </a:prstGeom>
          <a:noFill/>
        </p:spPr>
      </p:pic>
      <p:pic>
        <p:nvPicPr>
          <p:cNvPr id="3074" name="Picture 2">
            <a:extLst>
              <a:ext uri="{FF2B5EF4-FFF2-40B4-BE49-F238E27FC236}">
                <a16:creationId xmlns:a16="http://schemas.microsoft.com/office/drawing/2014/main" id="{794B06CC-0D3A-1AA4-54DA-F3EDAE23C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094" y="3981619"/>
            <a:ext cx="3478343" cy="230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3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7C00EE-A766-653A-8191-EDC38CAC721A}"/>
              </a:ext>
            </a:extLst>
          </p:cNvPr>
          <p:cNvSpPr>
            <a:spLocks noGrp="1"/>
          </p:cNvSpPr>
          <p:nvPr>
            <p:ph type="title"/>
          </p:nvPr>
        </p:nvSpPr>
        <p:spPr>
          <a:xfrm>
            <a:off x="335360" y="44624"/>
            <a:ext cx="10820320" cy="1198973"/>
          </a:xfrm>
        </p:spPr>
        <p:txBody>
          <a:bodyPr anchor="b">
            <a:normAutofit/>
          </a:bodyPr>
          <a:lstStyle/>
          <a:p>
            <a:r>
              <a:rPr kumimoji="1" lang="ja-JP" altLang="en-US" dirty="0"/>
              <a:t>神戸港の被害</a:t>
            </a:r>
          </a:p>
        </p:txBody>
      </p:sp>
      <p:pic>
        <p:nvPicPr>
          <p:cNvPr id="203" name="Google Shape;203;g386f5ee43a5_0_276" descr="神戸港液状化"/>
          <p:cNvPicPr preferRelativeResize="0"/>
          <p:nvPr/>
        </p:nvPicPr>
        <p:blipFill rotWithShape="1">
          <a:blip r:embed="rId2"/>
          <a:stretch/>
        </p:blipFill>
        <p:spPr>
          <a:xfrm>
            <a:off x="648263" y="1411484"/>
            <a:ext cx="3285436" cy="4778815"/>
          </a:xfrm>
          <a:prstGeom prst="rect">
            <a:avLst/>
          </a:prstGeom>
          <a:noFill/>
          <a:ln>
            <a:noFill/>
          </a:ln>
        </p:spPr>
      </p:pic>
      <p:pic>
        <p:nvPicPr>
          <p:cNvPr id="2050" name="Picture 2">
            <a:extLst>
              <a:ext uri="{FF2B5EF4-FFF2-40B4-BE49-F238E27FC236}">
                <a16:creationId xmlns:a16="http://schemas.microsoft.com/office/drawing/2014/main" id="{B29D2A8E-0D93-2825-2E03-3E1E156F6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640" y="1411484"/>
            <a:ext cx="7196333" cy="477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024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31D590-F441-B073-FC8E-328D1CA49687}"/>
              </a:ext>
            </a:extLst>
          </p:cNvPr>
          <p:cNvSpPr>
            <a:spLocks noGrp="1"/>
          </p:cNvSpPr>
          <p:nvPr>
            <p:ph type="title"/>
          </p:nvPr>
        </p:nvSpPr>
        <p:spPr>
          <a:xfrm>
            <a:off x="335360" y="44624"/>
            <a:ext cx="10820320" cy="1198973"/>
          </a:xfrm>
        </p:spPr>
        <p:txBody>
          <a:bodyPr anchor="b">
            <a:normAutofit/>
          </a:bodyPr>
          <a:lstStyle/>
          <a:p>
            <a:r>
              <a:rPr kumimoji="1" lang="ja-JP" altLang="en-US" dirty="0"/>
              <a:t>震災直後から襲ってくる新たな被害</a:t>
            </a:r>
          </a:p>
        </p:txBody>
      </p:sp>
      <p:pic>
        <p:nvPicPr>
          <p:cNvPr id="209" name="Google Shape;209;g386f5ee43a5_0_143" descr="img165"/>
          <p:cNvPicPr preferRelativeResize="0"/>
          <p:nvPr/>
        </p:nvPicPr>
        <p:blipFill rotWithShape="1">
          <a:blip r:embed="rId2"/>
          <a:stretch/>
        </p:blipFill>
        <p:spPr>
          <a:xfrm>
            <a:off x="2502478" y="1462283"/>
            <a:ext cx="7027669" cy="4778815"/>
          </a:xfrm>
          <a:prstGeom prst="rect">
            <a:avLst/>
          </a:prstGeom>
          <a:noFill/>
          <a:ln>
            <a:noFill/>
          </a:ln>
        </p:spPr>
      </p:pic>
      <p:sp>
        <p:nvSpPr>
          <p:cNvPr id="210" name="Google Shape;210;g386f5ee43a5_0_143"/>
          <p:cNvSpPr txBox="1"/>
          <p:nvPr/>
        </p:nvSpPr>
        <p:spPr>
          <a:xfrm>
            <a:off x="9627683" y="5841029"/>
            <a:ext cx="200348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dirty="0">
                <a:solidFill>
                  <a:schemeClr val="dk1"/>
                </a:solidFill>
                <a:latin typeface="Arial"/>
                <a:ea typeface="Arial"/>
                <a:cs typeface="Arial"/>
                <a:sym typeface="Arial"/>
              </a:rPr>
              <a:t>1995</a:t>
            </a:r>
            <a:r>
              <a:rPr lang="en-US" altLang="ja-JP" sz="2000" dirty="0">
                <a:solidFill>
                  <a:schemeClr val="dk1"/>
                </a:solidFill>
                <a:latin typeface="Arial"/>
                <a:ea typeface="Arial"/>
                <a:cs typeface="Arial"/>
                <a:sym typeface="Arial"/>
              </a:rPr>
              <a:t>.</a:t>
            </a:r>
            <a:r>
              <a:rPr lang="ja-JP" sz="2000" dirty="0">
                <a:solidFill>
                  <a:schemeClr val="dk1"/>
                </a:solidFill>
                <a:latin typeface="Arial"/>
                <a:ea typeface="Arial"/>
                <a:cs typeface="Arial"/>
                <a:sym typeface="Arial"/>
              </a:rPr>
              <a:t>01</a:t>
            </a:r>
            <a:r>
              <a:rPr lang="en-US" altLang="ja-JP" sz="2000" dirty="0">
                <a:solidFill>
                  <a:schemeClr val="dk1"/>
                </a:solidFill>
                <a:latin typeface="Arial"/>
                <a:ea typeface="Arial"/>
                <a:cs typeface="Arial"/>
                <a:sym typeface="Arial"/>
              </a:rPr>
              <a:t>.</a:t>
            </a:r>
            <a:r>
              <a:rPr lang="ja-JP" sz="2000" dirty="0">
                <a:solidFill>
                  <a:schemeClr val="dk1"/>
                </a:solidFill>
                <a:latin typeface="Arial"/>
                <a:ea typeface="Arial"/>
                <a:cs typeface="Arial"/>
                <a:sym typeface="Arial"/>
              </a:rPr>
              <a:t>17撮影</a:t>
            </a:r>
            <a:endParaRPr dirty="0"/>
          </a:p>
        </p:txBody>
      </p:sp>
    </p:spTree>
    <p:extLst>
      <p:ext uri="{BB962C8B-B14F-4D97-AF65-F5344CB8AC3E}">
        <p14:creationId xmlns:p14="http://schemas.microsoft.com/office/powerpoint/2010/main" val="3532207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4C2BCA-992C-EFEE-09EB-80192A403C69}"/>
              </a:ext>
            </a:extLst>
          </p:cNvPr>
          <p:cNvSpPr>
            <a:spLocks noGrp="1"/>
          </p:cNvSpPr>
          <p:nvPr>
            <p:ph type="title"/>
          </p:nvPr>
        </p:nvSpPr>
        <p:spPr>
          <a:xfrm>
            <a:off x="335360" y="44624"/>
            <a:ext cx="10820320" cy="1198973"/>
          </a:xfrm>
        </p:spPr>
        <p:txBody>
          <a:bodyPr anchor="b">
            <a:normAutofit/>
          </a:bodyPr>
          <a:lstStyle/>
          <a:p>
            <a:r>
              <a:rPr lang="ja-JP" altLang="en-US" dirty="0"/>
              <a:t>救助の主体と救出者数</a:t>
            </a:r>
            <a:endParaRPr kumimoji="1" lang="ja-JP" altLang="en-US" dirty="0"/>
          </a:p>
        </p:txBody>
      </p:sp>
      <p:pic>
        <p:nvPicPr>
          <p:cNvPr id="219" name="Google Shape;219;g386f5ee43a5_0_281"/>
          <p:cNvPicPr preferRelativeResize="0"/>
          <p:nvPr/>
        </p:nvPicPr>
        <p:blipFill>
          <a:blip r:embed="rId2"/>
          <a:stretch>
            <a:fillRect/>
          </a:stretch>
        </p:blipFill>
        <p:spPr>
          <a:xfrm>
            <a:off x="1036320" y="1290091"/>
            <a:ext cx="10051628" cy="4997501"/>
          </a:xfrm>
          <a:prstGeom prst="rect">
            <a:avLst/>
          </a:prstGeom>
          <a:noFill/>
          <a:ln>
            <a:noFill/>
          </a:ln>
        </p:spPr>
      </p:pic>
    </p:spTree>
    <p:extLst>
      <p:ext uri="{BB962C8B-B14F-4D97-AF65-F5344CB8AC3E}">
        <p14:creationId xmlns:p14="http://schemas.microsoft.com/office/powerpoint/2010/main" val="4231988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E62644-52F1-6558-32C6-53A0B2E95925}"/>
              </a:ext>
            </a:extLst>
          </p:cNvPr>
          <p:cNvSpPr>
            <a:spLocks noGrp="1"/>
          </p:cNvSpPr>
          <p:nvPr>
            <p:ph type="title"/>
          </p:nvPr>
        </p:nvSpPr>
        <p:spPr>
          <a:xfrm>
            <a:off x="335360" y="44624"/>
            <a:ext cx="10820320" cy="1198973"/>
          </a:xfrm>
        </p:spPr>
        <p:txBody>
          <a:bodyPr anchor="b">
            <a:normAutofit/>
          </a:bodyPr>
          <a:lstStyle/>
          <a:p>
            <a:r>
              <a:rPr kumimoji="1" lang="ja-JP" altLang="en-US" dirty="0"/>
              <a:t>復興の構造</a:t>
            </a:r>
          </a:p>
        </p:txBody>
      </p:sp>
      <p:pic>
        <p:nvPicPr>
          <p:cNvPr id="227" name="Google Shape;227;g386f5ee43a5_0_306"/>
          <p:cNvPicPr preferRelativeResize="0"/>
          <p:nvPr/>
        </p:nvPicPr>
        <p:blipFill>
          <a:blip r:embed="rId2"/>
          <a:stretch>
            <a:fillRect/>
          </a:stretch>
        </p:blipFill>
        <p:spPr>
          <a:xfrm>
            <a:off x="2289489" y="1462283"/>
            <a:ext cx="7453648" cy="4778815"/>
          </a:xfrm>
          <a:prstGeom prst="rect">
            <a:avLst/>
          </a:prstGeom>
          <a:noFill/>
          <a:ln>
            <a:noFill/>
          </a:ln>
        </p:spPr>
      </p:pic>
    </p:spTree>
    <p:extLst>
      <p:ext uri="{BB962C8B-B14F-4D97-AF65-F5344CB8AC3E}">
        <p14:creationId xmlns:p14="http://schemas.microsoft.com/office/powerpoint/2010/main" val="226853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D8E06B-C8B9-177F-842A-9D8F44328360}"/>
              </a:ext>
            </a:extLst>
          </p:cNvPr>
          <p:cNvSpPr>
            <a:spLocks noGrp="1"/>
          </p:cNvSpPr>
          <p:nvPr>
            <p:ph type="title"/>
          </p:nvPr>
        </p:nvSpPr>
        <p:spPr/>
        <p:txBody>
          <a:bodyPr/>
          <a:lstStyle/>
          <a:p>
            <a:r>
              <a:rPr lang="ja-JP" altLang="ja-JP" dirty="0"/>
              <a:t>住宅再建のプロセス</a:t>
            </a:r>
            <a:endParaRPr kumimoji="1" lang="ja-JP" altLang="en-US" dirty="0"/>
          </a:p>
        </p:txBody>
      </p:sp>
      <p:sp>
        <p:nvSpPr>
          <p:cNvPr id="234" name="Google Shape;234;g386f5ee43a5_1_0"/>
          <p:cNvSpPr/>
          <p:nvPr/>
        </p:nvSpPr>
        <p:spPr>
          <a:xfrm>
            <a:off x="687389" y="2002756"/>
            <a:ext cx="1592515" cy="342804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0" i="0" u="none" strike="noStrike" cap="none">
                <a:solidFill>
                  <a:schemeClr val="dk1"/>
                </a:solidFill>
                <a:latin typeface="Arial"/>
                <a:ea typeface="Arial"/>
                <a:cs typeface="Arial"/>
                <a:sym typeface="Arial"/>
              </a:rPr>
              <a:t>被災</a:t>
            </a:r>
            <a:endParaRPr sz="18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ja-JP" sz="1800" b="0" i="0" u="none" strike="noStrike" cap="none">
                <a:solidFill>
                  <a:schemeClr val="dk1"/>
                </a:solidFill>
                <a:latin typeface="Arial"/>
                <a:ea typeface="Arial"/>
                <a:cs typeface="Arial"/>
                <a:sym typeface="Arial"/>
              </a:rPr>
              <a:t>建物被害</a:t>
            </a:r>
            <a:endParaRPr sz="1800">
              <a:solidFill>
                <a:schemeClr val="dk1"/>
              </a:solidFill>
              <a:latin typeface="Arial"/>
              <a:ea typeface="Arial"/>
              <a:cs typeface="Arial"/>
              <a:sym typeface="Arial"/>
            </a:endParaRPr>
          </a:p>
          <a:p>
            <a:pPr marL="0" marR="0" lvl="0" indent="0" algn="l" rtl="0">
              <a:spcBef>
                <a:spcPts val="0"/>
              </a:spcBef>
              <a:spcAft>
                <a:spcPts val="0"/>
              </a:spcAft>
              <a:buNone/>
            </a:pPr>
            <a:r>
              <a:rPr lang="ja-JP" sz="1800">
                <a:solidFill>
                  <a:schemeClr val="dk1"/>
                </a:solidFill>
                <a:latin typeface="Arial"/>
                <a:ea typeface="Arial"/>
                <a:cs typeface="Arial"/>
                <a:sym typeface="Arial"/>
              </a:rPr>
              <a:t>インフラ停止</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5" name="Google Shape;235;g386f5ee43a5_1_0"/>
          <p:cNvSpPr/>
          <p:nvPr/>
        </p:nvSpPr>
        <p:spPr>
          <a:xfrm>
            <a:off x="3515362" y="2002756"/>
            <a:ext cx="1791356" cy="342804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dirty="0">
                <a:solidFill>
                  <a:schemeClr val="dk1"/>
                </a:solidFill>
                <a:latin typeface="Arial"/>
                <a:ea typeface="Arial"/>
                <a:cs typeface="Arial"/>
                <a:sym typeface="Arial"/>
              </a:rPr>
              <a:t>避難</a:t>
            </a:r>
            <a:endParaRPr sz="1800" dirty="0">
              <a:solidFill>
                <a:schemeClr val="dk1"/>
              </a:solidFill>
              <a:latin typeface="Arial"/>
              <a:ea typeface="Arial"/>
              <a:cs typeface="Arial"/>
              <a:sym typeface="Arial"/>
            </a:endParaRPr>
          </a:p>
          <a:p>
            <a:pPr marL="0" marR="0" lvl="0" indent="0" algn="ctr"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避難所・その他施設への避難</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236" name="Google Shape;236;g386f5ee43a5_1_0"/>
          <p:cNvSpPr/>
          <p:nvPr/>
        </p:nvSpPr>
        <p:spPr>
          <a:xfrm>
            <a:off x="6349610" y="2002756"/>
            <a:ext cx="2067206" cy="342804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dirty="0">
                <a:solidFill>
                  <a:schemeClr val="dk1"/>
                </a:solidFill>
                <a:latin typeface="Arial"/>
                <a:ea typeface="Arial"/>
                <a:cs typeface="Arial"/>
                <a:sym typeface="Arial"/>
              </a:rPr>
              <a:t>住宅の</a:t>
            </a:r>
            <a:endParaRPr sz="1800"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dirty="0">
                <a:solidFill>
                  <a:schemeClr val="dk1"/>
                </a:solidFill>
                <a:latin typeface="Arial"/>
                <a:ea typeface="Arial"/>
                <a:cs typeface="Arial"/>
                <a:sym typeface="Arial"/>
              </a:rPr>
              <a:t>応急対応</a:t>
            </a:r>
            <a:endParaRPr sz="1800" dirty="0">
              <a:solidFill>
                <a:schemeClr val="dk1"/>
              </a:solidFill>
              <a:latin typeface="Arial"/>
              <a:ea typeface="Arial"/>
              <a:cs typeface="Arial"/>
              <a:sym typeface="Arial"/>
            </a:endParaRPr>
          </a:p>
          <a:p>
            <a:pPr marL="0" marR="0" lvl="0" indent="0" algn="ctr"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・応急修理</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・応急仮設住宅（建設・借上げ）</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・公営住宅への一時住居</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・その他公的住宅</a:t>
            </a:r>
            <a:endParaRPr dirty="0"/>
          </a:p>
        </p:txBody>
      </p:sp>
      <p:sp>
        <p:nvSpPr>
          <p:cNvPr id="237" name="Google Shape;237;g386f5ee43a5_1_0"/>
          <p:cNvSpPr/>
          <p:nvPr/>
        </p:nvSpPr>
        <p:spPr>
          <a:xfrm>
            <a:off x="9470163" y="2002756"/>
            <a:ext cx="2067206" cy="342804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dirty="0">
                <a:solidFill>
                  <a:schemeClr val="dk1"/>
                </a:solidFill>
                <a:latin typeface="Arial"/>
                <a:ea typeface="Arial"/>
                <a:cs typeface="Arial"/>
                <a:sym typeface="Arial"/>
              </a:rPr>
              <a:t>本格復旧・再建</a:t>
            </a:r>
            <a:endParaRPr sz="1800"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dirty="0">
                <a:solidFill>
                  <a:schemeClr val="dk1"/>
                </a:solidFill>
                <a:latin typeface="Arial"/>
                <a:ea typeface="Arial"/>
                <a:cs typeface="Arial"/>
                <a:sym typeface="Arial"/>
              </a:rPr>
              <a:t>（恒久住宅）</a:t>
            </a:r>
            <a:endParaRPr sz="1800" dirty="0">
              <a:solidFill>
                <a:schemeClr val="dk1"/>
              </a:solidFill>
              <a:latin typeface="Arial"/>
              <a:ea typeface="Arial"/>
              <a:cs typeface="Arial"/>
              <a:sym typeface="Arial"/>
            </a:endParaRPr>
          </a:p>
          <a:p>
            <a:pPr marL="0" marR="0" lvl="0" indent="0" algn="ctr"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・自力による住宅再建・改築</a:t>
            </a: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ja-JP" sz="1800" dirty="0">
                <a:solidFill>
                  <a:schemeClr val="dk1"/>
                </a:solidFill>
                <a:latin typeface="Arial"/>
                <a:ea typeface="Arial"/>
                <a:cs typeface="Arial"/>
                <a:sym typeface="Arial"/>
              </a:rPr>
              <a:t>・復興公営住宅</a:t>
            </a:r>
            <a:endParaRPr dirty="0"/>
          </a:p>
        </p:txBody>
      </p:sp>
      <p:cxnSp>
        <p:nvCxnSpPr>
          <p:cNvPr id="238" name="Google Shape;238;g386f5ee43a5_1_0"/>
          <p:cNvCxnSpPr/>
          <p:nvPr/>
        </p:nvCxnSpPr>
        <p:spPr>
          <a:xfrm>
            <a:off x="2466809" y="2636912"/>
            <a:ext cx="892562" cy="0"/>
          </a:xfrm>
          <a:prstGeom prst="straightConnector1">
            <a:avLst/>
          </a:prstGeom>
          <a:noFill/>
          <a:ln w="76200" cap="flat" cmpd="sng">
            <a:solidFill>
              <a:schemeClr val="accent1"/>
            </a:solidFill>
            <a:prstDash val="solid"/>
            <a:miter lim="800000"/>
            <a:headEnd type="none" w="sm" len="sm"/>
            <a:tailEnd type="stealth" w="med" len="med"/>
          </a:ln>
        </p:spPr>
      </p:cxnSp>
      <p:cxnSp>
        <p:nvCxnSpPr>
          <p:cNvPr id="239" name="Google Shape;239;g386f5ee43a5_1_0"/>
          <p:cNvCxnSpPr/>
          <p:nvPr/>
        </p:nvCxnSpPr>
        <p:spPr>
          <a:xfrm>
            <a:off x="8587470" y="2636912"/>
            <a:ext cx="670595" cy="0"/>
          </a:xfrm>
          <a:prstGeom prst="straightConnector1">
            <a:avLst/>
          </a:prstGeom>
          <a:noFill/>
          <a:ln w="76200" cap="flat" cmpd="sng">
            <a:solidFill>
              <a:schemeClr val="accent1"/>
            </a:solidFill>
            <a:prstDash val="solid"/>
            <a:miter lim="800000"/>
            <a:headEnd type="none" w="sm" len="sm"/>
            <a:tailEnd type="stealth" w="med" len="med"/>
          </a:ln>
        </p:spPr>
      </p:cxnSp>
      <p:cxnSp>
        <p:nvCxnSpPr>
          <p:cNvPr id="240" name="Google Shape;240;g386f5ee43a5_1_0"/>
          <p:cNvCxnSpPr/>
          <p:nvPr/>
        </p:nvCxnSpPr>
        <p:spPr>
          <a:xfrm>
            <a:off x="5458432" y="2609616"/>
            <a:ext cx="811420" cy="0"/>
          </a:xfrm>
          <a:prstGeom prst="straightConnector1">
            <a:avLst/>
          </a:prstGeom>
          <a:noFill/>
          <a:ln w="76200" cap="flat" cmpd="sng">
            <a:solidFill>
              <a:schemeClr val="accent1"/>
            </a:solidFill>
            <a:prstDash val="solid"/>
            <a:miter lim="800000"/>
            <a:headEnd type="none" w="sm" len="sm"/>
            <a:tailEnd type="stealth" w="med" len="med"/>
          </a:ln>
        </p:spPr>
      </p:cxnSp>
      <p:sp>
        <p:nvSpPr>
          <p:cNvPr id="241" name="Google Shape;241;g386f5ee43a5_1_0"/>
          <p:cNvSpPr txBox="1"/>
          <p:nvPr/>
        </p:nvSpPr>
        <p:spPr>
          <a:xfrm>
            <a:off x="2421417" y="2768713"/>
            <a:ext cx="105649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dirty="0">
                <a:solidFill>
                  <a:schemeClr val="dk1"/>
                </a:solidFill>
                <a:latin typeface="Arial"/>
                <a:ea typeface="Arial"/>
                <a:cs typeface="Arial"/>
                <a:sym typeface="Arial"/>
              </a:rPr>
              <a:t>被災程度の把握</a:t>
            </a:r>
            <a:endParaRPr dirty="0"/>
          </a:p>
        </p:txBody>
      </p:sp>
      <p:sp>
        <p:nvSpPr>
          <p:cNvPr id="242" name="Google Shape;242;g386f5ee43a5_1_0"/>
          <p:cNvSpPr txBox="1"/>
          <p:nvPr/>
        </p:nvSpPr>
        <p:spPr>
          <a:xfrm>
            <a:off x="5306718" y="2768713"/>
            <a:ext cx="1188000" cy="14559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a:solidFill>
                  <a:schemeClr val="dk1"/>
                </a:solidFill>
                <a:latin typeface="Arial"/>
                <a:ea typeface="Arial"/>
                <a:cs typeface="Arial"/>
                <a:sym typeface="Arial"/>
              </a:rPr>
              <a:t>仮住宅確保のための住宅相談・情報提供</a:t>
            </a:r>
            <a:endParaRPr/>
          </a:p>
        </p:txBody>
      </p:sp>
      <p:sp>
        <p:nvSpPr>
          <p:cNvPr id="243" name="Google Shape;243;g386f5ee43a5_1_0"/>
          <p:cNvSpPr txBox="1"/>
          <p:nvPr/>
        </p:nvSpPr>
        <p:spPr>
          <a:xfrm>
            <a:off x="8416816" y="2824949"/>
            <a:ext cx="1188000" cy="91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dirty="0">
                <a:solidFill>
                  <a:schemeClr val="dk1"/>
                </a:solidFill>
                <a:latin typeface="Arial"/>
                <a:ea typeface="Arial"/>
                <a:cs typeface="Arial"/>
                <a:sym typeface="Arial"/>
              </a:rPr>
              <a:t>本格復旧のための住宅相談</a:t>
            </a:r>
            <a:endParaRPr dirty="0"/>
          </a:p>
        </p:txBody>
      </p:sp>
      <p:sp>
        <p:nvSpPr>
          <p:cNvPr id="244" name="Google Shape;244;g386f5ee43a5_1_0"/>
          <p:cNvSpPr txBox="1"/>
          <p:nvPr/>
        </p:nvSpPr>
        <p:spPr>
          <a:xfrm>
            <a:off x="784300" y="5755285"/>
            <a:ext cx="9922440" cy="3385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chemeClr val="dk1"/>
                </a:solidFill>
                <a:latin typeface="Arial"/>
                <a:ea typeface="Arial"/>
                <a:cs typeface="Arial"/>
                <a:sym typeface="Arial"/>
              </a:rPr>
              <a:t>出典：国土交通省国土技術政策総合研究所（2006）平成１６年新潟県中越地震建築物被害調査報告を元に加筆</a:t>
            </a:r>
            <a:endParaRPr dirty="0"/>
          </a:p>
        </p:txBody>
      </p:sp>
    </p:spTree>
    <p:extLst>
      <p:ext uri="{BB962C8B-B14F-4D97-AF65-F5344CB8AC3E}">
        <p14:creationId xmlns:p14="http://schemas.microsoft.com/office/powerpoint/2010/main" val="2927454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20BECB-B2EE-81E8-C6F7-C24E1D4F153B}"/>
              </a:ext>
            </a:extLst>
          </p:cNvPr>
          <p:cNvSpPr>
            <a:spLocks noGrp="1"/>
          </p:cNvSpPr>
          <p:nvPr>
            <p:ph type="title"/>
          </p:nvPr>
        </p:nvSpPr>
        <p:spPr/>
        <p:txBody>
          <a:bodyPr/>
          <a:lstStyle/>
          <a:p>
            <a:r>
              <a:rPr lang="ja-JP" altLang="ja-JP" dirty="0"/>
              <a:t>減災復興学とは</a:t>
            </a:r>
            <a:endParaRPr kumimoji="1" lang="ja-JP" altLang="en-US" dirty="0"/>
          </a:p>
        </p:txBody>
      </p:sp>
      <p:sp>
        <p:nvSpPr>
          <p:cNvPr id="3" name="コンテンツ プレースホルダー 2">
            <a:extLst>
              <a:ext uri="{FF2B5EF4-FFF2-40B4-BE49-F238E27FC236}">
                <a16:creationId xmlns:a16="http://schemas.microsoft.com/office/drawing/2014/main" id="{3B2E1D43-BF4A-2EA1-2C52-B3E274DD5315}"/>
              </a:ext>
            </a:extLst>
          </p:cNvPr>
          <p:cNvSpPr>
            <a:spLocks noGrp="1"/>
          </p:cNvSpPr>
          <p:nvPr>
            <p:ph idx="1"/>
          </p:nvPr>
        </p:nvSpPr>
        <p:spPr/>
        <p:txBody>
          <a:bodyPr/>
          <a:lstStyle/>
          <a:p>
            <a:pPr marL="0" lvl="0" indent="0">
              <a:spcBef>
                <a:spcPts val="0"/>
              </a:spcBef>
              <a:spcAft>
                <a:spcPts val="0"/>
              </a:spcAft>
              <a:buClr>
                <a:srgbClr val="000000"/>
              </a:buClr>
              <a:buSzPts val="2800"/>
              <a:buNone/>
            </a:pPr>
            <a:r>
              <a:rPr lang="ja-JP" altLang="en-US" dirty="0">
                <a:solidFill>
                  <a:srgbClr val="000000"/>
                </a:solidFill>
                <a:latin typeface="游ゴシック Medium" panose="020B0500000000000000" pitchFamily="50" charset="-128"/>
                <a:ea typeface="游ゴシック Medium" panose="020B0500000000000000" pitchFamily="50" charset="-128"/>
                <a:cs typeface="Arial"/>
                <a:sym typeface="Arial"/>
              </a:rPr>
              <a:t>「減災の総合化」という視点から</a:t>
            </a:r>
          </a:p>
          <a:p>
            <a:pPr marL="0" lvl="0" indent="0">
              <a:spcBef>
                <a:spcPts val="1000"/>
              </a:spcBef>
              <a:spcAft>
                <a:spcPts val="0"/>
              </a:spcAft>
              <a:buClr>
                <a:schemeClr val="dk1"/>
              </a:buClr>
              <a:buSzPts val="2800"/>
              <a:buNone/>
            </a:pPr>
            <a:endParaRPr lang="ja-JP" altLang="en-US" dirty="0">
              <a:solidFill>
                <a:srgbClr val="000000"/>
              </a:solidFill>
              <a:latin typeface="游ゴシック Medium" panose="020B0500000000000000" pitchFamily="50" charset="-128"/>
              <a:ea typeface="游ゴシック Medium" panose="020B0500000000000000" pitchFamily="50" charset="-128"/>
              <a:cs typeface="Arial"/>
              <a:sym typeface="Arial"/>
            </a:endParaRPr>
          </a:p>
          <a:p>
            <a:pPr marL="0" lvl="0" indent="0">
              <a:spcBef>
                <a:spcPts val="1000"/>
              </a:spcBef>
              <a:spcAft>
                <a:spcPts val="0"/>
              </a:spcAft>
              <a:buClr>
                <a:srgbClr val="000000"/>
              </a:buClr>
              <a:buSzPts val="2800"/>
              <a:buNone/>
            </a:pPr>
            <a:r>
              <a:rPr lang="ja-JP" altLang="en-US" dirty="0">
                <a:solidFill>
                  <a:srgbClr val="000000"/>
                </a:solidFill>
                <a:latin typeface="游ゴシック Medium" panose="020B0500000000000000" pitchFamily="50" charset="-128"/>
                <a:ea typeface="游ゴシック Medium" panose="020B0500000000000000" pitchFamily="50" charset="-128"/>
                <a:cs typeface="Arial"/>
                <a:sym typeface="Arial"/>
              </a:rPr>
              <a:t> 減災と復興を一体的に捉えて、</a:t>
            </a:r>
          </a:p>
          <a:p>
            <a:pPr marL="0" lvl="0" indent="0">
              <a:spcBef>
                <a:spcPts val="1000"/>
              </a:spcBef>
              <a:spcAft>
                <a:spcPts val="0"/>
              </a:spcAft>
              <a:buClr>
                <a:schemeClr val="dk1"/>
              </a:buClr>
              <a:buSzPts val="2800"/>
              <a:buNone/>
            </a:pPr>
            <a:endParaRPr lang="ja-JP" altLang="en-US" dirty="0">
              <a:solidFill>
                <a:srgbClr val="000000"/>
              </a:solidFill>
              <a:latin typeface="游ゴシック Medium" panose="020B0500000000000000" pitchFamily="50" charset="-128"/>
              <a:ea typeface="游ゴシック Medium" panose="020B0500000000000000" pitchFamily="50" charset="-128"/>
              <a:cs typeface="Arial"/>
              <a:sym typeface="Arial"/>
            </a:endParaRPr>
          </a:p>
          <a:p>
            <a:pPr marL="0" lvl="0" indent="0">
              <a:spcBef>
                <a:spcPts val="1000"/>
              </a:spcBef>
              <a:spcAft>
                <a:spcPts val="0"/>
              </a:spcAft>
              <a:buClr>
                <a:srgbClr val="000000"/>
              </a:buClr>
              <a:buSzPts val="2800"/>
              <a:buNone/>
            </a:pPr>
            <a:r>
              <a:rPr lang="ja-JP" altLang="en-US" dirty="0">
                <a:solidFill>
                  <a:srgbClr val="000000"/>
                </a:solidFill>
                <a:latin typeface="游ゴシック Medium" panose="020B0500000000000000" pitchFamily="50" charset="-128"/>
                <a:ea typeface="游ゴシック Medium" panose="020B0500000000000000" pitchFamily="50" charset="-128"/>
                <a:cs typeface="Arial"/>
                <a:sym typeface="Arial"/>
              </a:rPr>
              <a:t> 安全で安心できる社会の持続的発展を目指すための学問体系</a:t>
            </a:r>
          </a:p>
          <a:p>
            <a:endParaRPr kumimoji="1" lang="ja-JP" altLang="en-US"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867754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9C12DA-F766-782A-984E-DC2C8843084B}"/>
              </a:ext>
            </a:extLst>
          </p:cNvPr>
          <p:cNvSpPr>
            <a:spLocks noGrp="1"/>
          </p:cNvSpPr>
          <p:nvPr>
            <p:ph type="title"/>
          </p:nvPr>
        </p:nvSpPr>
        <p:spPr/>
        <p:txBody>
          <a:bodyPr/>
          <a:lstStyle/>
          <a:p>
            <a:r>
              <a:rPr kumimoji="1" lang="ja-JP" altLang="en-US" dirty="0"/>
              <a:t>減災と復興を一体的に捉えるとは？</a:t>
            </a:r>
          </a:p>
        </p:txBody>
      </p:sp>
      <p:sp>
        <p:nvSpPr>
          <p:cNvPr id="3" name="コンテンツ プレースホルダー 2">
            <a:extLst>
              <a:ext uri="{FF2B5EF4-FFF2-40B4-BE49-F238E27FC236}">
                <a16:creationId xmlns:a16="http://schemas.microsoft.com/office/drawing/2014/main" id="{5F002252-A8AA-71B7-E4EB-FCC9E5622732}"/>
              </a:ext>
            </a:extLst>
          </p:cNvPr>
          <p:cNvSpPr>
            <a:spLocks noGrp="1"/>
          </p:cNvSpPr>
          <p:nvPr>
            <p:ph idx="1"/>
          </p:nvPr>
        </p:nvSpPr>
        <p:spPr>
          <a:xfrm>
            <a:off x="5754623" y="3099426"/>
            <a:ext cx="5914317" cy="1773172"/>
          </a:xfrm>
        </p:spPr>
        <p:txBody>
          <a:bodyPr/>
          <a:lstStyle/>
          <a:p>
            <a:pPr marL="354013" indent="-268288"/>
            <a:r>
              <a:rPr lang="ja-JP" altLang="en-US" dirty="0"/>
              <a:t> 災害過程を切れ目なくとらえ、次の災害における被害軽減を考えて復興、より迅速で望ましい復興を考えて事前に対策する</a:t>
            </a:r>
          </a:p>
          <a:p>
            <a:endParaRPr kumimoji="1" lang="ja-JP" altLang="en-US" dirty="0"/>
          </a:p>
        </p:txBody>
      </p:sp>
      <p:grpSp>
        <p:nvGrpSpPr>
          <p:cNvPr id="273" name="Google Shape;273;p5"/>
          <p:cNvGrpSpPr/>
          <p:nvPr/>
        </p:nvGrpSpPr>
        <p:grpSpPr>
          <a:xfrm>
            <a:off x="523060" y="1628567"/>
            <a:ext cx="4741162" cy="4446245"/>
            <a:chOff x="220218" y="-47454"/>
            <a:chExt cx="4741162" cy="4446245"/>
          </a:xfrm>
        </p:grpSpPr>
        <p:sp>
          <p:nvSpPr>
            <p:cNvPr id="274" name="Google Shape;274;p5"/>
            <p:cNvSpPr/>
            <p:nvPr/>
          </p:nvSpPr>
          <p:spPr>
            <a:xfrm>
              <a:off x="1817266" y="-47454"/>
              <a:ext cx="1547067" cy="1408481"/>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txBox="1"/>
            <p:nvPr/>
          </p:nvSpPr>
          <p:spPr>
            <a:xfrm>
              <a:off x="2043829" y="158813"/>
              <a:ext cx="1093941" cy="99594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ja-JP" sz="2400" b="0" i="0" u="none" strike="noStrike" cap="none">
                  <a:solidFill>
                    <a:schemeClr val="lt1"/>
                  </a:solidFill>
                  <a:latin typeface="Arial"/>
                  <a:ea typeface="Arial"/>
                  <a:cs typeface="Arial"/>
                  <a:sym typeface="Arial"/>
                </a:rPr>
                <a:t>災害　発生</a:t>
              </a:r>
              <a:endParaRPr/>
            </a:p>
          </p:txBody>
        </p:sp>
        <p:sp>
          <p:nvSpPr>
            <p:cNvPr id="276" name="Google Shape;276;p5"/>
            <p:cNvSpPr/>
            <p:nvPr/>
          </p:nvSpPr>
          <p:spPr>
            <a:xfrm rot="2160000">
              <a:off x="3256469" y="1011133"/>
              <a:ext cx="254073" cy="443174"/>
            </a:xfrm>
            <a:prstGeom prst="rightArrow">
              <a:avLst>
                <a:gd name="adj1" fmla="val 6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txBox="1"/>
            <p:nvPr/>
          </p:nvSpPr>
          <p:spPr>
            <a:xfrm rot="2160000">
              <a:off x="3263748" y="1077367"/>
              <a:ext cx="177851" cy="2659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8" name="Google Shape;278;p5"/>
            <p:cNvSpPr/>
            <p:nvPr/>
          </p:nvSpPr>
          <p:spPr>
            <a:xfrm>
              <a:off x="3414313" y="1112868"/>
              <a:ext cx="1547067" cy="1408481"/>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txBox="1"/>
            <p:nvPr/>
          </p:nvSpPr>
          <p:spPr>
            <a:xfrm>
              <a:off x="3640876" y="1319135"/>
              <a:ext cx="1093941" cy="99594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ja-JP" sz="2400" b="0" i="0" u="none" strike="noStrike" cap="none">
                  <a:solidFill>
                    <a:schemeClr val="lt1"/>
                  </a:solidFill>
                  <a:latin typeface="Arial"/>
                  <a:ea typeface="Arial"/>
                  <a:cs typeface="Arial"/>
                  <a:sym typeface="Arial"/>
                </a:rPr>
                <a:t>応急　対応</a:t>
              </a:r>
              <a:endParaRPr sz="2400" b="0" i="0" u="none" strike="noStrike" cap="none">
                <a:solidFill>
                  <a:schemeClr val="lt1"/>
                </a:solidFill>
                <a:latin typeface="Arial"/>
                <a:ea typeface="Arial"/>
                <a:cs typeface="Arial"/>
                <a:sym typeface="Arial"/>
              </a:endParaRPr>
            </a:p>
          </p:txBody>
        </p:sp>
        <p:sp>
          <p:nvSpPr>
            <p:cNvPr id="280" name="Google Shape;280;p5"/>
            <p:cNvSpPr/>
            <p:nvPr/>
          </p:nvSpPr>
          <p:spPr>
            <a:xfrm rot="6480000">
              <a:off x="3738615" y="2526340"/>
              <a:ext cx="293580" cy="443174"/>
            </a:xfrm>
            <a:prstGeom prst="rightArrow">
              <a:avLst>
                <a:gd name="adj1" fmla="val 6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txBox="1"/>
            <p:nvPr/>
          </p:nvSpPr>
          <p:spPr>
            <a:xfrm rot="-4320000">
              <a:off x="3796260" y="2573093"/>
              <a:ext cx="205506" cy="2659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2" name="Google Shape;282;p5"/>
            <p:cNvSpPr/>
            <p:nvPr/>
          </p:nvSpPr>
          <p:spPr>
            <a:xfrm>
              <a:off x="2804296" y="2990310"/>
              <a:ext cx="1547067" cy="1408481"/>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txBox="1"/>
            <p:nvPr/>
          </p:nvSpPr>
          <p:spPr>
            <a:xfrm>
              <a:off x="3030859" y="3196577"/>
              <a:ext cx="1093941" cy="99594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ja-JP" sz="2400" b="0" i="0" u="none" strike="noStrike" cap="none">
                  <a:solidFill>
                    <a:schemeClr val="lt1"/>
                  </a:solidFill>
                  <a:latin typeface="Arial"/>
                  <a:ea typeface="Arial"/>
                  <a:cs typeface="Arial"/>
                  <a:sym typeface="Arial"/>
                </a:rPr>
                <a:t>復旧・復興</a:t>
              </a:r>
              <a:endParaRPr/>
            </a:p>
          </p:txBody>
        </p:sp>
        <p:sp>
          <p:nvSpPr>
            <p:cNvPr id="284" name="Google Shape;284;p5"/>
            <p:cNvSpPr/>
            <p:nvPr/>
          </p:nvSpPr>
          <p:spPr>
            <a:xfrm rot="10800000">
              <a:off x="2484051" y="3472964"/>
              <a:ext cx="226305" cy="443174"/>
            </a:xfrm>
            <a:prstGeom prst="rightArrow">
              <a:avLst>
                <a:gd name="adj1" fmla="val 6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txBox="1"/>
            <p:nvPr/>
          </p:nvSpPr>
          <p:spPr>
            <a:xfrm>
              <a:off x="2551942" y="3561599"/>
              <a:ext cx="158414" cy="2659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6" name="Google Shape;286;p5"/>
            <p:cNvSpPr/>
            <p:nvPr/>
          </p:nvSpPr>
          <p:spPr>
            <a:xfrm>
              <a:off x="830236" y="2990310"/>
              <a:ext cx="1547067" cy="1408481"/>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txBox="1"/>
            <p:nvPr/>
          </p:nvSpPr>
          <p:spPr>
            <a:xfrm>
              <a:off x="1056799" y="3196577"/>
              <a:ext cx="1093941" cy="99594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ja-JP" sz="2400" b="0" i="0" u="none" strike="noStrike" cap="none">
                  <a:solidFill>
                    <a:schemeClr val="lt1"/>
                  </a:solidFill>
                  <a:latin typeface="Arial"/>
                  <a:ea typeface="Arial"/>
                  <a:cs typeface="Arial"/>
                  <a:sym typeface="Arial"/>
                </a:rPr>
                <a:t>減災</a:t>
              </a:r>
              <a:endParaRPr/>
            </a:p>
          </p:txBody>
        </p:sp>
        <p:sp>
          <p:nvSpPr>
            <p:cNvPr id="288" name="Google Shape;288;p5"/>
            <p:cNvSpPr/>
            <p:nvPr/>
          </p:nvSpPr>
          <p:spPr>
            <a:xfrm rot="-6480000">
              <a:off x="1154538" y="2542145"/>
              <a:ext cx="293580" cy="443174"/>
            </a:xfrm>
            <a:prstGeom prst="rightArrow">
              <a:avLst>
                <a:gd name="adj1" fmla="val 60000"/>
                <a:gd name="adj2" fmla="val 50000"/>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txBox="1"/>
            <p:nvPr/>
          </p:nvSpPr>
          <p:spPr>
            <a:xfrm rot="4320000">
              <a:off x="1212183" y="2672662"/>
              <a:ext cx="205506" cy="2659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0" name="Google Shape;290;p5"/>
            <p:cNvSpPr/>
            <p:nvPr/>
          </p:nvSpPr>
          <p:spPr>
            <a:xfrm>
              <a:off x="220218" y="1112868"/>
              <a:ext cx="1547067" cy="1408481"/>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txBox="1"/>
            <p:nvPr/>
          </p:nvSpPr>
          <p:spPr>
            <a:xfrm>
              <a:off x="446781" y="1319135"/>
              <a:ext cx="1093941" cy="995947"/>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ja-JP" sz="2400" b="0" i="0" u="none" strike="noStrike" cap="none">
                  <a:solidFill>
                    <a:schemeClr val="lt1"/>
                  </a:solidFill>
                  <a:latin typeface="Arial"/>
                  <a:ea typeface="Arial"/>
                  <a:cs typeface="Arial"/>
                  <a:sym typeface="Arial"/>
                </a:rPr>
                <a:t>事前　準備</a:t>
              </a:r>
              <a:endParaRPr/>
            </a:p>
          </p:txBody>
        </p:sp>
        <p:sp>
          <p:nvSpPr>
            <p:cNvPr id="292" name="Google Shape;292;p5"/>
            <p:cNvSpPr/>
            <p:nvPr/>
          </p:nvSpPr>
          <p:spPr>
            <a:xfrm rot="-2160000">
              <a:off x="1659421" y="1019587"/>
              <a:ext cx="254073" cy="443174"/>
            </a:xfrm>
            <a:prstGeom prst="rightArrow">
              <a:avLst>
                <a:gd name="adj1" fmla="val 60000"/>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txBox="1"/>
            <p:nvPr/>
          </p:nvSpPr>
          <p:spPr>
            <a:xfrm rot="-2160000">
              <a:off x="1666700" y="1130623"/>
              <a:ext cx="177851" cy="26590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042432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28441A-58C7-3A29-12F1-15DBF275C2A3}"/>
              </a:ext>
            </a:extLst>
          </p:cNvPr>
          <p:cNvSpPr>
            <a:spLocks noGrp="1"/>
          </p:cNvSpPr>
          <p:nvPr>
            <p:ph type="title"/>
          </p:nvPr>
        </p:nvSpPr>
        <p:spPr/>
        <p:txBody>
          <a:bodyPr>
            <a:normAutofit fontScale="90000"/>
          </a:bodyPr>
          <a:lstStyle/>
          <a:p>
            <a:r>
              <a:rPr lang="ja-JP" altLang="ja-JP" dirty="0"/>
              <a:t>自然災害による被害を表す方程式の概念</a:t>
            </a:r>
            <a:endParaRPr kumimoji="1" lang="ja-JP" altLang="en-US" dirty="0"/>
          </a:p>
        </p:txBody>
      </p:sp>
      <p:sp>
        <p:nvSpPr>
          <p:cNvPr id="300" name="Google Shape;300;p6"/>
          <p:cNvSpPr txBox="1">
            <a:spLocks noGrp="1"/>
          </p:cNvSpPr>
          <p:nvPr>
            <p:ph idx="1"/>
          </p:nvPr>
        </p:nvSpPr>
        <p:spPr>
          <a:xfrm>
            <a:off x="640080" y="1403245"/>
            <a:ext cx="10515600" cy="4687589"/>
          </a:xfrm>
          <a:prstGeom prst="rect">
            <a:avLst/>
          </a:prstGeom>
          <a:blipFill rotWithShape="1">
            <a:blip r:embed="rId2">
              <a:alphaModFix/>
            </a:blip>
            <a:stretch>
              <a:fillRect b="-4839"/>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dirty="0"/>
              <a:t> </a:t>
            </a:r>
            <a:endParaRPr dirty="0"/>
          </a:p>
        </p:txBody>
      </p:sp>
    </p:spTree>
    <p:extLst>
      <p:ext uri="{BB962C8B-B14F-4D97-AF65-F5344CB8AC3E}">
        <p14:creationId xmlns:p14="http://schemas.microsoft.com/office/powerpoint/2010/main" val="2726319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7E7B5-50D0-CE45-B971-FDACCFD4456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82DBAE6-BD32-0700-18CC-625F1E9C87D7}"/>
              </a:ext>
            </a:extLst>
          </p:cNvPr>
          <p:cNvSpPr>
            <a:spLocks noGrp="1"/>
          </p:cNvSpPr>
          <p:nvPr>
            <p:ph type="title"/>
          </p:nvPr>
        </p:nvSpPr>
        <p:spPr/>
        <p:txBody>
          <a:bodyPr>
            <a:normAutofit fontScale="90000"/>
          </a:bodyPr>
          <a:lstStyle/>
          <a:p>
            <a:r>
              <a:rPr lang="ja-JP" altLang="ja-JP" dirty="0"/>
              <a:t>自然災害による被害を表す方程式の概念</a:t>
            </a:r>
            <a:endParaRPr kumimoji="1" lang="ja-JP" altLang="en-US" dirty="0"/>
          </a:p>
        </p:txBody>
      </p:sp>
      <p:grpSp>
        <p:nvGrpSpPr>
          <p:cNvPr id="307" name="Google Shape;307;p7"/>
          <p:cNvGrpSpPr/>
          <p:nvPr/>
        </p:nvGrpSpPr>
        <p:grpSpPr>
          <a:xfrm>
            <a:off x="1043934" y="1374893"/>
            <a:ext cx="10111746" cy="1880446"/>
            <a:chOff x="4857" y="1322758"/>
            <a:chExt cx="10111746" cy="1880446"/>
          </a:xfrm>
        </p:grpSpPr>
        <p:sp>
          <p:nvSpPr>
            <p:cNvPr id="308" name="Google Shape;308;p7"/>
            <p:cNvSpPr/>
            <p:nvPr/>
          </p:nvSpPr>
          <p:spPr>
            <a:xfrm>
              <a:off x="4857" y="1322758"/>
              <a:ext cx="1880446" cy="1880446"/>
            </a:xfrm>
            <a:prstGeom prst="ellipse">
              <a:avLst/>
            </a:prstGeom>
            <a:gradFill>
              <a:gsLst>
                <a:gs pos="0">
                  <a:schemeClr val="lt1"/>
                </a:gs>
                <a:gs pos="50000">
                  <a:schemeClr val="lt1"/>
                </a:gs>
                <a:gs pos="100000">
                  <a:srgbClr val="E1E1E1"/>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09" name="Google Shape;309;p7"/>
            <p:cNvSpPr txBox="1"/>
            <p:nvPr/>
          </p:nvSpPr>
          <p:spPr>
            <a:xfrm>
              <a:off x="280242" y="1598143"/>
              <a:ext cx="1329676" cy="132967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ja-JP" sz="2400" b="0" i="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自然災害による被害</a:t>
              </a:r>
              <a:endParaRPr sz="2400" b="0" i="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p:txBody>
        </p:sp>
        <p:sp>
          <p:nvSpPr>
            <p:cNvPr id="310" name="Google Shape;310;p7"/>
            <p:cNvSpPr/>
            <p:nvPr/>
          </p:nvSpPr>
          <p:spPr>
            <a:xfrm rot="2633138">
              <a:off x="4649311" y="1983919"/>
              <a:ext cx="607044" cy="607044"/>
            </a:xfrm>
            <a:prstGeom prst="mathPlus">
              <a:avLst>
                <a:gd name="adj1" fmla="val 23520"/>
              </a:avLst>
            </a:prstGeom>
            <a:gradFill>
              <a:gsLst>
                <a:gs pos="0">
                  <a:srgbClr val="D6D6D6"/>
                </a:gs>
                <a:gs pos="50000">
                  <a:srgbClr val="CFCFCF"/>
                </a:gs>
                <a:gs pos="100000">
                  <a:srgbClr val="B6B6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txBox="1"/>
            <p:nvPr/>
          </p:nvSpPr>
          <p:spPr>
            <a:xfrm rot="2633138">
              <a:off x="4729775" y="2216053"/>
              <a:ext cx="446116" cy="14277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12" name="Google Shape;312;p7"/>
            <p:cNvSpPr/>
            <p:nvPr/>
          </p:nvSpPr>
          <p:spPr>
            <a:xfrm>
              <a:off x="2719885" y="1322758"/>
              <a:ext cx="1880446" cy="1880446"/>
            </a:xfrm>
            <a:prstGeom prst="ellipse">
              <a:avLst/>
            </a:prstGeom>
            <a:gradFill>
              <a:gsLst>
                <a:gs pos="0">
                  <a:schemeClr val="lt1"/>
                </a:gs>
                <a:gs pos="50000">
                  <a:schemeClr val="lt1"/>
                </a:gs>
                <a:gs pos="100000">
                  <a:srgbClr val="E1E1E1"/>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txBox="1"/>
            <p:nvPr/>
          </p:nvSpPr>
          <p:spPr>
            <a:xfrm>
              <a:off x="2995270" y="1598143"/>
              <a:ext cx="1329676" cy="1329676"/>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Arial"/>
                <a:buNone/>
              </a:pPr>
              <a:r>
                <a:rPr lang="ja-JP" sz="2000" b="0" i="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ナチュラル・ハザード</a:t>
              </a:r>
              <a:endParaRPr sz="2000" b="0" i="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p:txBody>
        </p:sp>
        <p:sp>
          <p:nvSpPr>
            <p:cNvPr id="314" name="Google Shape;314;p7"/>
            <p:cNvSpPr/>
            <p:nvPr/>
          </p:nvSpPr>
          <p:spPr>
            <a:xfrm rot="2475679">
              <a:off x="7536562" y="1984634"/>
              <a:ext cx="607044" cy="607044"/>
            </a:xfrm>
            <a:prstGeom prst="mathPlus">
              <a:avLst>
                <a:gd name="adj1" fmla="val 23520"/>
              </a:avLst>
            </a:prstGeom>
            <a:gradFill>
              <a:gsLst>
                <a:gs pos="0">
                  <a:srgbClr val="D6D6D6"/>
                </a:gs>
                <a:gs pos="50000">
                  <a:srgbClr val="CFCFCF"/>
                </a:gs>
                <a:gs pos="100000">
                  <a:srgbClr val="B6B6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txBox="1"/>
            <p:nvPr/>
          </p:nvSpPr>
          <p:spPr>
            <a:xfrm rot="2475679">
              <a:off x="7617026" y="2216768"/>
              <a:ext cx="446116" cy="14277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16" name="Google Shape;316;p7"/>
            <p:cNvSpPr/>
            <p:nvPr/>
          </p:nvSpPr>
          <p:spPr>
            <a:xfrm>
              <a:off x="5434913" y="1322758"/>
              <a:ext cx="1880446" cy="1880446"/>
            </a:xfrm>
            <a:prstGeom prst="ellipse">
              <a:avLst/>
            </a:prstGeom>
            <a:gradFill>
              <a:gsLst>
                <a:gs pos="0">
                  <a:schemeClr val="lt1"/>
                </a:gs>
                <a:gs pos="50000">
                  <a:schemeClr val="lt1"/>
                </a:gs>
                <a:gs pos="100000">
                  <a:srgbClr val="E1E1E1"/>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txBox="1"/>
            <p:nvPr/>
          </p:nvSpPr>
          <p:spPr>
            <a:xfrm>
              <a:off x="5710298" y="1598143"/>
              <a:ext cx="1329676" cy="1329676"/>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ja-JP" sz="2400" b="0" i="0" u="none" strike="noStrike" cap="none">
                  <a:solidFill>
                    <a:schemeClr val="tx1"/>
                  </a:solidFill>
                  <a:latin typeface="BIZ UDPゴシック" panose="020B0400000000000000" pitchFamily="50" charset="-128"/>
                  <a:ea typeface="BIZ UDPゴシック" panose="020B0400000000000000" pitchFamily="50" charset="-128"/>
                  <a:cs typeface="Arial"/>
                  <a:sym typeface="Arial"/>
                </a:rPr>
                <a:t>曝露量</a:t>
              </a:r>
              <a:endParaRPr>
                <a:solidFill>
                  <a:schemeClr val="tx1"/>
                </a:solidFill>
                <a:latin typeface="BIZ UDPゴシック" panose="020B0400000000000000" pitchFamily="50" charset="-128"/>
                <a:ea typeface="BIZ UDPゴシック" panose="020B0400000000000000" pitchFamily="50" charset="-128"/>
              </a:endParaRPr>
            </a:p>
          </p:txBody>
        </p:sp>
        <p:sp>
          <p:nvSpPr>
            <p:cNvPr id="318" name="Google Shape;318;p7"/>
            <p:cNvSpPr/>
            <p:nvPr/>
          </p:nvSpPr>
          <p:spPr>
            <a:xfrm>
              <a:off x="1915301" y="1890316"/>
              <a:ext cx="812632" cy="812632"/>
            </a:xfrm>
            <a:prstGeom prst="mathEqual">
              <a:avLst>
                <a:gd name="adj1" fmla="val 23520"/>
                <a:gd name="adj2" fmla="val 11760"/>
              </a:avLst>
            </a:prstGeom>
            <a:gradFill>
              <a:gsLst>
                <a:gs pos="0">
                  <a:srgbClr val="D6D6D6"/>
                </a:gs>
                <a:gs pos="50000">
                  <a:srgbClr val="CFCFCF"/>
                </a:gs>
                <a:gs pos="100000">
                  <a:srgbClr val="B6B6B6"/>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txBox="1"/>
            <p:nvPr/>
          </p:nvSpPr>
          <p:spPr>
            <a:xfrm>
              <a:off x="2023015" y="2057718"/>
              <a:ext cx="597204" cy="47782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20" name="Google Shape;320;p7"/>
            <p:cNvSpPr/>
            <p:nvPr/>
          </p:nvSpPr>
          <p:spPr>
            <a:xfrm>
              <a:off x="8355530" y="1398473"/>
              <a:ext cx="1761073" cy="1729016"/>
            </a:xfrm>
            <a:prstGeom prst="ellipse">
              <a:avLst/>
            </a:prstGeom>
            <a:gradFill>
              <a:gsLst>
                <a:gs pos="0">
                  <a:schemeClr val="lt1"/>
                </a:gs>
                <a:gs pos="50000">
                  <a:schemeClr val="lt1"/>
                </a:gs>
                <a:gs pos="100000">
                  <a:srgbClr val="E1E1E1"/>
                </a:gs>
              </a:gsLst>
              <a:lin ang="5400000" scaled="0"/>
            </a:gradFill>
            <a:ln>
              <a:noFill/>
            </a:ln>
            <a:effectLst>
              <a:outerShdw blurRad="57150" dist="19050" dir="5400000" algn="ctr" rotWithShape="0">
                <a:srgbClr val="000000">
                  <a:alpha val="6313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txBox="1"/>
            <p:nvPr/>
          </p:nvSpPr>
          <p:spPr>
            <a:xfrm>
              <a:off x="8613433" y="1651682"/>
              <a:ext cx="1245267" cy="1222598"/>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ja-JP" sz="2400" b="0" i="0" u="none" strike="noStrike" cap="none">
                  <a:solidFill>
                    <a:schemeClr val="tx1"/>
                  </a:solidFill>
                  <a:latin typeface="BIZ UDPゴシック" panose="020B0400000000000000" pitchFamily="50" charset="-128"/>
                  <a:ea typeface="BIZ UDPゴシック" panose="020B0400000000000000" pitchFamily="50" charset="-128"/>
                  <a:cs typeface="Arial"/>
                  <a:sym typeface="Arial"/>
                </a:rPr>
                <a:t>脆弱性　</a:t>
              </a:r>
              <a:endParaRPr>
                <a:solidFill>
                  <a:schemeClr val="tx1"/>
                </a:solidFill>
                <a:latin typeface="BIZ UDPゴシック" panose="020B0400000000000000" pitchFamily="50" charset="-128"/>
                <a:ea typeface="BIZ UDPゴシック" panose="020B0400000000000000" pitchFamily="50" charset="-128"/>
              </a:endParaRPr>
            </a:p>
          </p:txBody>
        </p:sp>
      </p:grpSp>
      <p:pic>
        <p:nvPicPr>
          <p:cNvPr id="5" name="Picture 1" descr="C:\Users\taniro\Dropbox\kcct\bosai\refer\pic\20120623_02.jpg">
            <a:extLst>
              <a:ext uri="{FF2B5EF4-FFF2-40B4-BE49-F238E27FC236}">
                <a16:creationId xmlns:a16="http://schemas.microsoft.com/office/drawing/2014/main" id="{51CE5041-207E-7BDF-0ADE-E8AFBD745208}"/>
              </a:ext>
            </a:extLst>
          </p:cNvPr>
          <p:cNvPicPr>
            <a:picLocks noChangeAspect="1" noChangeArrowheads="1"/>
          </p:cNvPicPr>
          <p:nvPr/>
        </p:nvPicPr>
        <p:blipFill>
          <a:blip r:embed="rId2" cstate="print"/>
          <a:srcRect t="22774" b="24071"/>
          <a:stretch/>
        </p:blipFill>
        <p:spPr bwMode="auto">
          <a:xfrm>
            <a:off x="3931365" y="3272866"/>
            <a:ext cx="6965696" cy="2952865"/>
          </a:xfrm>
          <a:prstGeom prst="rect">
            <a:avLst/>
          </a:prstGeom>
          <a:noFill/>
        </p:spPr>
      </p:pic>
      <p:sp>
        <p:nvSpPr>
          <p:cNvPr id="6" name="テキスト ボックス 5">
            <a:extLst>
              <a:ext uri="{FF2B5EF4-FFF2-40B4-BE49-F238E27FC236}">
                <a16:creationId xmlns:a16="http://schemas.microsoft.com/office/drawing/2014/main" id="{4B7C3582-1D25-B5B0-2F8C-5B6B3D8A1FB6}"/>
              </a:ext>
            </a:extLst>
          </p:cNvPr>
          <p:cNvSpPr txBox="1"/>
          <p:nvPr/>
        </p:nvSpPr>
        <p:spPr>
          <a:xfrm>
            <a:off x="8664406" y="6118776"/>
            <a:ext cx="3328416" cy="276999"/>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http://www.nhk.or.jp/sonae/</a:t>
            </a:r>
            <a:r>
              <a:rPr lang="ja-JP" altLang="en-US" sz="1200" dirty="0">
                <a:latin typeface="メイリオ" panose="020B0604030504040204" pitchFamily="50" charset="-128"/>
                <a:ea typeface="メイリオ" panose="020B0604030504040204" pitchFamily="50" charset="-128"/>
              </a:rPr>
              <a:t>　より引用</a:t>
            </a:r>
            <a:endParaRPr lang="en-US" altLang="ja-JP"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86520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28254C-FEC1-D787-DF0A-E39D079E642A}"/>
              </a:ext>
            </a:extLst>
          </p:cNvPr>
          <p:cNvSpPr>
            <a:spLocks noGrp="1"/>
          </p:cNvSpPr>
          <p:nvPr>
            <p:ph type="title"/>
          </p:nvPr>
        </p:nvSpPr>
        <p:spPr/>
        <p:txBody>
          <a:bodyPr/>
          <a:lstStyle/>
          <a:p>
            <a:r>
              <a:rPr kumimoji="1" lang="ja-JP" altLang="en-US" dirty="0"/>
              <a:t>講義内容</a:t>
            </a:r>
          </a:p>
        </p:txBody>
      </p:sp>
      <p:sp>
        <p:nvSpPr>
          <p:cNvPr id="3" name="コンテンツ プレースホルダー 2">
            <a:extLst>
              <a:ext uri="{FF2B5EF4-FFF2-40B4-BE49-F238E27FC236}">
                <a16:creationId xmlns:a16="http://schemas.microsoft.com/office/drawing/2014/main" id="{95D2DD2D-1700-BA37-A70A-FF9E5F1ED0D5}"/>
              </a:ext>
            </a:extLst>
          </p:cNvPr>
          <p:cNvSpPr>
            <a:spLocks noGrp="1"/>
          </p:cNvSpPr>
          <p:nvPr>
            <p:ph idx="1"/>
          </p:nvPr>
        </p:nvSpPr>
        <p:spPr/>
        <p:txBody>
          <a:bodyPr/>
          <a:lstStyle/>
          <a:p>
            <a:pPr marL="148717" indent="-268288"/>
            <a:r>
              <a:rPr lang="ja-JP" altLang="en-US" dirty="0">
                <a:solidFill>
                  <a:srgbClr val="222222"/>
                </a:solidFill>
                <a:cs typeface="Arial"/>
                <a:sym typeface="Arial"/>
              </a:rPr>
              <a:t>「減災復興政策」</a:t>
            </a:r>
            <a:r>
              <a:rPr lang="ja-JP" altLang="en-US" b="0" dirty="0">
                <a:solidFill>
                  <a:srgbClr val="222222"/>
                </a:solidFill>
                <a:latin typeface="游ゴシック Medium" panose="020B0500000000000000" pitchFamily="50" charset="-128"/>
                <a:ea typeface="游ゴシック Medium" panose="020B0500000000000000" pitchFamily="50" charset="-128"/>
                <a:cs typeface="Arial"/>
                <a:sym typeface="Arial"/>
              </a:rPr>
              <a:t>を学修する入門編</a:t>
            </a:r>
            <a:endParaRPr lang="en-US" altLang="ja-JP" b="0" dirty="0">
              <a:solidFill>
                <a:srgbClr val="222222"/>
              </a:solidFill>
              <a:latin typeface="游ゴシック Medium" panose="020B0500000000000000" pitchFamily="50" charset="-128"/>
              <a:ea typeface="游ゴシック Medium" panose="020B0500000000000000" pitchFamily="50" charset="-128"/>
              <a:cs typeface="Arial"/>
              <a:sym typeface="Arial"/>
            </a:endParaRPr>
          </a:p>
          <a:p>
            <a:pPr marL="148717" indent="-268288"/>
            <a:r>
              <a:rPr lang="ja-JP" altLang="en-US" b="0" dirty="0">
                <a:solidFill>
                  <a:srgbClr val="222222"/>
                </a:solidFill>
                <a:latin typeface="游ゴシック Medium" panose="020B0500000000000000" pitchFamily="50" charset="-128"/>
                <a:ea typeface="游ゴシック Medium" panose="020B0500000000000000" pitchFamily="50" charset="-128"/>
                <a:cs typeface="Arial"/>
                <a:sym typeface="Arial"/>
              </a:rPr>
              <a:t>「減災復興</a:t>
            </a:r>
            <a:r>
              <a:rPr lang="en-US" altLang="ja-JP" b="0" dirty="0">
                <a:solidFill>
                  <a:srgbClr val="222222"/>
                </a:solidFill>
                <a:latin typeface="游ゴシック Medium" panose="020B0500000000000000" pitchFamily="50" charset="-128"/>
                <a:ea typeface="游ゴシック Medium" panose="020B0500000000000000" pitchFamily="50" charset="-128"/>
                <a:cs typeface="Arial"/>
                <a:sym typeface="Arial"/>
              </a:rPr>
              <a:t>(Disaster Resilience)</a:t>
            </a:r>
            <a:r>
              <a:rPr lang="ja-JP" altLang="en-US" b="0" dirty="0">
                <a:solidFill>
                  <a:srgbClr val="222222"/>
                </a:solidFill>
                <a:latin typeface="游ゴシック Medium" panose="020B0500000000000000" pitchFamily="50" charset="-128"/>
                <a:ea typeface="游ゴシック Medium" panose="020B0500000000000000" pitchFamily="50" charset="-128"/>
                <a:cs typeface="Arial"/>
                <a:sym typeface="Arial"/>
              </a:rPr>
              <a:t>」の考え方を、</a:t>
            </a:r>
            <a:r>
              <a:rPr lang="ja-JP" altLang="en-US" dirty="0">
                <a:solidFill>
                  <a:srgbClr val="222222"/>
                </a:solidFill>
                <a:cs typeface="Arial"/>
                <a:sym typeface="Arial"/>
              </a:rPr>
              <a:t>阪神・淡路大震災を事例に説明</a:t>
            </a:r>
            <a:endParaRPr lang="en-US" altLang="ja-JP" dirty="0">
              <a:solidFill>
                <a:srgbClr val="222222"/>
              </a:solidFill>
              <a:cs typeface="Arial"/>
              <a:sym typeface="Arial"/>
            </a:endParaRPr>
          </a:p>
          <a:p>
            <a:pPr marL="148717" indent="-268288"/>
            <a:r>
              <a:rPr lang="ja-JP" altLang="en-US" dirty="0">
                <a:solidFill>
                  <a:srgbClr val="222222"/>
                </a:solidFill>
                <a:cs typeface="Arial"/>
                <a:sym typeface="Arial"/>
              </a:rPr>
              <a:t>「自然災害」「都市地域環境」「社会環境」「災害情報」「災害心理」「ボランティア」「コミュニティ」「危機管理」「地域ガバナンス」「被災者支援」</a:t>
            </a:r>
            <a:r>
              <a:rPr lang="ja-JP" altLang="en-US" b="0" dirty="0">
                <a:solidFill>
                  <a:srgbClr val="222222"/>
                </a:solidFill>
                <a:latin typeface="游ゴシック Medium" panose="020B0500000000000000" pitchFamily="50" charset="-128"/>
                <a:ea typeface="游ゴシック Medium" panose="020B0500000000000000" pitchFamily="50" charset="-128"/>
                <a:cs typeface="Arial"/>
                <a:sym typeface="Arial"/>
              </a:rPr>
              <a:t>等を中心に、「災害科学」「減災コミュニケーション」「減災復興ガバナンス」の</a:t>
            </a:r>
            <a:r>
              <a:rPr lang="en-US" altLang="ja-JP" b="0" dirty="0">
                <a:solidFill>
                  <a:srgbClr val="222222"/>
                </a:solidFill>
                <a:latin typeface="游ゴシック Medium" panose="020B0500000000000000" pitchFamily="50" charset="-128"/>
                <a:ea typeface="游ゴシック Medium" panose="020B0500000000000000" pitchFamily="50" charset="-128"/>
                <a:cs typeface="Arial"/>
                <a:sym typeface="Arial"/>
              </a:rPr>
              <a:t>3</a:t>
            </a:r>
            <a:r>
              <a:rPr lang="ja-JP" altLang="en-US" b="0" dirty="0">
                <a:solidFill>
                  <a:srgbClr val="222222"/>
                </a:solidFill>
                <a:latin typeface="游ゴシック Medium" panose="020B0500000000000000" pitchFamily="50" charset="-128"/>
                <a:ea typeface="游ゴシック Medium" panose="020B0500000000000000" pitchFamily="50" charset="-128"/>
                <a:cs typeface="Arial"/>
                <a:sym typeface="Arial"/>
              </a:rPr>
              <a:t>つの領域についてオムニバス方式で概説</a:t>
            </a:r>
            <a:endParaRPr kumimoji="1" lang="ja-JP" altLang="en-US" b="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833025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58334B-FA66-9ADB-F7BB-63AED045541A}"/>
              </a:ext>
            </a:extLst>
          </p:cNvPr>
          <p:cNvSpPr>
            <a:spLocks noGrp="1"/>
          </p:cNvSpPr>
          <p:nvPr>
            <p:ph type="title"/>
          </p:nvPr>
        </p:nvSpPr>
        <p:spPr/>
        <p:txBody>
          <a:bodyPr/>
          <a:lstStyle/>
          <a:p>
            <a:r>
              <a:rPr lang="ja-JP" altLang="ja-JP" dirty="0"/>
              <a:t>減災復興学に関わる分野</a:t>
            </a:r>
            <a:endParaRPr kumimoji="1" lang="ja-JP" altLang="en-US" dirty="0"/>
          </a:p>
        </p:txBody>
      </p:sp>
      <p:grpSp>
        <p:nvGrpSpPr>
          <p:cNvPr id="328" name="Google Shape;328;p8"/>
          <p:cNvGrpSpPr/>
          <p:nvPr/>
        </p:nvGrpSpPr>
        <p:grpSpPr>
          <a:xfrm>
            <a:off x="3513712" y="1274093"/>
            <a:ext cx="5093840" cy="4992596"/>
            <a:chOff x="2675512" y="-106010"/>
            <a:chExt cx="5164574" cy="5249651"/>
          </a:xfrm>
        </p:grpSpPr>
        <p:sp>
          <p:nvSpPr>
            <p:cNvPr id="329" name="Google Shape;329;p8"/>
            <p:cNvSpPr/>
            <p:nvPr/>
          </p:nvSpPr>
          <p:spPr>
            <a:xfrm>
              <a:off x="3025714" y="286729"/>
              <a:ext cx="4464171" cy="4464171"/>
            </a:xfrm>
            <a:prstGeom prst="blockArc">
              <a:avLst>
                <a:gd name="adj1" fmla="val 14657143"/>
                <a:gd name="adj2" fmla="val 16200000"/>
                <a:gd name="adj3" fmla="val 1983"/>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3025714" y="286729"/>
              <a:ext cx="4464171" cy="4464171"/>
            </a:xfrm>
            <a:prstGeom prst="blockArc">
              <a:avLst>
                <a:gd name="adj1" fmla="val 13114286"/>
                <a:gd name="adj2" fmla="val 14657143"/>
                <a:gd name="adj3" fmla="val 198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3025714" y="286729"/>
              <a:ext cx="4464171" cy="4464171"/>
            </a:xfrm>
            <a:prstGeom prst="blockArc">
              <a:avLst>
                <a:gd name="adj1" fmla="val 11571429"/>
                <a:gd name="adj2" fmla="val 13114286"/>
                <a:gd name="adj3" fmla="val 198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3025714" y="286729"/>
              <a:ext cx="4464171" cy="4464171"/>
            </a:xfrm>
            <a:prstGeom prst="blockArc">
              <a:avLst>
                <a:gd name="adj1" fmla="val 10028571"/>
                <a:gd name="adj2" fmla="val 11571429"/>
                <a:gd name="adj3" fmla="val 198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3025714" y="286729"/>
              <a:ext cx="4464171" cy="4464171"/>
            </a:xfrm>
            <a:prstGeom prst="blockArc">
              <a:avLst>
                <a:gd name="adj1" fmla="val 8485714"/>
                <a:gd name="adj2" fmla="val 10028571"/>
                <a:gd name="adj3" fmla="val 198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3025714" y="286729"/>
              <a:ext cx="4464171" cy="4464171"/>
            </a:xfrm>
            <a:prstGeom prst="blockArc">
              <a:avLst>
                <a:gd name="adj1" fmla="val 6942857"/>
                <a:gd name="adj2" fmla="val 8485714"/>
                <a:gd name="adj3" fmla="val 1983"/>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3025714" y="286729"/>
              <a:ext cx="4464171" cy="4464171"/>
            </a:xfrm>
            <a:prstGeom prst="blockArc">
              <a:avLst>
                <a:gd name="adj1" fmla="val 5400000"/>
                <a:gd name="adj2" fmla="val 6942857"/>
                <a:gd name="adj3" fmla="val 198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3025714" y="286729"/>
              <a:ext cx="4464171" cy="4464171"/>
            </a:xfrm>
            <a:prstGeom prst="blockArc">
              <a:avLst>
                <a:gd name="adj1" fmla="val 3857143"/>
                <a:gd name="adj2" fmla="val 5400000"/>
                <a:gd name="adj3" fmla="val 198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3025714" y="286729"/>
              <a:ext cx="4464171" cy="4464171"/>
            </a:xfrm>
            <a:prstGeom prst="blockArc">
              <a:avLst>
                <a:gd name="adj1" fmla="val 2314286"/>
                <a:gd name="adj2" fmla="val 3857143"/>
                <a:gd name="adj3" fmla="val 198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3025714" y="286729"/>
              <a:ext cx="4464171" cy="4464171"/>
            </a:xfrm>
            <a:prstGeom prst="blockArc">
              <a:avLst>
                <a:gd name="adj1" fmla="val 771429"/>
                <a:gd name="adj2" fmla="val 2314286"/>
                <a:gd name="adj3" fmla="val 198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3025714" y="286729"/>
              <a:ext cx="4464171" cy="4464171"/>
            </a:xfrm>
            <a:prstGeom prst="blockArc">
              <a:avLst>
                <a:gd name="adj1" fmla="val 20828571"/>
                <a:gd name="adj2" fmla="val 771429"/>
                <a:gd name="adj3" fmla="val 1983"/>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3025714" y="286729"/>
              <a:ext cx="4464171" cy="4464171"/>
            </a:xfrm>
            <a:prstGeom prst="blockArc">
              <a:avLst>
                <a:gd name="adj1" fmla="val 19285714"/>
                <a:gd name="adj2" fmla="val 20828571"/>
                <a:gd name="adj3" fmla="val 198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3025714" y="286729"/>
              <a:ext cx="4464171" cy="4464171"/>
            </a:xfrm>
            <a:prstGeom prst="blockArc">
              <a:avLst>
                <a:gd name="adj1" fmla="val 17742857"/>
                <a:gd name="adj2" fmla="val 19285714"/>
                <a:gd name="adj3" fmla="val 198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3025714" y="286729"/>
              <a:ext cx="4464171" cy="4464171"/>
            </a:xfrm>
            <a:prstGeom prst="blockArc">
              <a:avLst>
                <a:gd name="adj1" fmla="val 16200000"/>
                <a:gd name="adj2" fmla="val 17742857"/>
                <a:gd name="adj3" fmla="val 198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4818794" y="2079809"/>
              <a:ext cx="878011" cy="878011"/>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txBox="1"/>
            <p:nvPr/>
          </p:nvSpPr>
          <p:spPr>
            <a:xfrm>
              <a:off x="4947376" y="2208391"/>
              <a:ext cx="620847" cy="62084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dirty="0">
                  <a:solidFill>
                    <a:schemeClr val="lt1"/>
                  </a:solidFill>
                  <a:latin typeface="Arial"/>
                  <a:ea typeface="Arial"/>
                  <a:cs typeface="Arial"/>
                  <a:sym typeface="Arial"/>
                </a:rPr>
                <a:t>減災　復興学</a:t>
              </a:r>
              <a:endParaRPr dirty="0"/>
            </a:p>
          </p:txBody>
        </p:sp>
        <p:sp>
          <p:nvSpPr>
            <p:cNvPr id="345" name="Google Shape;345;p8"/>
            <p:cNvSpPr/>
            <p:nvPr/>
          </p:nvSpPr>
          <p:spPr>
            <a:xfrm>
              <a:off x="4830063" y="-106010"/>
              <a:ext cx="855472" cy="829733"/>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8"/>
            <p:cNvSpPr txBox="1"/>
            <p:nvPr/>
          </p:nvSpPr>
          <p:spPr>
            <a:xfrm>
              <a:off x="4955344" y="15502"/>
              <a:ext cx="604910" cy="5867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建築学</a:t>
              </a:r>
              <a:endParaRPr/>
            </a:p>
          </p:txBody>
        </p:sp>
        <p:sp>
          <p:nvSpPr>
            <p:cNvPr id="347" name="Google Shape;347;p8"/>
            <p:cNvSpPr/>
            <p:nvPr/>
          </p:nvSpPr>
          <p:spPr>
            <a:xfrm>
              <a:off x="5788929" y="112843"/>
              <a:ext cx="855472" cy="829733"/>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txBox="1"/>
            <p:nvPr/>
          </p:nvSpPr>
          <p:spPr>
            <a:xfrm>
              <a:off x="5914210" y="234355"/>
              <a:ext cx="604910" cy="5867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土木学</a:t>
              </a:r>
              <a:endParaRPr/>
            </a:p>
          </p:txBody>
        </p:sp>
        <p:sp>
          <p:nvSpPr>
            <p:cNvPr id="349" name="Google Shape;349;p8"/>
            <p:cNvSpPr/>
            <p:nvPr/>
          </p:nvSpPr>
          <p:spPr>
            <a:xfrm>
              <a:off x="6557879" y="726061"/>
              <a:ext cx="855472" cy="829733"/>
            </a:xfrm>
            <a:prstGeom prst="ellipse">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txBox="1"/>
            <p:nvPr/>
          </p:nvSpPr>
          <p:spPr>
            <a:xfrm>
              <a:off x="6683160" y="847573"/>
              <a:ext cx="604910" cy="5867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情報　工学</a:t>
              </a:r>
              <a:endParaRPr/>
            </a:p>
          </p:txBody>
        </p:sp>
        <p:sp>
          <p:nvSpPr>
            <p:cNvPr id="351" name="Google Shape;351;p8"/>
            <p:cNvSpPr/>
            <p:nvPr/>
          </p:nvSpPr>
          <p:spPr>
            <a:xfrm>
              <a:off x="6984614" y="1612186"/>
              <a:ext cx="855472" cy="829733"/>
            </a:xfrm>
            <a:prstGeom prst="ellipse">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txBox="1"/>
            <p:nvPr/>
          </p:nvSpPr>
          <p:spPr>
            <a:xfrm>
              <a:off x="7109895" y="1733698"/>
              <a:ext cx="604910" cy="5867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医学</a:t>
              </a:r>
              <a:endParaRPr/>
            </a:p>
          </p:txBody>
        </p:sp>
        <p:sp>
          <p:nvSpPr>
            <p:cNvPr id="353" name="Google Shape;353;p8"/>
            <p:cNvSpPr/>
            <p:nvPr/>
          </p:nvSpPr>
          <p:spPr>
            <a:xfrm>
              <a:off x="6984614" y="2595711"/>
              <a:ext cx="855472" cy="829733"/>
            </a:xfrm>
            <a:prstGeom prst="ellipse">
              <a:avLst/>
            </a:prstGeom>
            <a:solidFill>
              <a:srgbClr val="F268A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txBox="1"/>
            <p:nvPr/>
          </p:nvSpPr>
          <p:spPr>
            <a:xfrm>
              <a:off x="7109895" y="2717223"/>
              <a:ext cx="604910" cy="5867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看護学</a:t>
              </a:r>
              <a:endParaRPr/>
            </a:p>
          </p:txBody>
        </p:sp>
        <p:sp>
          <p:nvSpPr>
            <p:cNvPr id="355" name="Google Shape;355;p8"/>
            <p:cNvSpPr/>
            <p:nvPr/>
          </p:nvSpPr>
          <p:spPr>
            <a:xfrm>
              <a:off x="6557879" y="3481836"/>
              <a:ext cx="855472" cy="829733"/>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txBox="1"/>
            <p:nvPr/>
          </p:nvSpPr>
          <p:spPr>
            <a:xfrm>
              <a:off x="6683160" y="3603348"/>
              <a:ext cx="604910" cy="5867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福祉学</a:t>
              </a:r>
              <a:endParaRPr sz="1600">
                <a:solidFill>
                  <a:schemeClr val="lt1"/>
                </a:solidFill>
                <a:latin typeface="Arial"/>
                <a:ea typeface="Arial"/>
                <a:cs typeface="Arial"/>
                <a:sym typeface="Arial"/>
              </a:endParaRPr>
            </a:p>
          </p:txBody>
        </p:sp>
        <p:sp>
          <p:nvSpPr>
            <p:cNvPr id="357" name="Google Shape;357;p8"/>
            <p:cNvSpPr/>
            <p:nvPr/>
          </p:nvSpPr>
          <p:spPr>
            <a:xfrm>
              <a:off x="5788929" y="4095053"/>
              <a:ext cx="855472" cy="829733"/>
            </a:xfrm>
            <a:prstGeom prst="ellipse">
              <a:avLst/>
            </a:prstGeom>
            <a:solidFill>
              <a:srgbClr val="FAA43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txBox="1"/>
            <p:nvPr/>
          </p:nvSpPr>
          <p:spPr>
            <a:xfrm>
              <a:off x="5914210" y="4216565"/>
              <a:ext cx="604910" cy="586709"/>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ja-JP" sz="1400">
                  <a:solidFill>
                    <a:schemeClr val="lt1"/>
                  </a:solidFill>
                  <a:latin typeface="Arial"/>
                  <a:ea typeface="Arial"/>
                  <a:cs typeface="Arial"/>
                  <a:sym typeface="Arial"/>
                </a:rPr>
                <a:t>保健学</a:t>
              </a:r>
              <a:endParaRPr sz="1400">
                <a:solidFill>
                  <a:schemeClr val="lt1"/>
                </a:solidFill>
                <a:latin typeface="Arial"/>
                <a:ea typeface="Arial"/>
                <a:cs typeface="Arial"/>
                <a:sym typeface="Arial"/>
              </a:endParaRPr>
            </a:p>
          </p:txBody>
        </p:sp>
        <p:sp>
          <p:nvSpPr>
            <p:cNvPr id="359" name="Google Shape;359;p8"/>
            <p:cNvSpPr/>
            <p:nvPr/>
          </p:nvSpPr>
          <p:spPr>
            <a:xfrm>
              <a:off x="4830063" y="4313908"/>
              <a:ext cx="855472" cy="829733"/>
            </a:xfrm>
            <a:prstGeom prst="ellipse">
              <a:avLst/>
            </a:prstGeom>
            <a:solidFill>
              <a:srgbClr val="5E4F3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txBox="1"/>
            <p:nvPr/>
          </p:nvSpPr>
          <p:spPr>
            <a:xfrm>
              <a:off x="4955344" y="4435420"/>
              <a:ext cx="604910" cy="5867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社会学</a:t>
              </a:r>
              <a:endParaRPr sz="1600">
                <a:solidFill>
                  <a:schemeClr val="lt1"/>
                </a:solidFill>
                <a:latin typeface="Arial"/>
                <a:ea typeface="Arial"/>
                <a:cs typeface="Arial"/>
                <a:sym typeface="Arial"/>
              </a:endParaRPr>
            </a:p>
          </p:txBody>
        </p:sp>
        <p:sp>
          <p:nvSpPr>
            <p:cNvPr id="361" name="Google Shape;361;p8"/>
            <p:cNvSpPr/>
            <p:nvPr/>
          </p:nvSpPr>
          <p:spPr>
            <a:xfrm>
              <a:off x="3871197" y="4095053"/>
              <a:ext cx="855472" cy="829733"/>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txBox="1"/>
            <p:nvPr/>
          </p:nvSpPr>
          <p:spPr>
            <a:xfrm>
              <a:off x="3996478" y="4216565"/>
              <a:ext cx="604910" cy="5867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心理学</a:t>
              </a:r>
              <a:endParaRPr sz="1600">
                <a:solidFill>
                  <a:schemeClr val="lt1"/>
                </a:solidFill>
                <a:latin typeface="Arial"/>
                <a:ea typeface="Arial"/>
                <a:cs typeface="Arial"/>
                <a:sym typeface="Arial"/>
              </a:endParaRPr>
            </a:p>
          </p:txBody>
        </p:sp>
        <p:sp>
          <p:nvSpPr>
            <p:cNvPr id="363" name="Google Shape;363;p8"/>
            <p:cNvSpPr/>
            <p:nvPr/>
          </p:nvSpPr>
          <p:spPr>
            <a:xfrm>
              <a:off x="3102247" y="3481836"/>
              <a:ext cx="855472" cy="829733"/>
            </a:xfrm>
            <a:prstGeom prst="ellipse">
              <a:avLst/>
            </a:prstGeom>
            <a:solidFill>
              <a:srgbClr val="6D81B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txBox="1"/>
            <p:nvPr/>
          </p:nvSpPr>
          <p:spPr>
            <a:xfrm>
              <a:off x="3227528" y="3603348"/>
              <a:ext cx="604910" cy="5867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教育学</a:t>
              </a:r>
              <a:endParaRPr sz="1600">
                <a:solidFill>
                  <a:schemeClr val="lt1"/>
                </a:solidFill>
                <a:latin typeface="Arial"/>
                <a:ea typeface="Arial"/>
                <a:cs typeface="Arial"/>
                <a:sym typeface="Arial"/>
              </a:endParaRPr>
            </a:p>
          </p:txBody>
        </p:sp>
        <p:sp>
          <p:nvSpPr>
            <p:cNvPr id="365" name="Google Shape;365;p8"/>
            <p:cNvSpPr/>
            <p:nvPr/>
          </p:nvSpPr>
          <p:spPr>
            <a:xfrm>
              <a:off x="2675512" y="2595711"/>
              <a:ext cx="855472" cy="829733"/>
            </a:xfrm>
            <a:prstGeom prst="ellipse">
              <a:avLst/>
            </a:prstGeom>
            <a:solidFill>
              <a:srgbClr val="65858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txBox="1"/>
            <p:nvPr/>
          </p:nvSpPr>
          <p:spPr>
            <a:xfrm>
              <a:off x="2800793" y="2717223"/>
              <a:ext cx="604910" cy="58670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法学</a:t>
              </a:r>
              <a:endParaRPr sz="1600">
                <a:solidFill>
                  <a:schemeClr val="lt1"/>
                </a:solidFill>
                <a:latin typeface="Arial"/>
                <a:ea typeface="Arial"/>
                <a:cs typeface="Arial"/>
                <a:sym typeface="Arial"/>
              </a:endParaRPr>
            </a:p>
          </p:txBody>
        </p:sp>
        <p:sp>
          <p:nvSpPr>
            <p:cNvPr id="367" name="Google Shape;367;p8"/>
            <p:cNvSpPr/>
            <p:nvPr/>
          </p:nvSpPr>
          <p:spPr>
            <a:xfrm>
              <a:off x="2675512" y="1612186"/>
              <a:ext cx="855472" cy="829733"/>
            </a:xfrm>
            <a:prstGeom prst="ellipse">
              <a:avLst/>
            </a:prstGeom>
            <a:solidFill>
              <a:schemeClr val="tx1">
                <a:lumMod val="75000"/>
                <a:lumOff val="25000"/>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txBox="1"/>
            <p:nvPr/>
          </p:nvSpPr>
          <p:spPr>
            <a:xfrm>
              <a:off x="2800793" y="1733698"/>
              <a:ext cx="604910" cy="586709"/>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ja-JP" sz="1400">
                  <a:solidFill>
                    <a:schemeClr val="lt1"/>
                  </a:solidFill>
                  <a:latin typeface="Arial"/>
                  <a:ea typeface="Arial"/>
                  <a:cs typeface="Arial"/>
                  <a:sym typeface="Arial"/>
                </a:rPr>
                <a:t>経済学</a:t>
              </a:r>
              <a:endParaRPr sz="1400">
                <a:solidFill>
                  <a:schemeClr val="lt1"/>
                </a:solidFill>
                <a:latin typeface="Arial"/>
                <a:ea typeface="Arial"/>
                <a:cs typeface="Arial"/>
                <a:sym typeface="Arial"/>
              </a:endParaRPr>
            </a:p>
          </p:txBody>
        </p:sp>
        <p:sp>
          <p:nvSpPr>
            <p:cNvPr id="369" name="Google Shape;369;p8"/>
            <p:cNvSpPr/>
            <p:nvPr/>
          </p:nvSpPr>
          <p:spPr>
            <a:xfrm>
              <a:off x="3102247" y="726061"/>
              <a:ext cx="855472" cy="829733"/>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txBox="1"/>
            <p:nvPr/>
          </p:nvSpPr>
          <p:spPr>
            <a:xfrm>
              <a:off x="3227528" y="847573"/>
              <a:ext cx="604910" cy="586709"/>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ja-JP" sz="1400">
                  <a:solidFill>
                    <a:schemeClr val="lt1"/>
                  </a:solidFill>
                  <a:latin typeface="Arial"/>
                  <a:ea typeface="Arial"/>
                  <a:cs typeface="Arial"/>
                  <a:sym typeface="Arial"/>
                </a:rPr>
                <a:t>政治学</a:t>
              </a:r>
              <a:endParaRPr sz="1400">
                <a:solidFill>
                  <a:schemeClr val="lt1"/>
                </a:solidFill>
                <a:latin typeface="Arial"/>
                <a:ea typeface="Arial"/>
                <a:cs typeface="Arial"/>
                <a:sym typeface="Arial"/>
              </a:endParaRPr>
            </a:p>
          </p:txBody>
        </p:sp>
        <p:sp>
          <p:nvSpPr>
            <p:cNvPr id="371" name="Google Shape;371;p8"/>
            <p:cNvSpPr/>
            <p:nvPr/>
          </p:nvSpPr>
          <p:spPr>
            <a:xfrm>
              <a:off x="3871197" y="112843"/>
              <a:ext cx="855472" cy="829733"/>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txBox="1"/>
            <p:nvPr/>
          </p:nvSpPr>
          <p:spPr>
            <a:xfrm>
              <a:off x="3996478" y="234355"/>
              <a:ext cx="604910" cy="586709"/>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ja-JP" sz="1400">
                  <a:solidFill>
                    <a:schemeClr val="lt1"/>
                  </a:solidFill>
                  <a:latin typeface="Arial"/>
                  <a:ea typeface="Arial"/>
                  <a:cs typeface="Arial"/>
                  <a:sym typeface="Arial"/>
                </a:rPr>
                <a:t>・・・</a:t>
              </a:r>
              <a:endParaRPr sz="14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512676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9EB507-7600-EE06-EACC-505ECBE190D8}"/>
              </a:ext>
            </a:extLst>
          </p:cNvPr>
          <p:cNvSpPr>
            <a:spLocks noGrp="1"/>
          </p:cNvSpPr>
          <p:nvPr>
            <p:ph type="title"/>
          </p:nvPr>
        </p:nvSpPr>
        <p:spPr/>
        <p:txBody>
          <a:bodyPr/>
          <a:lstStyle/>
          <a:p>
            <a:r>
              <a:rPr kumimoji="1" lang="ja-JP" altLang="en-US" dirty="0"/>
              <a:t>ディシプリン：規律、分野</a:t>
            </a:r>
          </a:p>
        </p:txBody>
      </p:sp>
      <p:sp>
        <p:nvSpPr>
          <p:cNvPr id="3" name="コンテンツ プレースホルダー 2">
            <a:extLst>
              <a:ext uri="{FF2B5EF4-FFF2-40B4-BE49-F238E27FC236}">
                <a16:creationId xmlns:a16="http://schemas.microsoft.com/office/drawing/2014/main" id="{EF8F8A26-553B-8285-5BE3-3E4FED920D0A}"/>
              </a:ext>
            </a:extLst>
          </p:cNvPr>
          <p:cNvSpPr>
            <a:spLocks noGrp="1"/>
          </p:cNvSpPr>
          <p:nvPr>
            <p:ph idx="1"/>
          </p:nvPr>
        </p:nvSpPr>
        <p:spPr/>
        <p:txBody>
          <a:bodyPr>
            <a:normAutofit/>
          </a:bodyPr>
          <a:lstStyle/>
          <a:p>
            <a:r>
              <a:rPr kumimoji="1" lang="ja-JP" altLang="en-US" dirty="0"/>
              <a:t> マルチディシプリン</a:t>
            </a:r>
            <a:endParaRPr kumimoji="1" lang="en-US" altLang="ja-JP" dirty="0"/>
          </a:p>
          <a:p>
            <a:pPr lvl="1"/>
            <a:r>
              <a:rPr kumimoji="1" lang="ja-JP" altLang="en-US" dirty="0"/>
              <a:t>複合領域。複数の分野の原理原則。多重の原理原則。同じ傘（研究期間等）の下で同一のテーマを持つが、それぞれのディシプリンは独立している。</a:t>
            </a:r>
          </a:p>
          <a:p>
            <a:r>
              <a:rPr kumimoji="1" lang="ja-JP" altLang="en-US" dirty="0"/>
              <a:t> インターディシプリン</a:t>
            </a:r>
            <a:endParaRPr kumimoji="1" lang="en-US" altLang="ja-JP" dirty="0"/>
          </a:p>
          <a:p>
            <a:pPr lvl="1"/>
            <a:r>
              <a:rPr kumimoji="1" lang="ja-JP" altLang="en-US" dirty="0"/>
              <a:t>学際的。多くの分野の専門知識や経験が必要な共通する１つの研究課題などにあたるとき、様々な領域の研究者や技術者が協力すること。</a:t>
            </a:r>
          </a:p>
          <a:p>
            <a:r>
              <a:rPr kumimoji="1" lang="ja-JP" altLang="en-US" dirty="0"/>
              <a:t> トランスディシプリン</a:t>
            </a:r>
            <a:endParaRPr kumimoji="1" lang="en-US" altLang="ja-JP" dirty="0"/>
          </a:p>
          <a:p>
            <a:pPr lvl="1"/>
            <a:r>
              <a:rPr kumimoji="1" lang="ja-JP" altLang="en-US" dirty="0"/>
              <a:t>超学際、共創。現実の社会問題に対して、様々なディシプリンを持つ研究者と多様なステークホルダー（企業、自治体、地域コミュニティ等）が協働して解決に向けて話し合い、取り組むこと。</a:t>
            </a:r>
          </a:p>
          <a:p>
            <a:endParaRPr kumimoji="1" lang="ja-JP" altLang="en-US" dirty="0"/>
          </a:p>
        </p:txBody>
      </p:sp>
    </p:spTree>
    <p:extLst>
      <p:ext uri="{BB962C8B-B14F-4D97-AF65-F5344CB8AC3E}">
        <p14:creationId xmlns:p14="http://schemas.microsoft.com/office/powerpoint/2010/main" val="854479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2FB0C7-D280-6192-64B4-43C7C0E40E93}"/>
              </a:ext>
            </a:extLst>
          </p:cNvPr>
          <p:cNvSpPr>
            <a:spLocks noGrp="1"/>
          </p:cNvSpPr>
          <p:nvPr>
            <p:ph type="title"/>
          </p:nvPr>
        </p:nvSpPr>
        <p:spPr/>
        <p:txBody>
          <a:bodyPr/>
          <a:lstStyle/>
          <a:p>
            <a:r>
              <a:rPr kumimoji="1" lang="ja-JP" altLang="en-US" dirty="0"/>
              <a:t>ディシプリン：規律、分野</a:t>
            </a:r>
          </a:p>
        </p:txBody>
      </p:sp>
      <p:pic>
        <p:nvPicPr>
          <p:cNvPr id="4" name="Google Shape;384;p10">
            <a:extLst>
              <a:ext uri="{FF2B5EF4-FFF2-40B4-BE49-F238E27FC236}">
                <a16:creationId xmlns:a16="http://schemas.microsoft.com/office/drawing/2014/main" id="{6029086B-CAD9-2140-DF17-24715DFA75AD}"/>
              </a:ext>
            </a:extLst>
          </p:cNvPr>
          <p:cNvPicPr preferRelativeResize="0">
            <a:picLocks noGrp="1"/>
          </p:cNvPicPr>
          <p:nvPr>
            <p:ph idx="1"/>
          </p:nvPr>
        </p:nvPicPr>
        <p:blipFill rotWithShape="1">
          <a:blip r:embed="rId2">
            <a:alphaModFix/>
          </a:blip>
          <a:srcRect/>
          <a:stretch/>
        </p:blipFill>
        <p:spPr>
          <a:xfrm>
            <a:off x="50799" y="1375463"/>
            <a:ext cx="12090702" cy="4776042"/>
          </a:xfrm>
          <a:prstGeom prst="rect">
            <a:avLst/>
          </a:prstGeom>
          <a:noFill/>
          <a:ln>
            <a:noFill/>
          </a:ln>
        </p:spPr>
      </p:pic>
    </p:spTree>
    <p:extLst>
      <p:ext uri="{BB962C8B-B14F-4D97-AF65-F5344CB8AC3E}">
        <p14:creationId xmlns:p14="http://schemas.microsoft.com/office/powerpoint/2010/main" val="2648035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AA8559-098D-F0FC-B7A7-C23AAA92997F}"/>
              </a:ext>
            </a:extLst>
          </p:cNvPr>
          <p:cNvSpPr>
            <a:spLocks noGrp="1"/>
          </p:cNvSpPr>
          <p:nvPr>
            <p:ph type="title"/>
          </p:nvPr>
        </p:nvSpPr>
        <p:spPr>
          <a:xfrm>
            <a:off x="335360" y="44624"/>
            <a:ext cx="10820320" cy="1198973"/>
          </a:xfrm>
        </p:spPr>
        <p:txBody>
          <a:bodyPr anchor="b">
            <a:normAutofit/>
          </a:bodyPr>
          <a:lstStyle/>
          <a:p>
            <a:r>
              <a:rPr lang="ja-JP" altLang="ja-JP" dirty="0"/>
              <a:t>ハード対策とソフト対策</a:t>
            </a:r>
            <a:endParaRPr kumimoji="1" lang="ja-JP" altLang="en-US" dirty="0"/>
          </a:p>
        </p:txBody>
      </p:sp>
      <p:pic>
        <p:nvPicPr>
          <p:cNvPr id="390" name="Google Shape;390;p11"/>
          <p:cNvPicPr preferRelativeResize="0">
            <a:picLocks noGrp="1"/>
          </p:cNvPicPr>
          <p:nvPr>
            <p:ph idx="1"/>
          </p:nvPr>
        </p:nvPicPr>
        <p:blipFill rotWithShape="1">
          <a:blip r:embed="rId2"/>
          <a:stretch/>
        </p:blipFill>
        <p:spPr>
          <a:xfrm>
            <a:off x="1186143" y="1311329"/>
            <a:ext cx="8956925" cy="4997501"/>
          </a:xfrm>
          <a:prstGeom prst="rect">
            <a:avLst/>
          </a:prstGeom>
          <a:noFill/>
          <a:ln>
            <a:noFill/>
          </a:ln>
        </p:spPr>
      </p:pic>
    </p:spTree>
    <p:extLst>
      <p:ext uri="{BB962C8B-B14F-4D97-AF65-F5344CB8AC3E}">
        <p14:creationId xmlns:p14="http://schemas.microsoft.com/office/powerpoint/2010/main" val="2758531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C75CD3-87C4-C7F6-D6AA-7C2F220C301B}"/>
              </a:ext>
            </a:extLst>
          </p:cNvPr>
          <p:cNvSpPr>
            <a:spLocks noGrp="1"/>
          </p:cNvSpPr>
          <p:nvPr>
            <p:ph type="title"/>
          </p:nvPr>
        </p:nvSpPr>
        <p:spPr/>
        <p:txBody>
          <a:bodyPr/>
          <a:lstStyle/>
          <a:p>
            <a:r>
              <a:rPr lang="ja-JP" altLang="ja-JP" dirty="0"/>
              <a:t>多様な主体の自助・共助・公助の役割</a:t>
            </a:r>
            <a:endParaRPr kumimoji="1" lang="ja-JP" altLang="en-US" dirty="0"/>
          </a:p>
        </p:txBody>
      </p:sp>
      <p:grpSp>
        <p:nvGrpSpPr>
          <p:cNvPr id="397" name="Google Shape;397;p12"/>
          <p:cNvGrpSpPr/>
          <p:nvPr/>
        </p:nvGrpSpPr>
        <p:grpSpPr>
          <a:xfrm>
            <a:off x="3496778" y="1425232"/>
            <a:ext cx="5198443" cy="4906566"/>
            <a:chOff x="2658578" y="62904"/>
            <a:chExt cx="5198443" cy="4906566"/>
          </a:xfrm>
        </p:grpSpPr>
        <p:sp>
          <p:nvSpPr>
            <p:cNvPr id="398" name="Google Shape;398;p12"/>
            <p:cNvSpPr/>
            <p:nvPr/>
          </p:nvSpPr>
          <p:spPr>
            <a:xfrm>
              <a:off x="3748087" y="62904"/>
              <a:ext cx="3019425" cy="3019425"/>
            </a:xfrm>
            <a:prstGeom prst="ellipse">
              <a:avLst/>
            </a:prstGeom>
            <a:solidFill>
              <a:schemeClr val="accent2">
                <a:alpha val="50196"/>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2"/>
            <p:cNvSpPr txBox="1"/>
            <p:nvPr/>
          </p:nvSpPr>
          <p:spPr>
            <a:xfrm>
              <a:off x="4150677" y="591304"/>
              <a:ext cx="2214245" cy="1358741"/>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6500"/>
                <a:buFont typeface="Arial"/>
                <a:buNone/>
              </a:pPr>
              <a:r>
                <a:rPr lang="ja-JP" sz="6500" dirty="0">
                  <a:solidFill>
                    <a:schemeClr val="dk1"/>
                  </a:solidFill>
                  <a:latin typeface="Arial"/>
                  <a:ea typeface="Arial"/>
                  <a:cs typeface="Arial"/>
                  <a:sym typeface="Arial"/>
                </a:rPr>
                <a:t>自助</a:t>
              </a:r>
              <a:endParaRPr dirty="0"/>
            </a:p>
          </p:txBody>
        </p:sp>
        <p:sp>
          <p:nvSpPr>
            <p:cNvPr id="400" name="Google Shape;400;p12"/>
            <p:cNvSpPr/>
            <p:nvPr/>
          </p:nvSpPr>
          <p:spPr>
            <a:xfrm>
              <a:off x="4837596" y="1950045"/>
              <a:ext cx="3019425" cy="3019425"/>
            </a:xfrm>
            <a:prstGeom prst="ellipse">
              <a:avLst/>
            </a:prstGeom>
            <a:solidFill>
              <a:schemeClr val="accent3">
                <a:alpha val="50196"/>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2"/>
            <p:cNvSpPr txBox="1"/>
            <p:nvPr/>
          </p:nvSpPr>
          <p:spPr>
            <a:xfrm>
              <a:off x="5761037" y="2730063"/>
              <a:ext cx="1811655" cy="166068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6500"/>
                <a:buFont typeface="Arial"/>
                <a:buNone/>
              </a:pPr>
              <a:r>
                <a:rPr lang="ja-JP" sz="6500">
                  <a:solidFill>
                    <a:schemeClr val="dk1"/>
                  </a:solidFill>
                  <a:latin typeface="Arial"/>
                  <a:ea typeface="Arial"/>
                  <a:cs typeface="Arial"/>
                  <a:sym typeface="Arial"/>
                </a:rPr>
                <a:t>公助</a:t>
              </a:r>
              <a:endParaRPr/>
            </a:p>
          </p:txBody>
        </p:sp>
        <p:sp>
          <p:nvSpPr>
            <p:cNvPr id="402" name="Google Shape;402;p12"/>
            <p:cNvSpPr/>
            <p:nvPr/>
          </p:nvSpPr>
          <p:spPr>
            <a:xfrm>
              <a:off x="2658578" y="1950045"/>
              <a:ext cx="3019425" cy="3019425"/>
            </a:xfrm>
            <a:prstGeom prst="ellipse">
              <a:avLst/>
            </a:prstGeom>
            <a:solidFill>
              <a:schemeClr val="accent4">
                <a:alpha val="50196"/>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2"/>
            <p:cNvSpPr txBox="1"/>
            <p:nvPr/>
          </p:nvSpPr>
          <p:spPr>
            <a:xfrm>
              <a:off x="2942907" y="2730063"/>
              <a:ext cx="1811655" cy="166068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6500"/>
                <a:buFont typeface="Arial"/>
                <a:buNone/>
              </a:pPr>
              <a:r>
                <a:rPr lang="ja-JP" sz="6500" dirty="0">
                  <a:solidFill>
                    <a:schemeClr val="dk1"/>
                  </a:solidFill>
                  <a:latin typeface="Arial"/>
                  <a:ea typeface="Arial"/>
                  <a:cs typeface="Arial"/>
                  <a:sym typeface="Arial"/>
                </a:rPr>
                <a:t>共助</a:t>
              </a:r>
              <a:endParaRPr dirty="0"/>
            </a:p>
          </p:txBody>
        </p:sp>
      </p:grpSp>
      <p:sp>
        <p:nvSpPr>
          <p:cNvPr id="404" name="Google Shape;404;p12"/>
          <p:cNvSpPr txBox="1"/>
          <p:nvPr/>
        </p:nvSpPr>
        <p:spPr>
          <a:xfrm>
            <a:off x="888124" y="4599327"/>
            <a:ext cx="270641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Arial"/>
                <a:ea typeface="Arial"/>
                <a:cs typeface="Arial"/>
                <a:sym typeface="Arial"/>
              </a:rPr>
              <a:t>地域・まちの住民同士で助け合う</a:t>
            </a:r>
            <a:endParaRPr sz="2400">
              <a:solidFill>
                <a:schemeClr val="dk1"/>
              </a:solidFill>
              <a:latin typeface="Arial"/>
              <a:ea typeface="Arial"/>
              <a:cs typeface="Arial"/>
              <a:sym typeface="Arial"/>
            </a:endParaRPr>
          </a:p>
        </p:txBody>
      </p:sp>
      <p:sp>
        <p:nvSpPr>
          <p:cNvPr id="405" name="Google Shape;405;p12"/>
          <p:cNvSpPr txBox="1"/>
          <p:nvPr/>
        </p:nvSpPr>
        <p:spPr>
          <a:xfrm>
            <a:off x="1478422" y="1705777"/>
            <a:ext cx="35104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Arial"/>
                <a:ea typeface="Arial"/>
                <a:cs typeface="Arial"/>
                <a:sym typeface="Arial"/>
              </a:rPr>
              <a:t>自分の身は自分で守る</a:t>
            </a:r>
            <a:endParaRPr/>
          </a:p>
        </p:txBody>
      </p:sp>
      <p:sp>
        <p:nvSpPr>
          <p:cNvPr id="406" name="Google Shape;406;p12"/>
          <p:cNvSpPr txBox="1"/>
          <p:nvPr/>
        </p:nvSpPr>
        <p:spPr>
          <a:xfrm>
            <a:off x="8644758" y="4414660"/>
            <a:ext cx="351045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a:solidFill>
                  <a:schemeClr val="dk1"/>
                </a:solidFill>
                <a:latin typeface="Arial"/>
                <a:ea typeface="Arial"/>
                <a:cs typeface="Arial"/>
                <a:sym typeface="Arial"/>
              </a:rPr>
              <a:t>国や都道府県、市町村、防災関係機関等による防災・減災の取組</a:t>
            </a:r>
            <a:endParaRPr/>
          </a:p>
        </p:txBody>
      </p:sp>
    </p:spTree>
    <p:extLst>
      <p:ext uri="{BB962C8B-B14F-4D97-AF65-F5344CB8AC3E}">
        <p14:creationId xmlns:p14="http://schemas.microsoft.com/office/powerpoint/2010/main" val="1553878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C5D781-9326-67D1-1FB9-66C7B13EE0CA}"/>
              </a:ext>
            </a:extLst>
          </p:cNvPr>
          <p:cNvSpPr>
            <a:spLocks noGrp="1"/>
          </p:cNvSpPr>
          <p:nvPr>
            <p:ph type="title"/>
          </p:nvPr>
        </p:nvSpPr>
        <p:spPr/>
        <p:txBody>
          <a:bodyPr/>
          <a:lstStyle/>
          <a:p>
            <a:r>
              <a:rPr lang="ja-JP" altLang="ja-JP" dirty="0"/>
              <a:t>自助・共助・公助＋近所・互助</a:t>
            </a:r>
            <a:endParaRPr kumimoji="1" lang="ja-JP" altLang="en-US" dirty="0"/>
          </a:p>
        </p:txBody>
      </p:sp>
      <p:grpSp>
        <p:nvGrpSpPr>
          <p:cNvPr id="412" name="Google Shape;412;p13"/>
          <p:cNvGrpSpPr/>
          <p:nvPr/>
        </p:nvGrpSpPr>
        <p:grpSpPr>
          <a:xfrm>
            <a:off x="3165850" y="1314244"/>
            <a:ext cx="5738379" cy="4959776"/>
            <a:chOff x="2388610" y="684"/>
            <a:chExt cx="5738379" cy="4959776"/>
          </a:xfrm>
        </p:grpSpPr>
        <p:sp>
          <p:nvSpPr>
            <p:cNvPr id="413" name="Google Shape;413;p13"/>
            <p:cNvSpPr/>
            <p:nvPr/>
          </p:nvSpPr>
          <p:spPr>
            <a:xfrm>
              <a:off x="4431134" y="684"/>
              <a:ext cx="1653331" cy="1074665"/>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txBox="1"/>
            <p:nvPr/>
          </p:nvSpPr>
          <p:spPr>
            <a:xfrm>
              <a:off x="4483595" y="53145"/>
              <a:ext cx="1548409" cy="969743"/>
            </a:xfrm>
            <a:prstGeom prst="rect">
              <a:avLst/>
            </a:prstGeom>
            <a:noFill/>
            <a:ln>
              <a:noFill/>
            </a:ln>
          </p:spPr>
          <p:txBody>
            <a:bodyPr spcFirstLastPara="1" wrap="square" lIns="133350" tIns="133350" rIns="133350" bIns="133350" anchor="ctr" anchorCtr="0">
              <a:noAutofit/>
            </a:bodyPr>
            <a:lstStyle/>
            <a:p>
              <a:pPr marL="0" marR="0" lvl="0" indent="0" algn="ctr" rtl="0">
                <a:lnSpc>
                  <a:spcPct val="90000"/>
                </a:lnSpc>
                <a:spcBef>
                  <a:spcPts val="0"/>
                </a:spcBef>
                <a:spcAft>
                  <a:spcPts val="0"/>
                </a:spcAft>
                <a:buClr>
                  <a:schemeClr val="lt1"/>
                </a:buClr>
                <a:buSzPts val="3500"/>
                <a:buFont typeface="Arial"/>
                <a:buNone/>
              </a:pPr>
              <a:r>
                <a:rPr lang="ja-JP" sz="3500" dirty="0">
                  <a:solidFill>
                    <a:schemeClr val="lt1"/>
                  </a:solidFill>
                  <a:latin typeface="Arial"/>
                  <a:ea typeface="Arial"/>
                  <a:cs typeface="Arial"/>
                  <a:sym typeface="Arial"/>
                </a:rPr>
                <a:t>自助</a:t>
              </a:r>
              <a:endParaRPr dirty="0"/>
            </a:p>
          </p:txBody>
        </p:sp>
        <p:sp>
          <p:nvSpPr>
            <p:cNvPr id="415" name="Google Shape;415;p13"/>
            <p:cNvSpPr/>
            <p:nvPr/>
          </p:nvSpPr>
          <p:spPr>
            <a:xfrm>
              <a:off x="3110163" y="538017"/>
              <a:ext cx="4295273" cy="4295273"/>
            </a:xfrm>
            <a:custGeom>
              <a:avLst/>
              <a:gdLst/>
              <a:ahLst/>
              <a:cxnLst/>
              <a:rect l="l" t="t" r="r" b="b"/>
              <a:pathLst>
                <a:path w="120000" h="120000" extrusionOk="0">
                  <a:moveTo>
                    <a:pt x="83413" y="4756"/>
                  </a:moveTo>
                  <a:cubicBezTo>
                    <a:pt x="93995" y="9241"/>
                    <a:pt x="103067" y="16671"/>
                    <a:pt x="109548" y="26162"/>
                  </a:cubicBezTo>
                </a:path>
              </a:pathLst>
            </a:custGeom>
            <a:no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6473658" y="1484664"/>
              <a:ext cx="1653331" cy="1074665"/>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txBox="1"/>
            <p:nvPr/>
          </p:nvSpPr>
          <p:spPr>
            <a:xfrm>
              <a:off x="6526119" y="1537125"/>
              <a:ext cx="1548409" cy="969743"/>
            </a:xfrm>
            <a:prstGeom prst="rect">
              <a:avLst/>
            </a:prstGeom>
            <a:noFill/>
            <a:ln>
              <a:noFill/>
            </a:ln>
          </p:spPr>
          <p:txBody>
            <a:bodyPr spcFirstLastPara="1" wrap="square" lIns="133350" tIns="133350" rIns="133350" bIns="133350" anchor="ctr" anchorCtr="0">
              <a:noAutofit/>
            </a:bodyPr>
            <a:lstStyle/>
            <a:p>
              <a:pPr marL="0" marR="0" lvl="0" indent="0" algn="ctr" rtl="0">
                <a:lnSpc>
                  <a:spcPct val="90000"/>
                </a:lnSpc>
                <a:spcBef>
                  <a:spcPts val="0"/>
                </a:spcBef>
                <a:spcAft>
                  <a:spcPts val="0"/>
                </a:spcAft>
                <a:buClr>
                  <a:schemeClr val="lt1"/>
                </a:buClr>
                <a:buSzPts val="3500"/>
                <a:buFont typeface="Arial"/>
                <a:buNone/>
              </a:pPr>
              <a:r>
                <a:rPr lang="ja-JP" sz="3500">
                  <a:solidFill>
                    <a:schemeClr val="lt1"/>
                  </a:solidFill>
                  <a:latin typeface="Arial"/>
                  <a:ea typeface="Arial"/>
                  <a:cs typeface="Arial"/>
                  <a:sym typeface="Arial"/>
                </a:rPr>
                <a:t>公助</a:t>
              </a:r>
              <a:endParaRPr/>
            </a:p>
          </p:txBody>
        </p:sp>
        <p:sp>
          <p:nvSpPr>
            <p:cNvPr id="418" name="Google Shape;418;p13"/>
            <p:cNvSpPr/>
            <p:nvPr/>
          </p:nvSpPr>
          <p:spPr>
            <a:xfrm>
              <a:off x="3110163" y="538017"/>
              <a:ext cx="4295273" cy="4295273"/>
            </a:xfrm>
            <a:custGeom>
              <a:avLst/>
              <a:gdLst/>
              <a:ahLst/>
              <a:cxnLst/>
              <a:rect l="l" t="t" r="r" b="b"/>
              <a:pathLst>
                <a:path w="120000" h="120000" extrusionOk="0">
                  <a:moveTo>
                    <a:pt x="119918" y="56854"/>
                  </a:moveTo>
                  <a:cubicBezTo>
                    <a:pt x="120594" y="69726"/>
                    <a:pt x="117106" y="82474"/>
                    <a:pt x="109972" y="93209"/>
                  </a:cubicBezTo>
                </a:path>
              </a:pathLst>
            </a:custGeom>
            <a:noFill/>
            <a:ln w="9525"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5693483" y="3885795"/>
              <a:ext cx="1653331" cy="1074665"/>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txBox="1"/>
            <p:nvPr/>
          </p:nvSpPr>
          <p:spPr>
            <a:xfrm>
              <a:off x="5745944" y="3938256"/>
              <a:ext cx="1548409" cy="969743"/>
            </a:xfrm>
            <a:prstGeom prst="rect">
              <a:avLst/>
            </a:prstGeom>
            <a:noFill/>
            <a:ln>
              <a:noFill/>
            </a:ln>
          </p:spPr>
          <p:txBody>
            <a:bodyPr spcFirstLastPara="1" wrap="square" lIns="133350" tIns="133350" rIns="133350" bIns="133350" anchor="ctr" anchorCtr="0">
              <a:noAutofit/>
            </a:bodyPr>
            <a:lstStyle/>
            <a:p>
              <a:pPr marL="0" marR="0" lvl="0" indent="0" algn="ctr" rtl="0">
                <a:lnSpc>
                  <a:spcPct val="90000"/>
                </a:lnSpc>
                <a:spcBef>
                  <a:spcPts val="0"/>
                </a:spcBef>
                <a:spcAft>
                  <a:spcPts val="0"/>
                </a:spcAft>
                <a:buClr>
                  <a:schemeClr val="lt1"/>
                </a:buClr>
                <a:buSzPts val="3500"/>
                <a:buFont typeface="Arial"/>
                <a:buNone/>
              </a:pPr>
              <a:r>
                <a:rPr lang="ja-JP" sz="3500">
                  <a:solidFill>
                    <a:schemeClr val="lt1"/>
                  </a:solidFill>
                  <a:latin typeface="Arial"/>
                  <a:ea typeface="Arial"/>
                  <a:cs typeface="Arial"/>
                  <a:sym typeface="Arial"/>
                </a:rPr>
                <a:t>互助</a:t>
              </a:r>
              <a:endParaRPr/>
            </a:p>
          </p:txBody>
        </p:sp>
        <p:sp>
          <p:nvSpPr>
            <p:cNvPr id="421" name="Google Shape;421;p13"/>
            <p:cNvSpPr/>
            <p:nvPr/>
          </p:nvSpPr>
          <p:spPr>
            <a:xfrm>
              <a:off x="3110163" y="538017"/>
              <a:ext cx="4295273" cy="4295273"/>
            </a:xfrm>
            <a:custGeom>
              <a:avLst/>
              <a:gdLst/>
              <a:ahLst/>
              <a:cxnLst/>
              <a:rect l="l" t="t" r="r" b="b"/>
              <a:pathLst>
                <a:path w="120000" h="120000" extrusionOk="0">
                  <a:moveTo>
                    <a:pt x="71934" y="118801"/>
                  </a:moveTo>
                  <a:cubicBezTo>
                    <a:pt x="64059" y="120399"/>
                    <a:pt x="55942" y="120399"/>
                    <a:pt x="48067" y="118801"/>
                  </a:cubicBezTo>
                </a:path>
              </a:pathLst>
            </a:custGeom>
            <a:no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3168784" y="3885795"/>
              <a:ext cx="1653331" cy="1074665"/>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txBox="1"/>
            <p:nvPr/>
          </p:nvSpPr>
          <p:spPr>
            <a:xfrm>
              <a:off x="3221245" y="3938256"/>
              <a:ext cx="1548409" cy="969743"/>
            </a:xfrm>
            <a:prstGeom prst="rect">
              <a:avLst/>
            </a:prstGeom>
            <a:noFill/>
            <a:ln>
              <a:noFill/>
            </a:ln>
          </p:spPr>
          <p:txBody>
            <a:bodyPr spcFirstLastPara="1" wrap="square" lIns="133350" tIns="133350" rIns="133350" bIns="133350" anchor="ctr" anchorCtr="0">
              <a:noAutofit/>
            </a:bodyPr>
            <a:lstStyle/>
            <a:p>
              <a:pPr marL="0" marR="0" lvl="0" indent="0" algn="ctr" rtl="0">
                <a:lnSpc>
                  <a:spcPct val="90000"/>
                </a:lnSpc>
                <a:spcBef>
                  <a:spcPts val="0"/>
                </a:spcBef>
                <a:spcAft>
                  <a:spcPts val="0"/>
                </a:spcAft>
                <a:buClr>
                  <a:schemeClr val="lt1"/>
                </a:buClr>
                <a:buSzPts val="3500"/>
                <a:buFont typeface="Arial"/>
                <a:buNone/>
              </a:pPr>
              <a:r>
                <a:rPr lang="ja-JP" sz="3500">
                  <a:solidFill>
                    <a:schemeClr val="lt1"/>
                  </a:solidFill>
                  <a:latin typeface="Arial"/>
                  <a:ea typeface="Arial"/>
                  <a:cs typeface="Arial"/>
                  <a:sym typeface="Arial"/>
                </a:rPr>
                <a:t>近所</a:t>
              </a:r>
              <a:endParaRPr/>
            </a:p>
          </p:txBody>
        </p:sp>
        <p:sp>
          <p:nvSpPr>
            <p:cNvPr id="424" name="Google Shape;424;p13"/>
            <p:cNvSpPr/>
            <p:nvPr/>
          </p:nvSpPr>
          <p:spPr>
            <a:xfrm>
              <a:off x="3110163" y="538017"/>
              <a:ext cx="4295273" cy="4295273"/>
            </a:xfrm>
            <a:custGeom>
              <a:avLst/>
              <a:gdLst/>
              <a:ahLst/>
              <a:cxnLst/>
              <a:rect l="l" t="t" r="r" b="b"/>
              <a:pathLst>
                <a:path w="120000" h="120000" extrusionOk="0">
                  <a:moveTo>
                    <a:pt x="10029" y="93210"/>
                  </a:moveTo>
                  <a:cubicBezTo>
                    <a:pt x="2894" y="82475"/>
                    <a:pt x="-593" y="69727"/>
                    <a:pt x="83" y="56855"/>
                  </a:cubicBezTo>
                </a:path>
              </a:pathLst>
            </a:custGeom>
            <a:no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388610" y="1484664"/>
              <a:ext cx="1653331" cy="1074665"/>
            </a:xfrm>
            <a:prstGeom prst="roundRect">
              <a:avLst>
                <a:gd name="adj" fmla="val 16667"/>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txBox="1"/>
            <p:nvPr/>
          </p:nvSpPr>
          <p:spPr>
            <a:xfrm>
              <a:off x="2441071" y="1537125"/>
              <a:ext cx="1548409" cy="969743"/>
            </a:xfrm>
            <a:prstGeom prst="rect">
              <a:avLst/>
            </a:prstGeom>
            <a:noFill/>
            <a:ln>
              <a:noFill/>
            </a:ln>
          </p:spPr>
          <p:txBody>
            <a:bodyPr spcFirstLastPara="1" wrap="square" lIns="133350" tIns="133350" rIns="133350" bIns="133350" anchor="ctr" anchorCtr="0">
              <a:noAutofit/>
            </a:bodyPr>
            <a:lstStyle/>
            <a:p>
              <a:pPr marL="0" marR="0" lvl="0" indent="0" algn="ctr" rtl="0">
                <a:lnSpc>
                  <a:spcPct val="90000"/>
                </a:lnSpc>
                <a:spcBef>
                  <a:spcPts val="0"/>
                </a:spcBef>
                <a:spcAft>
                  <a:spcPts val="0"/>
                </a:spcAft>
                <a:buClr>
                  <a:schemeClr val="lt1"/>
                </a:buClr>
                <a:buSzPts val="3500"/>
                <a:buFont typeface="Arial"/>
                <a:buNone/>
              </a:pPr>
              <a:r>
                <a:rPr lang="ja-JP" sz="3500">
                  <a:solidFill>
                    <a:schemeClr val="lt1"/>
                  </a:solidFill>
                  <a:latin typeface="Arial"/>
                  <a:ea typeface="Arial"/>
                  <a:cs typeface="Arial"/>
                  <a:sym typeface="Arial"/>
                </a:rPr>
                <a:t>共助</a:t>
              </a:r>
              <a:endParaRPr/>
            </a:p>
          </p:txBody>
        </p:sp>
        <p:sp>
          <p:nvSpPr>
            <p:cNvPr id="427" name="Google Shape;427;p13"/>
            <p:cNvSpPr/>
            <p:nvPr/>
          </p:nvSpPr>
          <p:spPr>
            <a:xfrm>
              <a:off x="3110163" y="538017"/>
              <a:ext cx="4295273" cy="4295273"/>
            </a:xfrm>
            <a:custGeom>
              <a:avLst/>
              <a:gdLst/>
              <a:ahLst/>
              <a:cxnLst/>
              <a:rect l="l" t="t" r="r" b="b"/>
              <a:pathLst>
                <a:path w="120000" h="120000" extrusionOk="0">
                  <a:moveTo>
                    <a:pt x="10452" y="26162"/>
                  </a:moveTo>
                  <a:cubicBezTo>
                    <a:pt x="16934" y="16671"/>
                    <a:pt x="26005" y="9241"/>
                    <a:pt x="36587" y="4756"/>
                  </a:cubicBezTo>
                </a:path>
              </a:pathLst>
            </a:custGeom>
            <a:noFill/>
            <a:ln w="952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 name="Google Shape;428;p13"/>
          <p:cNvSpPr txBox="1"/>
          <p:nvPr/>
        </p:nvSpPr>
        <p:spPr>
          <a:xfrm>
            <a:off x="2036439" y="1351482"/>
            <a:ext cx="35104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dirty="0">
                <a:solidFill>
                  <a:schemeClr val="dk1"/>
                </a:solidFill>
                <a:latin typeface="Arial"/>
                <a:ea typeface="Arial"/>
                <a:cs typeface="Arial"/>
                <a:sym typeface="Arial"/>
              </a:rPr>
              <a:t>自分の身は自分で守る</a:t>
            </a:r>
            <a:endParaRPr dirty="0"/>
          </a:p>
        </p:txBody>
      </p:sp>
      <p:sp>
        <p:nvSpPr>
          <p:cNvPr id="429" name="Google Shape;429;p13"/>
          <p:cNvSpPr txBox="1"/>
          <p:nvPr/>
        </p:nvSpPr>
        <p:spPr>
          <a:xfrm>
            <a:off x="8556752" y="1669209"/>
            <a:ext cx="351045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dirty="0">
                <a:solidFill>
                  <a:schemeClr val="dk1"/>
                </a:solidFill>
                <a:latin typeface="Arial"/>
                <a:ea typeface="Arial"/>
                <a:cs typeface="Arial"/>
                <a:sym typeface="Arial"/>
              </a:rPr>
              <a:t>国や都道府県、市町村、防災関係機関等による防災・減災の取組み</a:t>
            </a:r>
            <a:endParaRPr dirty="0"/>
          </a:p>
        </p:txBody>
      </p:sp>
      <p:sp>
        <p:nvSpPr>
          <p:cNvPr id="430" name="Google Shape;430;p13"/>
          <p:cNvSpPr txBox="1"/>
          <p:nvPr/>
        </p:nvSpPr>
        <p:spPr>
          <a:xfrm>
            <a:off x="877545" y="5354283"/>
            <a:ext cx="315310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dirty="0">
                <a:solidFill>
                  <a:schemeClr val="dk1"/>
                </a:solidFill>
                <a:latin typeface="Arial"/>
                <a:ea typeface="Arial"/>
                <a:cs typeface="Arial"/>
                <a:sym typeface="Arial"/>
              </a:rPr>
              <a:t>隣近所の住民同士で助け合う</a:t>
            </a:r>
            <a:endParaRPr dirty="0"/>
          </a:p>
        </p:txBody>
      </p:sp>
      <p:sp>
        <p:nvSpPr>
          <p:cNvPr id="431" name="Google Shape;431;p13"/>
          <p:cNvSpPr txBox="1"/>
          <p:nvPr/>
        </p:nvSpPr>
        <p:spPr>
          <a:xfrm>
            <a:off x="511898" y="2919321"/>
            <a:ext cx="270641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dirty="0">
                <a:solidFill>
                  <a:schemeClr val="dk1"/>
                </a:solidFill>
                <a:latin typeface="Arial"/>
                <a:ea typeface="Arial"/>
                <a:cs typeface="Arial"/>
                <a:sym typeface="Arial"/>
              </a:rPr>
              <a:t>地域・まちの住民同士で助け合う</a:t>
            </a:r>
            <a:endParaRPr sz="2400" dirty="0">
              <a:solidFill>
                <a:schemeClr val="dk1"/>
              </a:solidFill>
              <a:latin typeface="Arial"/>
              <a:ea typeface="Arial"/>
              <a:cs typeface="Arial"/>
              <a:sym typeface="Arial"/>
            </a:endParaRPr>
          </a:p>
        </p:txBody>
      </p:sp>
      <p:sp>
        <p:nvSpPr>
          <p:cNvPr id="432" name="Google Shape;432;p13"/>
          <p:cNvSpPr txBox="1"/>
          <p:nvPr/>
        </p:nvSpPr>
        <p:spPr>
          <a:xfrm>
            <a:off x="8124054" y="5379438"/>
            <a:ext cx="376533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dirty="0">
                <a:solidFill>
                  <a:schemeClr val="dk1"/>
                </a:solidFill>
                <a:latin typeface="Arial"/>
                <a:ea typeface="Arial"/>
                <a:cs typeface="Arial"/>
                <a:sym typeface="Arial"/>
              </a:rPr>
              <a:t>互いに助け合う事</a:t>
            </a:r>
            <a:endParaRPr sz="2400" dirty="0">
              <a:solidFill>
                <a:schemeClr val="dk1"/>
              </a:solidFill>
              <a:latin typeface="Arial"/>
              <a:ea typeface="Arial"/>
              <a:cs typeface="Arial"/>
              <a:sym typeface="Arial"/>
            </a:endParaRPr>
          </a:p>
          <a:p>
            <a:pPr marL="0" marR="0" lvl="0" indent="0" algn="l" rtl="0">
              <a:spcBef>
                <a:spcPts val="0"/>
              </a:spcBef>
              <a:spcAft>
                <a:spcPts val="0"/>
              </a:spcAft>
              <a:buNone/>
            </a:pPr>
            <a:r>
              <a:rPr lang="ja-JP" sz="2400" dirty="0">
                <a:solidFill>
                  <a:schemeClr val="dk1"/>
                </a:solidFill>
                <a:latin typeface="Arial"/>
                <a:ea typeface="Arial"/>
                <a:cs typeface="Arial"/>
                <a:sym typeface="Arial"/>
              </a:rPr>
              <a:t>ボランタリーな助け合い</a:t>
            </a:r>
            <a:endParaRPr dirty="0"/>
          </a:p>
        </p:txBody>
      </p:sp>
    </p:spTree>
    <p:extLst>
      <p:ext uri="{BB962C8B-B14F-4D97-AF65-F5344CB8AC3E}">
        <p14:creationId xmlns:p14="http://schemas.microsoft.com/office/powerpoint/2010/main" val="3624138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44841B-5030-0941-F95A-FFF2D7A95451}"/>
              </a:ext>
            </a:extLst>
          </p:cNvPr>
          <p:cNvSpPr>
            <a:spLocks noGrp="1"/>
          </p:cNvSpPr>
          <p:nvPr>
            <p:ph type="title"/>
          </p:nvPr>
        </p:nvSpPr>
        <p:spPr/>
        <p:txBody>
          <a:bodyPr/>
          <a:lstStyle/>
          <a:p>
            <a:r>
              <a:rPr lang="ja-JP" altLang="ja-JP" dirty="0"/>
              <a:t>自助・共助・公助＋近所・互助</a:t>
            </a:r>
            <a:endParaRPr kumimoji="1" lang="ja-JP" altLang="en-US" dirty="0"/>
          </a:p>
        </p:txBody>
      </p:sp>
      <p:pic>
        <p:nvPicPr>
          <p:cNvPr id="438" name="Google Shape;438;p14"/>
          <p:cNvPicPr preferRelativeResize="0">
            <a:picLocks noGrp="1"/>
          </p:cNvPicPr>
          <p:nvPr>
            <p:ph idx="1"/>
          </p:nvPr>
        </p:nvPicPr>
        <p:blipFill rotWithShape="1">
          <a:blip r:embed="rId2">
            <a:alphaModFix/>
          </a:blip>
          <a:srcRect/>
          <a:stretch/>
        </p:blipFill>
        <p:spPr>
          <a:xfrm>
            <a:off x="1825956" y="1319694"/>
            <a:ext cx="8381339" cy="4792234"/>
          </a:xfrm>
          <a:prstGeom prst="rect">
            <a:avLst/>
          </a:prstGeom>
          <a:noFill/>
          <a:ln>
            <a:noFill/>
          </a:ln>
        </p:spPr>
      </p:pic>
      <p:sp>
        <p:nvSpPr>
          <p:cNvPr id="439" name="Google Shape;439;p14"/>
          <p:cNvSpPr txBox="1"/>
          <p:nvPr/>
        </p:nvSpPr>
        <p:spPr>
          <a:xfrm>
            <a:off x="2804160" y="6049267"/>
            <a:ext cx="7269023" cy="2775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dirty="0">
                <a:solidFill>
                  <a:srgbClr val="333333"/>
                </a:solidFill>
                <a:latin typeface="BIZ UDPゴシック" panose="020B0400000000000000" pitchFamily="50" charset="-128"/>
                <a:ea typeface="BIZ UDPゴシック" panose="020B0400000000000000" pitchFamily="50" charset="-128"/>
                <a:cs typeface="Merriweather Sans"/>
                <a:sym typeface="Merriweather Sans"/>
              </a:rPr>
              <a:t>出典：地域包括ケアシステム構築における今後の検討のための論点（２０１３年３月三菱ＵＦＪＲ＆Ｃ作成）</a:t>
            </a:r>
            <a:endParaRPr sz="1200" dirty="0">
              <a:solidFill>
                <a:schemeClr val="dk1"/>
              </a:solidFill>
              <a:latin typeface="BIZ UDPゴシック" panose="020B0400000000000000" pitchFamily="50" charset="-128"/>
              <a:ea typeface="BIZ UDPゴシック" panose="020B0400000000000000" pitchFamily="50" charset="-128"/>
              <a:cs typeface="Arial"/>
              <a:sym typeface="Arial"/>
            </a:endParaRPr>
          </a:p>
        </p:txBody>
      </p:sp>
    </p:spTree>
    <p:extLst>
      <p:ext uri="{BB962C8B-B14F-4D97-AF65-F5344CB8AC3E}">
        <p14:creationId xmlns:p14="http://schemas.microsoft.com/office/powerpoint/2010/main" val="928439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47C056-BD57-E552-556D-E94D326E18BD}"/>
              </a:ext>
            </a:extLst>
          </p:cNvPr>
          <p:cNvSpPr>
            <a:spLocks noGrp="1"/>
          </p:cNvSpPr>
          <p:nvPr>
            <p:ph type="title"/>
          </p:nvPr>
        </p:nvSpPr>
        <p:spPr/>
        <p:txBody>
          <a:bodyPr/>
          <a:lstStyle/>
          <a:p>
            <a:r>
              <a:rPr lang="ja-JP" altLang="ja-JP" dirty="0"/>
              <a:t>多様な主体間の連携</a:t>
            </a:r>
            <a:endParaRPr kumimoji="1" lang="ja-JP" altLang="en-US" dirty="0"/>
          </a:p>
        </p:txBody>
      </p:sp>
      <p:grpSp>
        <p:nvGrpSpPr>
          <p:cNvPr id="445" name="Google Shape;445;p15"/>
          <p:cNvGrpSpPr/>
          <p:nvPr/>
        </p:nvGrpSpPr>
        <p:grpSpPr>
          <a:xfrm>
            <a:off x="3256822" y="1351987"/>
            <a:ext cx="5678355" cy="4876272"/>
            <a:chOff x="2418622" y="1851"/>
            <a:chExt cx="5678355" cy="4876272"/>
          </a:xfrm>
        </p:grpSpPr>
        <p:sp>
          <p:nvSpPr>
            <p:cNvPr id="446" name="Google Shape;446;p15"/>
            <p:cNvSpPr/>
            <p:nvPr/>
          </p:nvSpPr>
          <p:spPr>
            <a:xfrm>
              <a:off x="4549711" y="1851"/>
              <a:ext cx="1416177" cy="614094"/>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txBox="1"/>
            <p:nvPr/>
          </p:nvSpPr>
          <p:spPr>
            <a:xfrm>
              <a:off x="4579689" y="31829"/>
              <a:ext cx="1356221" cy="55413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行政</a:t>
              </a:r>
              <a:endParaRPr/>
            </a:p>
          </p:txBody>
        </p:sp>
        <p:sp>
          <p:nvSpPr>
            <p:cNvPr id="448" name="Google Shape;448;p15"/>
            <p:cNvSpPr/>
            <p:nvPr/>
          </p:nvSpPr>
          <p:spPr>
            <a:xfrm>
              <a:off x="3126710" y="308898"/>
              <a:ext cx="4262178" cy="4262178"/>
            </a:xfrm>
            <a:custGeom>
              <a:avLst/>
              <a:gdLst/>
              <a:ahLst/>
              <a:cxnLst/>
              <a:rect l="l" t="t" r="r" b="b"/>
              <a:pathLst>
                <a:path w="120000" h="120000" extrusionOk="0">
                  <a:moveTo>
                    <a:pt x="80057" y="3452"/>
                  </a:moveTo>
                  <a:cubicBezTo>
                    <a:pt x="84011" y="4854"/>
                    <a:pt x="87807" y="6668"/>
                    <a:pt x="91383" y="8862"/>
                  </a:cubicBezTo>
                </a:path>
              </a:pathLst>
            </a:custGeom>
            <a:no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6056618" y="626032"/>
              <a:ext cx="1416177" cy="614094"/>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txBox="1"/>
            <p:nvPr/>
          </p:nvSpPr>
          <p:spPr>
            <a:xfrm>
              <a:off x="6086596" y="656010"/>
              <a:ext cx="1356221" cy="55413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企業</a:t>
              </a:r>
              <a:endParaRPr/>
            </a:p>
          </p:txBody>
        </p:sp>
        <p:sp>
          <p:nvSpPr>
            <p:cNvPr id="451" name="Google Shape;451;p15"/>
            <p:cNvSpPr/>
            <p:nvPr/>
          </p:nvSpPr>
          <p:spPr>
            <a:xfrm>
              <a:off x="3126710" y="308898"/>
              <a:ext cx="4262178" cy="4262178"/>
            </a:xfrm>
            <a:custGeom>
              <a:avLst/>
              <a:gdLst/>
              <a:ahLst/>
              <a:cxnLst/>
              <a:rect l="l" t="t" r="r" b="b"/>
              <a:pathLst>
                <a:path w="120000" h="120000" extrusionOk="0">
                  <a:moveTo>
                    <a:pt x="109738" y="26442"/>
                  </a:moveTo>
                  <a:cubicBezTo>
                    <a:pt x="114730" y="33841"/>
                    <a:pt x="118009" y="42262"/>
                    <a:pt x="119335" y="51089"/>
                  </a:cubicBezTo>
                </a:path>
              </a:pathLst>
            </a:custGeom>
            <a:noFill/>
            <a:ln w="9525"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6680800" y="2132940"/>
              <a:ext cx="1416177" cy="614094"/>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txBox="1"/>
            <p:nvPr/>
          </p:nvSpPr>
          <p:spPr>
            <a:xfrm>
              <a:off x="6710778" y="2162918"/>
              <a:ext cx="1356221" cy="55413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家庭　　　　個人</a:t>
              </a:r>
              <a:endParaRPr sz="1600">
                <a:solidFill>
                  <a:schemeClr val="lt1"/>
                </a:solidFill>
                <a:latin typeface="Arial"/>
                <a:ea typeface="Arial"/>
                <a:cs typeface="Arial"/>
                <a:sym typeface="Arial"/>
              </a:endParaRPr>
            </a:p>
          </p:txBody>
        </p:sp>
        <p:sp>
          <p:nvSpPr>
            <p:cNvPr id="454" name="Google Shape;454;p15"/>
            <p:cNvSpPr/>
            <p:nvPr/>
          </p:nvSpPr>
          <p:spPr>
            <a:xfrm>
              <a:off x="3126710" y="308898"/>
              <a:ext cx="4262178" cy="4262178"/>
            </a:xfrm>
            <a:custGeom>
              <a:avLst/>
              <a:gdLst/>
              <a:ahLst/>
              <a:cxnLst/>
              <a:rect l="l" t="t" r="r" b="b"/>
              <a:pathLst>
                <a:path w="120000" h="120000" extrusionOk="0">
                  <a:moveTo>
                    <a:pt x="119334" y="68912"/>
                  </a:moveTo>
                  <a:cubicBezTo>
                    <a:pt x="118008" y="77739"/>
                    <a:pt x="114730" y="86159"/>
                    <a:pt x="109737" y="93559"/>
                  </a:cubicBezTo>
                </a:path>
              </a:pathLst>
            </a:custGeom>
            <a:no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6056618" y="3639847"/>
              <a:ext cx="1416177" cy="614094"/>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txBox="1"/>
            <p:nvPr/>
          </p:nvSpPr>
          <p:spPr>
            <a:xfrm>
              <a:off x="6086596" y="3669825"/>
              <a:ext cx="1356221" cy="55413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地域コミュニティ</a:t>
              </a:r>
              <a:endParaRPr/>
            </a:p>
          </p:txBody>
        </p:sp>
        <p:sp>
          <p:nvSpPr>
            <p:cNvPr id="457" name="Google Shape;457;p15"/>
            <p:cNvSpPr/>
            <p:nvPr/>
          </p:nvSpPr>
          <p:spPr>
            <a:xfrm>
              <a:off x="3126710" y="308898"/>
              <a:ext cx="4262178" cy="4262178"/>
            </a:xfrm>
            <a:custGeom>
              <a:avLst/>
              <a:gdLst/>
              <a:ahLst/>
              <a:cxnLst/>
              <a:rect l="l" t="t" r="r" b="b"/>
              <a:pathLst>
                <a:path w="120000" h="120000" extrusionOk="0">
                  <a:moveTo>
                    <a:pt x="91383" y="111138"/>
                  </a:moveTo>
                  <a:cubicBezTo>
                    <a:pt x="87807" y="113332"/>
                    <a:pt x="84011" y="115146"/>
                    <a:pt x="80057" y="116548"/>
                  </a:cubicBezTo>
                </a:path>
              </a:pathLst>
            </a:custGeom>
            <a:no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4549711" y="4264029"/>
              <a:ext cx="1416177" cy="614094"/>
            </a:xfrm>
            <a:prstGeom prst="roundRect">
              <a:avLst>
                <a:gd name="adj" fmla="val 16667"/>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txBox="1"/>
            <p:nvPr/>
          </p:nvSpPr>
          <p:spPr>
            <a:xfrm>
              <a:off x="4579689" y="4294007"/>
              <a:ext cx="1356221" cy="55413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学校</a:t>
              </a:r>
              <a:endParaRPr/>
            </a:p>
          </p:txBody>
        </p:sp>
        <p:sp>
          <p:nvSpPr>
            <p:cNvPr id="460" name="Google Shape;460;p15"/>
            <p:cNvSpPr/>
            <p:nvPr/>
          </p:nvSpPr>
          <p:spPr>
            <a:xfrm>
              <a:off x="3126710" y="308898"/>
              <a:ext cx="4262178" cy="4262178"/>
            </a:xfrm>
            <a:custGeom>
              <a:avLst/>
              <a:gdLst/>
              <a:ahLst/>
              <a:cxnLst/>
              <a:rect l="l" t="t" r="r" b="b"/>
              <a:pathLst>
                <a:path w="120000" h="120000" extrusionOk="0">
                  <a:moveTo>
                    <a:pt x="39943" y="116548"/>
                  </a:moveTo>
                  <a:cubicBezTo>
                    <a:pt x="35989" y="115146"/>
                    <a:pt x="32193" y="113332"/>
                    <a:pt x="28617" y="111138"/>
                  </a:cubicBezTo>
                </a:path>
              </a:pathLst>
            </a:custGeom>
            <a:noFill/>
            <a:ln w="9525"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5"/>
            <p:cNvSpPr/>
            <p:nvPr/>
          </p:nvSpPr>
          <p:spPr>
            <a:xfrm>
              <a:off x="3042803" y="3639847"/>
              <a:ext cx="1416177" cy="614094"/>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5"/>
            <p:cNvSpPr txBox="1"/>
            <p:nvPr/>
          </p:nvSpPr>
          <p:spPr>
            <a:xfrm>
              <a:off x="3072781" y="3669825"/>
              <a:ext cx="1356221" cy="55413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ボランティア</a:t>
              </a:r>
              <a:endParaRPr/>
            </a:p>
          </p:txBody>
        </p:sp>
        <p:sp>
          <p:nvSpPr>
            <p:cNvPr id="463" name="Google Shape;463;p15"/>
            <p:cNvSpPr/>
            <p:nvPr/>
          </p:nvSpPr>
          <p:spPr>
            <a:xfrm>
              <a:off x="3126710" y="308898"/>
              <a:ext cx="4262178" cy="4262178"/>
            </a:xfrm>
            <a:custGeom>
              <a:avLst/>
              <a:gdLst/>
              <a:ahLst/>
              <a:cxnLst/>
              <a:rect l="l" t="t" r="r" b="b"/>
              <a:pathLst>
                <a:path w="120000" h="120000" extrusionOk="0">
                  <a:moveTo>
                    <a:pt x="10262" y="93558"/>
                  </a:moveTo>
                  <a:cubicBezTo>
                    <a:pt x="5270" y="86159"/>
                    <a:pt x="1991" y="77738"/>
                    <a:pt x="665" y="68911"/>
                  </a:cubicBezTo>
                </a:path>
              </a:pathLst>
            </a:custGeom>
            <a:no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2418622" y="2132940"/>
              <a:ext cx="1416177" cy="614094"/>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txBox="1"/>
            <p:nvPr/>
          </p:nvSpPr>
          <p:spPr>
            <a:xfrm>
              <a:off x="2448600" y="2162918"/>
              <a:ext cx="1356221" cy="55413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a:t>
              </a:r>
              <a:endParaRPr/>
            </a:p>
          </p:txBody>
        </p:sp>
        <p:sp>
          <p:nvSpPr>
            <p:cNvPr id="466" name="Google Shape;466;p15"/>
            <p:cNvSpPr/>
            <p:nvPr/>
          </p:nvSpPr>
          <p:spPr>
            <a:xfrm>
              <a:off x="3126710" y="308898"/>
              <a:ext cx="4262178" cy="4262178"/>
            </a:xfrm>
            <a:custGeom>
              <a:avLst/>
              <a:gdLst/>
              <a:ahLst/>
              <a:cxnLst/>
              <a:rect l="l" t="t" r="r" b="b"/>
              <a:pathLst>
                <a:path w="120000" h="120000" extrusionOk="0">
                  <a:moveTo>
                    <a:pt x="665" y="51088"/>
                  </a:moveTo>
                  <a:cubicBezTo>
                    <a:pt x="1991" y="42261"/>
                    <a:pt x="5269" y="33841"/>
                    <a:pt x="10262" y="26441"/>
                  </a:cubicBezTo>
                </a:path>
              </a:pathLst>
            </a:custGeom>
            <a:noFill/>
            <a:ln w="9525"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3042803" y="626032"/>
              <a:ext cx="1416177" cy="614094"/>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5"/>
            <p:cNvSpPr txBox="1"/>
            <p:nvPr/>
          </p:nvSpPr>
          <p:spPr>
            <a:xfrm>
              <a:off x="3072781" y="656010"/>
              <a:ext cx="1356221" cy="55413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ja-JP" sz="1600">
                  <a:solidFill>
                    <a:schemeClr val="lt1"/>
                  </a:solidFill>
                  <a:latin typeface="Arial"/>
                  <a:ea typeface="Arial"/>
                  <a:cs typeface="Arial"/>
                  <a:sym typeface="Arial"/>
                </a:rPr>
                <a:t>NPO/NGO</a:t>
              </a:r>
              <a:endParaRPr sz="1600">
                <a:solidFill>
                  <a:schemeClr val="lt1"/>
                </a:solidFill>
                <a:latin typeface="Arial"/>
                <a:ea typeface="Arial"/>
                <a:cs typeface="Arial"/>
                <a:sym typeface="Arial"/>
              </a:endParaRPr>
            </a:p>
          </p:txBody>
        </p:sp>
        <p:sp>
          <p:nvSpPr>
            <p:cNvPr id="469" name="Google Shape;469;p15"/>
            <p:cNvSpPr/>
            <p:nvPr/>
          </p:nvSpPr>
          <p:spPr>
            <a:xfrm>
              <a:off x="3126710" y="308898"/>
              <a:ext cx="4262178" cy="4262178"/>
            </a:xfrm>
            <a:custGeom>
              <a:avLst/>
              <a:gdLst/>
              <a:ahLst/>
              <a:cxnLst/>
              <a:rect l="l" t="t" r="r" b="b"/>
              <a:pathLst>
                <a:path w="120000" h="120000" extrusionOk="0">
                  <a:moveTo>
                    <a:pt x="28617" y="8862"/>
                  </a:moveTo>
                  <a:cubicBezTo>
                    <a:pt x="32193" y="6668"/>
                    <a:pt x="35989" y="4854"/>
                    <a:pt x="39943" y="3452"/>
                  </a:cubicBezTo>
                </a:path>
              </a:pathLst>
            </a:custGeom>
            <a:no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70" name="Google Shape;470;p15"/>
          <p:cNvCxnSpPr/>
          <p:nvPr/>
        </p:nvCxnSpPr>
        <p:spPr>
          <a:xfrm>
            <a:off x="6096000" y="1962912"/>
            <a:ext cx="0" cy="3683876"/>
          </a:xfrm>
          <a:prstGeom prst="straightConnector1">
            <a:avLst/>
          </a:prstGeom>
          <a:noFill/>
          <a:ln w="12700" cap="flat" cmpd="sng">
            <a:solidFill>
              <a:srgbClr val="C55A11"/>
            </a:solidFill>
            <a:prstDash val="solid"/>
            <a:miter lim="800000"/>
            <a:headEnd type="none" w="sm" len="sm"/>
            <a:tailEnd type="none" w="sm" len="sm"/>
          </a:ln>
        </p:spPr>
      </p:cxnSp>
      <p:cxnSp>
        <p:nvCxnSpPr>
          <p:cNvPr id="471" name="Google Shape;471;p15"/>
          <p:cNvCxnSpPr/>
          <p:nvPr/>
        </p:nvCxnSpPr>
        <p:spPr>
          <a:xfrm rot="10800000">
            <a:off x="5302469" y="2309753"/>
            <a:ext cx="1587062" cy="0"/>
          </a:xfrm>
          <a:prstGeom prst="straightConnector1">
            <a:avLst/>
          </a:prstGeom>
          <a:noFill/>
          <a:ln w="12700" cap="flat" cmpd="sng">
            <a:solidFill>
              <a:srgbClr val="C55A11"/>
            </a:solidFill>
            <a:prstDash val="solid"/>
            <a:miter lim="800000"/>
            <a:headEnd type="none" w="sm" len="sm"/>
            <a:tailEnd type="none" w="sm" len="sm"/>
          </a:ln>
        </p:spPr>
      </p:cxnSp>
      <p:cxnSp>
        <p:nvCxnSpPr>
          <p:cNvPr id="472" name="Google Shape;472;p15"/>
          <p:cNvCxnSpPr/>
          <p:nvPr/>
        </p:nvCxnSpPr>
        <p:spPr>
          <a:xfrm rot="10800000">
            <a:off x="5302469" y="5310457"/>
            <a:ext cx="1587062" cy="0"/>
          </a:xfrm>
          <a:prstGeom prst="straightConnector1">
            <a:avLst/>
          </a:prstGeom>
          <a:noFill/>
          <a:ln w="12700" cap="flat" cmpd="sng">
            <a:solidFill>
              <a:srgbClr val="C55A11"/>
            </a:solidFill>
            <a:prstDash val="solid"/>
            <a:miter lim="800000"/>
            <a:headEnd type="none" w="sm" len="sm"/>
            <a:tailEnd type="none" w="sm" len="sm"/>
          </a:ln>
        </p:spPr>
      </p:cxnSp>
      <p:cxnSp>
        <p:nvCxnSpPr>
          <p:cNvPr id="473" name="Google Shape;473;p15"/>
          <p:cNvCxnSpPr/>
          <p:nvPr/>
        </p:nvCxnSpPr>
        <p:spPr>
          <a:xfrm flipH="1">
            <a:off x="5302469" y="3823243"/>
            <a:ext cx="2217683" cy="1487214"/>
          </a:xfrm>
          <a:prstGeom prst="straightConnector1">
            <a:avLst/>
          </a:prstGeom>
          <a:noFill/>
          <a:ln w="12700" cap="flat" cmpd="sng">
            <a:solidFill>
              <a:srgbClr val="C55A11"/>
            </a:solidFill>
            <a:prstDash val="solid"/>
            <a:miter lim="800000"/>
            <a:headEnd type="none" w="sm" len="sm"/>
            <a:tailEnd type="none" w="sm" len="sm"/>
          </a:ln>
        </p:spPr>
      </p:cxnSp>
      <p:cxnSp>
        <p:nvCxnSpPr>
          <p:cNvPr id="474" name="Google Shape;474;p15"/>
          <p:cNvCxnSpPr/>
          <p:nvPr/>
        </p:nvCxnSpPr>
        <p:spPr>
          <a:xfrm>
            <a:off x="4666593" y="3781202"/>
            <a:ext cx="2222938" cy="1529255"/>
          </a:xfrm>
          <a:prstGeom prst="straightConnector1">
            <a:avLst/>
          </a:prstGeom>
          <a:noFill/>
          <a:ln w="12700" cap="flat" cmpd="sng">
            <a:solidFill>
              <a:srgbClr val="C55A11"/>
            </a:solidFill>
            <a:prstDash val="solid"/>
            <a:miter lim="800000"/>
            <a:headEnd type="none" w="sm" len="sm"/>
            <a:tailEnd type="none" w="sm" len="sm"/>
          </a:ln>
        </p:spPr>
      </p:cxnSp>
      <p:cxnSp>
        <p:nvCxnSpPr>
          <p:cNvPr id="475" name="Google Shape;475;p15"/>
          <p:cNvCxnSpPr/>
          <p:nvPr/>
        </p:nvCxnSpPr>
        <p:spPr>
          <a:xfrm>
            <a:off x="5302469" y="2301871"/>
            <a:ext cx="2217683" cy="1521371"/>
          </a:xfrm>
          <a:prstGeom prst="straightConnector1">
            <a:avLst/>
          </a:prstGeom>
          <a:noFill/>
          <a:ln w="12700" cap="flat" cmpd="sng">
            <a:solidFill>
              <a:srgbClr val="C55A11"/>
            </a:solidFill>
            <a:prstDash val="solid"/>
            <a:miter lim="800000"/>
            <a:headEnd type="none" w="sm" len="sm"/>
            <a:tailEnd type="none" w="sm" len="sm"/>
          </a:ln>
        </p:spPr>
      </p:cxnSp>
      <p:cxnSp>
        <p:nvCxnSpPr>
          <p:cNvPr id="476" name="Google Shape;476;p15"/>
          <p:cNvCxnSpPr/>
          <p:nvPr/>
        </p:nvCxnSpPr>
        <p:spPr>
          <a:xfrm rot="10800000" flipH="1">
            <a:off x="4666593" y="2301870"/>
            <a:ext cx="2222938" cy="1502980"/>
          </a:xfrm>
          <a:prstGeom prst="straightConnector1">
            <a:avLst/>
          </a:prstGeom>
          <a:noFill/>
          <a:ln w="12700" cap="flat" cmpd="sng">
            <a:solidFill>
              <a:srgbClr val="C55A11"/>
            </a:solidFill>
            <a:prstDash val="solid"/>
            <a:miter lim="800000"/>
            <a:headEnd type="none" w="sm" len="sm"/>
            <a:tailEnd type="none" w="sm" len="sm"/>
          </a:ln>
        </p:spPr>
      </p:cxnSp>
      <p:cxnSp>
        <p:nvCxnSpPr>
          <p:cNvPr id="477" name="Google Shape;477;p15"/>
          <p:cNvCxnSpPr/>
          <p:nvPr/>
        </p:nvCxnSpPr>
        <p:spPr>
          <a:xfrm rot="10800000" flipH="1">
            <a:off x="5302469" y="2332087"/>
            <a:ext cx="1587062" cy="2978369"/>
          </a:xfrm>
          <a:prstGeom prst="straightConnector1">
            <a:avLst/>
          </a:prstGeom>
          <a:noFill/>
          <a:ln w="12700" cap="flat" cmpd="sng">
            <a:solidFill>
              <a:srgbClr val="C55A11"/>
            </a:solidFill>
            <a:prstDash val="solid"/>
            <a:miter lim="800000"/>
            <a:headEnd type="none" w="sm" len="sm"/>
            <a:tailEnd type="none" w="sm" len="sm"/>
          </a:ln>
        </p:spPr>
      </p:cxnSp>
      <p:cxnSp>
        <p:nvCxnSpPr>
          <p:cNvPr id="478" name="Google Shape;478;p15"/>
          <p:cNvCxnSpPr/>
          <p:nvPr/>
        </p:nvCxnSpPr>
        <p:spPr>
          <a:xfrm rot="10800000">
            <a:off x="5302469" y="2324862"/>
            <a:ext cx="1587062" cy="2985594"/>
          </a:xfrm>
          <a:prstGeom prst="straightConnector1">
            <a:avLst/>
          </a:prstGeom>
          <a:noFill/>
          <a:ln w="12700" cap="flat" cmpd="sng">
            <a:solidFill>
              <a:srgbClr val="C55A11"/>
            </a:solidFill>
            <a:prstDash val="solid"/>
            <a:miter lim="800000"/>
            <a:headEnd type="none" w="sm" len="sm"/>
            <a:tailEnd type="none" w="sm" len="sm"/>
          </a:ln>
        </p:spPr>
      </p:cxnSp>
      <p:cxnSp>
        <p:nvCxnSpPr>
          <p:cNvPr id="479" name="Google Shape;479;p15"/>
          <p:cNvCxnSpPr/>
          <p:nvPr/>
        </p:nvCxnSpPr>
        <p:spPr>
          <a:xfrm rot="10800000">
            <a:off x="4666593" y="3781202"/>
            <a:ext cx="2916621" cy="57148"/>
          </a:xfrm>
          <a:prstGeom prst="straightConnector1">
            <a:avLst/>
          </a:prstGeom>
          <a:noFill/>
          <a:ln w="12700" cap="flat" cmpd="sng">
            <a:solidFill>
              <a:srgbClr val="C55A11"/>
            </a:solidFill>
            <a:prstDash val="solid"/>
            <a:miter lim="800000"/>
            <a:headEnd type="none" w="sm" len="sm"/>
            <a:tailEnd type="none" w="sm" len="sm"/>
          </a:ln>
        </p:spPr>
      </p:cxnSp>
      <p:cxnSp>
        <p:nvCxnSpPr>
          <p:cNvPr id="480" name="Google Shape;480;p15"/>
          <p:cNvCxnSpPr/>
          <p:nvPr/>
        </p:nvCxnSpPr>
        <p:spPr>
          <a:xfrm rot="10800000">
            <a:off x="4960883" y="2577767"/>
            <a:ext cx="0" cy="2396360"/>
          </a:xfrm>
          <a:prstGeom prst="straightConnector1">
            <a:avLst/>
          </a:prstGeom>
          <a:noFill/>
          <a:ln w="12700" cap="flat" cmpd="sng">
            <a:solidFill>
              <a:srgbClr val="C55A11"/>
            </a:solidFill>
            <a:prstDash val="solid"/>
            <a:miter lim="800000"/>
            <a:headEnd type="none" w="sm" len="sm"/>
            <a:tailEnd type="none" w="sm" len="sm"/>
          </a:ln>
        </p:spPr>
      </p:cxnSp>
      <p:cxnSp>
        <p:nvCxnSpPr>
          <p:cNvPr id="481" name="Google Shape;481;p15"/>
          <p:cNvCxnSpPr/>
          <p:nvPr/>
        </p:nvCxnSpPr>
        <p:spPr>
          <a:xfrm rot="10800000">
            <a:off x="7241627" y="2577767"/>
            <a:ext cx="0" cy="2396360"/>
          </a:xfrm>
          <a:prstGeom prst="straightConnector1">
            <a:avLst/>
          </a:prstGeom>
          <a:noFill/>
          <a:ln w="12700" cap="flat" cmpd="sng">
            <a:solidFill>
              <a:srgbClr val="C55A11"/>
            </a:solidFill>
            <a:prstDash val="solid"/>
            <a:miter lim="800000"/>
            <a:headEnd type="none" w="sm" len="sm"/>
            <a:tailEnd type="none" w="sm" len="sm"/>
          </a:ln>
        </p:spPr>
      </p:cxnSp>
      <p:cxnSp>
        <p:nvCxnSpPr>
          <p:cNvPr id="482" name="Google Shape;482;p15"/>
          <p:cNvCxnSpPr/>
          <p:nvPr/>
        </p:nvCxnSpPr>
        <p:spPr>
          <a:xfrm>
            <a:off x="5302469" y="2306469"/>
            <a:ext cx="793531" cy="3282512"/>
          </a:xfrm>
          <a:prstGeom prst="straightConnector1">
            <a:avLst/>
          </a:prstGeom>
          <a:noFill/>
          <a:ln w="12700" cap="flat" cmpd="sng">
            <a:solidFill>
              <a:srgbClr val="C55A11"/>
            </a:solidFill>
            <a:prstDash val="solid"/>
            <a:miter lim="800000"/>
            <a:headEnd type="none" w="sm" len="sm"/>
            <a:tailEnd type="none" w="sm" len="sm"/>
          </a:ln>
        </p:spPr>
      </p:cxnSp>
      <p:cxnSp>
        <p:nvCxnSpPr>
          <p:cNvPr id="483" name="Google Shape;483;p15"/>
          <p:cNvCxnSpPr/>
          <p:nvPr/>
        </p:nvCxnSpPr>
        <p:spPr>
          <a:xfrm flipH="1">
            <a:off x="6124903" y="2291361"/>
            <a:ext cx="775138" cy="3297620"/>
          </a:xfrm>
          <a:prstGeom prst="straightConnector1">
            <a:avLst/>
          </a:prstGeom>
          <a:noFill/>
          <a:ln w="12700" cap="flat" cmpd="sng">
            <a:solidFill>
              <a:srgbClr val="C55A11"/>
            </a:solidFill>
            <a:prstDash val="solid"/>
            <a:miter lim="800000"/>
            <a:headEnd type="none" w="sm" len="sm"/>
            <a:tailEnd type="none" w="sm" len="sm"/>
          </a:ln>
        </p:spPr>
      </p:cxnSp>
      <p:cxnSp>
        <p:nvCxnSpPr>
          <p:cNvPr id="484" name="Google Shape;484;p15"/>
          <p:cNvCxnSpPr/>
          <p:nvPr/>
        </p:nvCxnSpPr>
        <p:spPr>
          <a:xfrm>
            <a:off x="6096000" y="1962912"/>
            <a:ext cx="798786" cy="3347544"/>
          </a:xfrm>
          <a:prstGeom prst="straightConnector1">
            <a:avLst/>
          </a:prstGeom>
          <a:noFill/>
          <a:ln w="12700" cap="flat" cmpd="sng">
            <a:solidFill>
              <a:srgbClr val="C55A11"/>
            </a:solidFill>
            <a:prstDash val="solid"/>
            <a:miter lim="800000"/>
            <a:headEnd type="none" w="sm" len="sm"/>
            <a:tailEnd type="none" w="sm" len="sm"/>
          </a:ln>
        </p:spPr>
      </p:cxnSp>
      <p:cxnSp>
        <p:nvCxnSpPr>
          <p:cNvPr id="485" name="Google Shape;485;p15"/>
          <p:cNvCxnSpPr/>
          <p:nvPr/>
        </p:nvCxnSpPr>
        <p:spPr>
          <a:xfrm flipH="1">
            <a:off x="5302468" y="1962911"/>
            <a:ext cx="788277" cy="3347545"/>
          </a:xfrm>
          <a:prstGeom prst="straightConnector1">
            <a:avLst/>
          </a:prstGeom>
          <a:noFill/>
          <a:ln w="12700" cap="flat" cmpd="sng">
            <a:solidFill>
              <a:srgbClr val="C55A11"/>
            </a:solidFill>
            <a:prstDash val="solid"/>
            <a:miter lim="800000"/>
            <a:headEnd type="none" w="sm" len="sm"/>
            <a:tailEnd type="none" w="sm" len="sm"/>
          </a:ln>
        </p:spPr>
      </p:cxnSp>
      <p:cxnSp>
        <p:nvCxnSpPr>
          <p:cNvPr id="486" name="Google Shape;486;p15"/>
          <p:cNvCxnSpPr/>
          <p:nvPr/>
        </p:nvCxnSpPr>
        <p:spPr>
          <a:xfrm rot="10800000" flipH="1">
            <a:off x="4666593" y="1962911"/>
            <a:ext cx="1424152" cy="1841939"/>
          </a:xfrm>
          <a:prstGeom prst="straightConnector1">
            <a:avLst/>
          </a:prstGeom>
          <a:noFill/>
          <a:ln w="12700" cap="flat" cmpd="sng">
            <a:solidFill>
              <a:srgbClr val="C55A11"/>
            </a:solidFill>
            <a:prstDash val="solid"/>
            <a:miter lim="800000"/>
            <a:headEnd type="none" w="sm" len="sm"/>
            <a:tailEnd type="none" w="sm" len="sm"/>
          </a:ln>
        </p:spPr>
      </p:cxnSp>
      <p:cxnSp>
        <p:nvCxnSpPr>
          <p:cNvPr id="487" name="Google Shape;487;p15"/>
          <p:cNvCxnSpPr/>
          <p:nvPr/>
        </p:nvCxnSpPr>
        <p:spPr>
          <a:xfrm rot="10800000">
            <a:off x="6124903" y="1962911"/>
            <a:ext cx="1395249" cy="1860331"/>
          </a:xfrm>
          <a:prstGeom prst="straightConnector1">
            <a:avLst/>
          </a:prstGeom>
          <a:noFill/>
          <a:ln w="12700" cap="flat" cmpd="sng">
            <a:solidFill>
              <a:srgbClr val="C55A11"/>
            </a:solidFill>
            <a:prstDash val="solid"/>
            <a:miter lim="800000"/>
            <a:headEnd type="none" w="sm" len="sm"/>
            <a:tailEnd type="none" w="sm" len="sm"/>
          </a:ln>
        </p:spPr>
      </p:cxnSp>
      <p:cxnSp>
        <p:nvCxnSpPr>
          <p:cNvPr id="488" name="Google Shape;488;p15"/>
          <p:cNvCxnSpPr/>
          <p:nvPr/>
        </p:nvCxnSpPr>
        <p:spPr>
          <a:xfrm>
            <a:off x="4666593" y="3781202"/>
            <a:ext cx="1458310" cy="1865586"/>
          </a:xfrm>
          <a:prstGeom prst="straightConnector1">
            <a:avLst/>
          </a:prstGeom>
          <a:noFill/>
          <a:ln w="12700" cap="flat" cmpd="sng">
            <a:solidFill>
              <a:srgbClr val="C55A11"/>
            </a:solidFill>
            <a:prstDash val="solid"/>
            <a:miter lim="800000"/>
            <a:headEnd type="none" w="sm" len="sm"/>
            <a:tailEnd type="none" w="sm" len="sm"/>
          </a:ln>
        </p:spPr>
      </p:cxnSp>
      <p:cxnSp>
        <p:nvCxnSpPr>
          <p:cNvPr id="489" name="Google Shape;489;p15"/>
          <p:cNvCxnSpPr/>
          <p:nvPr/>
        </p:nvCxnSpPr>
        <p:spPr>
          <a:xfrm flipH="1">
            <a:off x="6124903" y="3823242"/>
            <a:ext cx="1395249" cy="1765739"/>
          </a:xfrm>
          <a:prstGeom prst="straightConnector1">
            <a:avLst/>
          </a:prstGeom>
          <a:noFill/>
          <a:ln w="12700" cap="flat" cmpd="sng">
            <a:solidFill>
              <a:srgbClr val="C55A11"/>
            </a:solidFill>
            <a:prstDash val="solid"/>
            <a:miter lim="800000"/>
            <a:headEnd type="none" w="sm" len="sm"/>
            <a:tailEnd type="none" w="sm" len="sm"/>
          </a:ln>
        </p:spPr>
      </p:cxnSp>
    </p:spTree>
    <p:extLst>
      <p:ext uri="{BB962C8B-B14F-4D97-AF65-F5344CB8AC3E}">
        <p14:creationId xmlns:p14="http://schemas.microsoft.com/office/powerpoint/2010/main" val="2548980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15C5E-A7F1-5B88-709A-48198EF4A47A}"/>
              </a:ext>
            </a:extLst>
          </p:cNvPr>
          <p:cNvSpPr>
            <a:spLocks noGrp="1"/>
          </p:cNvSpPr>
          <p:nvPr>
            <p:ph type="title"/>
          </p:nvPr>
        </p:nvSpPr>
        <p:spPr/>
        <p:txBody>
          <a:bodyPr/>
          <a:lstStyle/>
          <a:p>
            <a:r>
              <a:rPr lang="ja-JP" altLang="ja-JP" dirty="0"/>
              <a:t>ディスカッション</a:t>
            </a:r>
            <a:endParaRPr kumimoji="1" lang="ja-JP" altLang="en-US" dirty="0"/>
          </a:p>
        </p:txBody>
      </p:sp>
      <p:sp>
        <p:nvSpPr>
          <p:cNvPr id="3" name="コンテンツ プレースホルダー 2">
            <a:extLst>
              <a:ext uri="{FF2B5EF4-FFF2-40B4-BE49-F238E27FC236}">
                <a16:creationId xmlns:a16="http://schemas.microsoft.com/office/drawing/2014/main" id="{24E718B0-01A0-4B58-87F2-BEA925E1A4A9}"/>
              </a:ext>
            </a:extLst>
          </p:cNvPr>
          <p:cNvSpPr>
            <a:spLocks noGrp="1"/>
          </p:cNvSpPr>
          <p:nvPr>
            <p:ph idx="1"/>
          </p:nvPr>
        </p:nvSpPr>
        <p:spPr/>
        <p:txBody>
          <a:bodyPr/>
          <a:lstStyle/>
          <a:p>
            <a:r>
              <a:rPr lang="ja-JP" altLang="en-US" dirty="0"/>
              <a:t> なぜ人は災害に備えようとしないのでしょうか</a:t>
            </a:r>
            <a:endParaRPr lang="en-US" altLang="ja-JP" dirty="0"/>
          </a:p>
          <a:p>
            <a:r>
              <a:rPr lang="ja-JP" altLang="en-US" dirty="0"/>
              <a:t> 災害情報が発出されても避難を始めようとしない人が多いのはなぜでしょうか</a:t>
            </a:r>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175745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21DC5-9067-E3B8-7D5B-5486D224BE0E}"/>
              </a:ext>
            </a:extLst>
          </p:cNvPr>
          <p:cNvSpPr>
            <a:spLocks noGrp="1"/>
          </p:cNvSpPr>
          <p:nvPr>
            <p:ph type="title"/>
          </p:nvPr>
        </p:nvSpPr>
        <p:spPr/>
        <p:txBody>
          <a:bodyPr/>
          <a:lstStyle/>
          <a:p>
            <a:r>
              <a:rPr kumimoji="1" lang="ja-JP" altLang="en-US" dirty="0"/>
              <a:t>教科書</a:t>
            </a:r>
          </a:p>
        </p:txBody>
      </p:sp>
      <p:sp>
        <p:nvSpPr>
          <p:cNvPr id="3" name="コンテンツ プレースホルダー 2">
            <a:extLst>
              <a:ext uri="{FF2B5EF4-FFF2-40B4-BE49-F238E27FC236}">
                <a16:creationId xmlns:a16="http://schemas.microsoft.com/office/drawing/2014/main" id="{518D3C5C-3BFB-C060-0F67-4978CB6A5EB5}"/>
              </a:ext>
            </a:extLst>
          </p:cNvPr>
          <p:cNvSpPr>
            <a:spLocks noGrp="1"/>
          </p:cNvSpPr>
          <p:nvPr>
            <p:ph idx="1"/>
          </p:nvPr>
        </p:nvSpPr>
        <p:spPr>
          <a:xfrm>
            <a:off x="363685" y="1462283"/>
            <a:ext cx="7175035" cy="4778815"/>
          </a:xfrm>
        </p:spPr>
        <p:txBody>
          <a:bodyPr>
            <a:normAutofit fontScale="62500" lnSpcReduction="20000"/>
          </a:bodyPr>
          <a:lstStyle/>
          <a:p>
            <a:pPr marL="182563" indent="-182563"/>
            <a:r>
              <a:rPr lang="ja-JP" altLang="en-US" dirty="0"/>
              <a:t>減災復興学（ミネルヴァ書房）</a:t>
            </a:r>
            <a:br>
              <a:rPr lang="ja-JP" altLang="en-US" dirty="0"/>
            </a:br>
            <a:br>
              <a:rPr lang="ja-JP" altLang="en-US" dirty="0"/>
            </a:br>
            <a:r>
              <a:rPr lang="ja-JP" altLang="en-US" dirty="0"/>
              <a:t>第１章　阪神・淡路大震災の被害概要</a:t>
            </a:r>
            <a:br>
              <a:rPr lang="ja-JP" altLang="en-US" dirty="0"/>
            </a:br>
            <a:br>
              <a:rPr lang="ja-JP" altLang="en-US" dirty="0"/>
            </a:br>
            <a:r>
              <a:rPr lang="ja-JP" altLang="en-US" dirty="0"/>
              <a:t>第２章　兵庫県南部地震の発生メカニズムと地震動</a:t>
            </a:r>
            <a:br>
              <a:rPr lang="ja-JP" altLang="en-US" dirty="0"/>
            </a:br>
            <a:br>
              <a:rPr lang="ja-JP" altLang="en-US" dirty="0"/>
            </a:br>
            <a:r>
              <a:rPr lang="ja-JP" altLang="en-US" dirty="0"/>
              <a:t>第３章　建築物の耐震性と建物被害</a:t>
            </a:r>
            <a:br>
              <a:rPr lang="ja-JP" altLang="en-US" dirty="0"/>
            </a:br>
            <a:br>
              <a:rPr lang="ja-JP" altLang="en-US" dirty="0"/>
            </a:br>
            <a:r>
              <a:rPr lang="ja-JP" altLang="en-US" dirty="0"/>
              <a:t>第４章　地震による複合災害（火災）と気象・気候</a:t>
            </a:r>
            <a:br>
              <a:rPr lang="ja-JP" altLang="en-US" dirty="0"/>
            </a:br>
            <a:br>
              <a:rPr lang="ja-JP" altLang="en-US" dirty="0"/>
            </a:br>
            <a:r>
              <a:rPr lang="ja-JP" altLang="en-US" dirty="0"/>
              <a:t>第５章　自治体・企業の災害対応体制の進展と課題</a:t>
            </a:r>
            <a:br>
              <a:rPr lang="ja-JP" altLang="en-US" dirty="0"/>
            </a:br>
            <a:br>
              <a:rPr lang="ja-JP" altLang="en-US" dirty="0"/>
            </a:br>
            <a:r>
              <a:rPr lang="ja-JP" altLang="en-US" dirty="0"/>
              <a:t>第６章　被災経験をふまえた減災まちづくり</a:t>
            </a:r>
            <a:br>
              <a:rPr lang="ja-JP" altLang="en-US" dirty="0"/>
            </a:br>
            <a:br>
              <a:rPr lang="ja-JP" altLang="en-US" dirty="0"/>
            </a:br>
            <a:r>
              <a:rPr lang="ja-JP" altLang="en-US" dirty="0"/>
              <a:t>第７章　災害復興公営住宅における共助の</a:t>
            </a:r>
            <a:br>
              <a:rPr lang="ja-JP" altLang="en-US" dirty="0"/>
            </a:br>
            <a:br>
              <a:rPr lang="ja-JP" altLang="en-US" dirty="0"/>
            </a:br>
            <a:r>
              <a:rPr lang="ja-JP" altLang="en-US" dirty="0"/>
              <a:t>第８章　被災自治体による復興ガバナンス</a:t>
            </a:r>
            <a:r>
              <a:rPr lang="en-US" altLang="ja-JP" dirty="0"/>
              <a:t>―</a:t>
            </a:r>
            <a:r>
              <a:rPr lang="ja-JP" altLang="en-US" dirty="0"/>
              <a:t>兵庫県の事例から</a:t>
            </a:r>
            <a:br>
              <a:rPr lang="ja-JP" altLang="en-US" dirty="0"/>
            </a:br>
            <a:br>
              <a:rPr lang="ja-JP" altLang="en-US" dirty="0"/>
            </a:br>
            <a:r>
              <a:rPr lang="ja-JP" altLang="en-US" dirty="0"/>
              <a:t>第９章　被災地での犯罪とその予防</a:t>
            </a:r>
            <a:br>
              <a:rPr lang="ja-JP" altLang="en-US" dirty="0"/>
            </a:br>
            <a:br>
              <a:rPr lang="ja-JP" altLang="en-US" dirty="0"/>
            </a:br>
            <a:r>
              <a:rPr lang="ja-JP" altLang="en-US" dirty="0"/>
              <a:t>第</a:t>
            </a:r>
            <a:r>
              <a:rPr lang="en-US" altLang="ja-JP" dirty="0"/>
              <a:t>10</a:t>
            </a:r>
            <a:r>
              <a:rPr lang="ja-JP" altLang="en-US" dirty="0"/>
              <a:t>章　阪神・淡路大震災と学校の教育継続</a:t>
            </a:r>
            <a:br>
              <a:rPr lang="ja-JP" altLang="en-US" dirty="0"/>
            </a:br>
            <a:br>
              <a:rPr lang="ja-JP" altLang="en-US" dirty="0"/>
            </a:br>
            <a:r>
              <a:rPr lang="ja-JP" altLang="en-US" dirty="0"/>
              <a:t>第</a:t>
            </a:r>
            <a:r>
              <a:rPr lang="en-US" altLang="ja-JP" dirty="0"/>
              <a:t>11</a:t>
            </a:r>
            <a:r>
              <a:rPr lang="ja-JP" altLang="en-US" dirty="0"/>
              <a:t>章　早期復興へ向けた被災者支援のための被災者台帳構築</a:t>
            </a:r>
            <a:endParaRPr kumimoji="1" lang="ja-JP" altLang="en-US" dirty="0"/>
          </a:p>
        </p:txBody>
      </p:sp>
      <p:pic>
        <p:nvPicPr>
          <p:cNvPr id="1026" name="Picture 2">
            <a:extLst>
              <a:ext uri="{FF2B5EF4-FFF2-40B4-BE49-F238E27FC236}">
                <a16:creationId xmlns:a16="http://schemas.microsoft.com/office/drawing/2014/main" id="{5F19FD41-038C-62F7-932B-6EDADA2A0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341" y="1411482"/>
            <a:ext cx="3359551" cy="4778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02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9369C3-7012-2E96-57B0-A2BEFEAD4044}"/>
              </a:ext>
            </a:extLst>
          </p:cNvPr>
          <p:cNvSpPr>
            <a:spLocks noGrp="1"/>
          </p:cNvSpPr>
          <p:nvPr>
            <p:ph type="title"/>
          </p:nvPr>
        </p:nvSpPr>
        <p:spPr/>
        <p:txBody>
          <a:bodyPr/>
          <a:lstStyle/>
          <a:p>
            <a:r>
              <a:rPr kumimoji="1" lang="ja-JP" altLang="en-US" dirty="0"/>
              <a:t>授業計画</a:t>
            </a:r>
          </a:p>
        </p:txBody>
      </p:sp>
      <p:sp>
        <p:nvSpPr>
          <p:cNvPr id="3" name="コンテンツ プレースホルダー 2">
            <a:extLst>
              <a:ext uri="{FF2B5EF4-FFF2-40B4-BE49-F238E27FC236}">
                <a16:creationId xmlns:a16="http://schemas.microsoft.com/office/drawing/2014/main" id="{6600EDBA-63CE-B5FB-BD32-33C67C956BDC}"/>
              </a:ext>
            </a:extLst>
          </p:cNvPr>
          <p:cNvSpPr>
            <a:spLocks noGrp="1"/>
          </p:cNvSpPr>
          <p:nvPr>
            <p:ph idx="1"/>
          </p:nvPr>
        </p:nvSpPr>
        <p:spPr>
          <a:xfrm>
            <a:off x="335360" y="1387367"/>
            <a:ext cx="11305256" cy="5092262"/>
          </a:xfrm>
        </p:spPr>
        <p:txBody>
          <a:bodyPr>
            <a:normAutofit/>
          </a:bodyPr>
          <a:lstStyle/>
          <a:p>
            <a:pPr marL="536575" indent="-536575">
              <a:lnSpc>
                <a:spcPts val="1150"/>
              </a:lnSpc>
              <a:buFont typeface="+mj-lt"/>
              <a:buAutoNum type="arabicPeriod"/>
            </a:pPr>
            <a:r>
              <a:rPr lang="ja-JP" altLang="en-US" sz="2000" dirty="0"/>
              <a:t>ガイダンス：本講義の目標や概要の説明（谷口）</a:t>
            </a:r>
            <a:endParaRPr lang="en-US" altLang="ja-JP" sz="2000" dirty="0"/>
          </a:p>
          <a:p>
            <a:pPr marL="536575" indent="-536575">
              <a:lnSpc>
                <a:spcPts val="1150"/>
              </a:lnSpc>
              <a:buFont typeface="+mj-lt"/>
              <a:buAutoNum type="arabicPeriod"/>
            </a:pPr>
            <a:r>
              <a:rPr lang="ja-JP" altLang="en-US" sz="2000" dirty="0"/>
              <a:t>兵庫県南部地震の発生メカニズムと被害の要因（平井）</a:t>
            </a:r>
            <a:endParaRPr lang="en-US" altLang="ja-JP" sz="2000" dirty="0"/>
          </a:p>
          <a:p>
            <a:pPr marL="536575" indent="-536575">
              <a:lnSpc>
                <a:spcPts val="1150"/>
              </a:lnSpc>
              <a:buFont typeface="+mj-lt"/>
              <a:buAutoNum type="arabicPeriod"/>
            </a:pPr>
            <a:r>
              <a:rPr lang="ja-JP" altLang="en-US" sz="2000" dirty="0"/>
              <a:t>地震動と建物被害（永野）</a:t>
            </a:r>
            <a:endParaRPr lang="en-US" altLang="ja-JP" sz="2000" dirty="0"/>
          </a:p>
          <a:p>
            <a:pPr marL="536575" indent="-536575">
              <a:lnSpc>
                <a:spcPts val="1150"/>
              </a:lnSpc>
              <a:buFont typeface="+mj-lt"/>
              <a:buAutoNum type="arabicPeriod"/>
            </a:pPr>
            <a:r>
              <a:rPr lang="ja-JP" altLang="en-US" sz="2000" dirty="0"/>
              <a:t>地震による複合災害（火災）と気象条件（谷口）</a:t>
            </a:r>
            <a:endParaRPr lang="en-US" altLang="ja-JP" sz="2000" dirty="0"/>
          </a:p>
          <a:p>
            <a:pPr marL="536575" indent="-536575">
              <a:lnSpc>
                <a:spcPts val="1150"/>
              </a:lnSpc>
              <a:buFont typeface="+mj-lt"/>
              <a:buAutoNum type="arabicPeriod"/>
            </a:pPr>
            <a:r>
              <a:rPr lang="ja-JP" altLang="en-US" sz="2000" dirty="0"/>
              <a:t>被災地での犯罪（松川）</a:t>
            </a:r>
            <a:endParaRPr lang="en-US" altLang="ja-JP" sz="2000" dirty="0"/>
          </a:p>
          <a:p>
            <a:pPr marL="536575" indent="-536575">
              <a:lnSpc>
                <a:spcPts val="1150"/>
              </a:lnSpc>
              <a:buFont typeface="+mj-lt"/>
              <a:buAutoNum type="arabicPeriod"/>
            </a:pPr>
            <a:r>
              <a:rPr lang="ja-JP" altLang="en-US" sz="2000" dirty="0"/>
              <a:t>自治体の災害対応（紅谷）</a:t>
            </a:r>
            <a:endParaRPr lang="en-US" altLang="ja-JP" sz="2000" dirty="0"/>
          </a:p>
          <a:p>
            <a:pPr marL="536575" indent="-536575">
              <a:lnSpc>
                <a:spcPts val="1150"/>
              </a:lnSpc>
              <a:buFont typeface="+mj-lt"/>
              <a:buAutoNum type="arabicPeriod"/>
            </a:pPr>
            <a:r>
              <a:rPr lang="ja-JP" altLang="en-US" sz="2000" dirty="0"/>
              <a:t>被災者支援のための被災者台帳（浦川）</a:t>
            </a:r>
            <a:endParaRPr lang="en-US" altLang="ja-JP" sz="2000" dirty="0"/>
          </a:p>
          <a:p>
            <a:pPr marL="536575" indent="-536575">
              <a:lnSpc>
                <a:spcPts val="1150"/>
              </a:lnSpc>
              <a:buFont typeface="+mj-lt"/>
              <a:buAutoNum type="arabicPeriod"/>
            </a:pPr>
            <a:r>
              <a:rPr lang="ja-JP" altLang="en-US" sz="2000" dirty="0"/>
              <a:t>災害後の住宅再建（馬場）</a:t>
            </a:r>
            <a:endParaRPr lang="en-US" altLang="ja-JP" sz="2000" dirty="0"/>
          </a:p>
          <a:p>
            <a:pPr marL="536575" indent="-536575">
              <a:lnSpc>
                <a:spcPts val="1150"/>
              </a:lnSpc>
              <a:buFont typeface="+mj-lt"/>
              <a:buAutoNum type="arabicPeriod"/>
            </a:pPr>
            <a:r>
              <a:rPr lang="ja-JP" altLang="en-US" sz="2000" dirty="0"/>
              <a:t>災害公営住宅における見守りとコミュニティ形成（馬場）</a:t>
            </a:r>
            <a:endParaRPr lang="en-US" altLang="ja-JP" sz="2000" dirty="0"/>
          </a:p>
          <a:p>
            <a:pPr marL="536575" indent="-536575">
              <a:lnSpc>
                <a:spcPts val="1150"/>
              </a:lnSpc>
              <a:buFont typeface="+mj-lt"/>
              <a:buAutoNum type="arabicPeriod"/>
            </a:pPr>
            <a:r>
              <a:rPr lang="ja-JP" altLang="en-US" sz="2000" dirty="0"/>
              <a:t>被災者支援施策と復興ガバナンス（紅谷）</a:t>
            </a:r>
            <a:endParaRPr lang="en-US" altLang="ja-JP" sz="2000" dirty="0"/>
          </a:p>
          <a:p>
            <a:pPr marL="536575" indent="-536575">
              <a:lnSpc>
                <a:spcPts val="1150"/>
              </a:lnSpc>
              <a:buFont typeface="+mj-lt"/>
              <a:buAutoNum type="arabicPeriod"/>
            </a:pPr>
            <a:r>
              <a:rPr lang="ja-JP" altLang="en-US" sz="2000" dirty="0"/>
              <a:t>地域コミュニティの取組（澤田）</a:t>
            </a:r>
            <a:endParaRPr lang="en-US" altLang="ja-JP" sz="2000" dirty="0"/>
          </a:p>
          <a:p>
            <a:pPr marL="536575" indent="-536575">
              <a:lnSpc>
                <a:spcPts val="1150"/>
              </a:lnSpc>
              <a:buFont typeface="+mj-lt"/>
              <a:buAutoNum type="arabicPeriod"/>
            </a:pPr>
            <a:r>
              <a:rPr lang="ja-JP" altLang="en-US" sz="2000" dirty="0"/>
              <a:t>復興まちづくり（澤田）</a:t>
            </a:r>
            <a:endParaRPr lang="en-US" altLang="ja-JP" sz="2000" dirty="0"/>
          </a:p>
          <a:p>
            <a:pPr marL="536575" indent="-536575">
              <a:lnSpc>
                <a:spcPts val="1150"/>
              </a:lnSpc>
              <a:buFont typeface="+mj-lt"/>
              <a:buAutoNum type="arabicPeriod"/>
            </a:pPr>
            <a:r>
              <a:rPr lang="ja-JP" altLang="en-US" sz="2000" dirty="0"/>
              <a:t>経済被害と産業復興（紅谷）</a:t>
            </a:r>
            <a:endParaRPr lang="en-US" altLang="ja-JP" sz="2000" dirty="0"/>
          </a:p>
          <a:p>
            <a:pPr marL="536575" indent="-536575">
              <a:lnSpc>
                <a:spcPts val="1150"/>
              </a:lnSpc>
              <a:buFont typeface="+mj-lt"/>
              <a:buAutoNum type="arabicPeriod"/>
            </a:pPr>
            <a:r>
              <a:rPr lang="ja-JP" altLang="en-US" sz="2000" dirty="0"/>
              <a:t>阪神・淡路大震災の教訓とは何か（阪本）</a:t>
            </a:r>
            <a:endParaRPr lang="en-US" altLang="ja-JP" sz="2000" dirty="0"/>
          </a:p>
          <a:p>
            <a:pPr marL="536575" indent="-536575">
              <a:lnSpc>
                <a:spcPts val="1150"/>
              </a:lnSpc>
              <a:buFont typeface="+mj-lt"/>
              <a:buAutoNum type="arabicPeriod"/>
            </a:pPr>
            <a:r>
              <a:rPr lang="ja-JP" altLang="en-US" sz="2000" dirty="0"/>
              <a:t>講義のまとめと評価（到達度の確認）  担当教員（谷口、馬場）</a:t>
            </a:r>
            <a:endParaRPr kumimoji="1" lang="ja-JP" altLang="en-US" sz="2000" dirty="0"/>
          </a:p>
        </p:txBody>
      </p:sp>
    </p:spTree>
    <p:extLst>
      <p:ext uri="{BB962C8B-B14F-4D97-AF65-F5344CB8AC3E}">
        <p14:creationId xmlns:p14="http://schemas.microsoft.com/office/powerpoint/2010/main" val="4043372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AD8848-5CAF-8E13-D168-53CD1BDFD3CC}"/>
              </a:ext>
            </a:extLst>
          </p:cNvPr>
          <p:cNvSpPr>
            <a:spLocks noGrp="1"/>
          </p:cNvSpPr>
          <p:nvPr>
            <p:ph type="title"/>
          </p:nvPr>
        </p:nvSpPr>
        <p:spPr/>
        <p:txBody>
          <a:bodyPr/>
          <a:lstStyle/>
          <a:p>
            <a:r>
              <a:rPr kumimoji="1" lang="ja-JP" altLang="en-US" dirty="0"/>
              <a:t>成績評価</a:t>
            </a:r>
          </a:p>
        </p:txBody>
      </p:sp>
      <p:sp>
        <p:nvSpPr>
          <p:cNvPr id="3" name="コンテンツ プレースホルダー 2">
            <a:extLst>
              <a:ext uri="{FF2B5EF4-FFF2-40B4-BE49-F238E27FC236}">
                <a16:creationId xmlns:a16="http://schemas.microsoft.com/office/drawing/2014/main" id="{27FD7455-6B34-098F-A706-4E3B061751A4}"/>
              </a:ext>
            </a:extLst>
          </p:cNvPr>
          <p:cNvSpPr>
            <a:spLocks noGrp="1"/>
          </p:cNvSpPr>
          <p:nvPr>
            <p:ph idx="1"/>
          </p:nvPr>
        </p:nvSpPr>
        <p:spPr>
          <a:xfrm>
            <a:off x="335360" y="1458497"/>
            <a:ext cx="11536074" cy="4778815"/>
          </a:xfrm>
        </p:spPr>
        <p:txBody>
          <a:bodyPr/>
          <a:lstStyle/>
          <a:p>
            <a:r>
              <a:rPr lang="ja-JP" altLang="en-US" dirty="0"/>
              <a:t> 成績評価の基準</a:t>
            </a:r>
            <a:endParaRPr lang="en-US" altLang="ja-JP" dirty="0"/>
          </a:p>
          <a:p>
            <a:pPr lvl="1"/>
            <a:r>
              <a:rPr lang="ja-JP" altLang="en-US" dirty="0"/>
              <a:t> 講義目的に記した内容を理解し、講義目的の知識を習得できた者に単位を授与</a:t>
            </a:r>
            <a:endParaRPr lang="en-US" altLang="ja-JP" dirty="0"/>
          </a:p>
          <a:p>
            <a:pPr lvl="1"/>
            <a:r>
              <a:rPr lang="ja-JP" altLang="en-US" dirty="0"/>
              <a:t> 各回の講義の理解度と到達度の確認により評価</a:t>
            </a:r>
            <a:endParaRPr lang="en-US" altLang="ja-JP" dirty="0"/>
          </a:p>
          <a:p>
            <a:pPr lvl="1"/>
            <a:r>
              <a:rPr lang="ja-JP" altLang="en-US" dirty="0"/>
              <a:t> 講義目的・到達目標に記載した能力の到達度に応じて</a:t>
            </a:r>
            <a:r>
              <a:rPr lang="en-US" altLang="ja-JP" dirty="0"/>
              <a:t>S</a:t>
            </a:r>
            <a:r>
              <a:rPr lang="ja-JP" altLang="en-US" dirty="0"/>
              <a:t>（≧</a:t>
            </a:r>
            <a:r>
              <a:rPr lang="en-US" altLang="ja-JP" dirty="0"/>
              <a:t>90</a:t>
            </a:r>
            <a:r>
              <a:rPr lang="ja-JP" altLang="en-US" dirty="0"/>
              <a:t>点），</a:t>
            </a:r>
            <a:r>
              <a:rPr lang="en-US" altLang="ja-JP" dirty="0"/>
              <a:t>A(</a:t>
            </a:r>
            <a:r>
              <a:rPr lang="ja-JP" altLang="en-US" dirty="0"/>
              <a:t>≧</a:t>
            </a:r>
            <a:r>
              <a:rPr lang="en-US" altLang="ja-JP" dirty="0"/>
              <a:t>80</a:t>
            </a:r>
            <a:r>
              <a:rPr lang="ja-JP" altLang="en-US" dirty="0"/>
              <a:t>点），</a:t>
            </a:r>
            <a:r>
              <a:rPr lang="en-US" altLang="ja-JP" dirty="0"/>
              <a:t>B</a:t>
            </a:r>
            <a:r>
              <a:rPr lang="ja-JP" altLang="en-US" dirty="0"/>
              <a:t>（≧</a:t>
            </a:r>
            <a:r>
              <a:rPr lang="en-US" altLang="ja-JP" dirty="0"/>
              <a:t>70</a:t>
            </a:r>
            <a:r>
              <a:rPr lang="ja-JP" altLang="en-US" dirty="0"/>
              <a:t>点），</a:t>
            </a:r>
            <a:r>
              <a:rPr lang="en-US" altLang="ja-JP" dirty="0"/>
              <a:t>C (</a:t>
            </a:r>
            <a:r>
              <a:rPr lang="ja-JP" altLang="en-US" dirty="0"/>
              <a:t>≧</a:t>
            </a:r>
            <a:r>
              <a:rPr lang="en-US" altLang="ja-JP" dirty="0"/>
              <a:t>60</a:t>
            </a:r>
            <a:r>
              <a:rPr lang="ja-JP" altLang="en-US" dirty="0"/>
              <a:t>点）による成績評価のうえ、単位を付与</a:t>
            </a:r>
            <a:endParaRPr lang="en-US" altLang="ja-JP" dirty="0"/>
          </a:p>
          <a:p>
            <a:r>
              <a:rPr lang="ja-JP" altLang="en-US" dirty="0"/>
              <a:t> 成績評価の方法</a:t>
            </a:r>
            <a:endParaRPr lang="en-US" altLang="ja-JP" dirty="0"/>
          </a:p>
          <a:p>
            <a:pPr lvl="1"/>
            <a:r>
              <a:rPr lang="ja-JP" altLang="en-US" b="1" dirty="0">
                <a:solidFill>
                  <a:srgbClr val="C00000"/>
                </a:solidFill>
              </a:rPr>
              <a:t>レポート</a:t>
            </a:r>
            <a:r>
              <a:rPr lang="en-US" altLang="ja-JP" b="1" dirty="0">
                <a:solidFill>
                  <a:srgbClr val="C00000"/>
                </a:solidFill>
              </a:rPr>
              <a:t>90</a:t>
            </a:r>
            <a:r>
              <a:rPr lang="ja-JP" altLang="en-US" b="1" dirty="0">
                <a:solidFill>
                  <a:srgbClr val="C00000"/>
                </a:solidFill>
              </a:rPr>
              <a:t>％</a:t>
            </a:r>
            <a:r>
              <a:rPr lang="ja-JP" altLang="en-US" dirty="0"/>
              <a:t>、期末の</a:t>
            </a:r>
            <a:r>
              <a:rPr lang="ja-JP" altLang="en-US" b="1" dirty="0">
                <a:solidFill>
                  <a:srgbClr val="C00000"/>
                </a:solidFill>
              </a:rPr>
              <a:t>グループ・ディスカッション</a:t>
            </a:r>
            <a:r>
              <a:rPr lang="en-US" altLang="ja-JP" b="1" dirty="0">
                <a:solidFill>
                  <a:srgbClr val="C00000"/>
                </a:solidFill>
              </a:rPr>
              <a:t>10</a:t>
            </a:r>
            <a:r>
              <a:rPr lang="ja-JP" altLang="en-US" b="1" dirty="0">
                <a:solidFill>
                  <a:srgbClr val="C00000"/>
                </a:solidFill>
              </a:rPr>
              <a:t>％</a:t>
            </a:r>
            <a:r>
              <a:rPr lang="ja-JP" altLang="en-US" dirty="0"/>
              <a:t>で総合的に評価</a:t>
            </a:r>
            <a:endParaRPr kumimoji="1" lang="ja-JP" altLang="en-US" dirty="0"/>
          </a:p>
        </p:txBody>
      </p:sp>
    </p:spTree>
    <p:extLst>
      <p:ext uri="{BB962C8B-B14F-4D97-AF65-F5344CB8AC3E}">
        <p14:creationId xmlns:p14="http://schemas.microsoft.com/office/powerpoint/2010/main" val="1787409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C897BD-BF80-BA38-E292-98BD77727993}"/>
              </a:ext>
            </a:extLst>
          </p:cNvPr>
          <p:cNvSpPr>
            <a:spLocks noGrp="1"/>
          </p:cNvSpPr>
          <p:nvPr>
            <p:ph type="title"/>
          </p:nvPr>
        </p:nvSpPr>
        <p:spPr>
          <a:xfrm>
            <a:off x="318427" y="129289"/>
            <a:ext cx="10820320" cy="1198973"/>
          </a:xfrm>
        </p:spPr>
        <p:txBody>
          <a:bodyPr tIns="72000" bIns="0">
            <a:normAutofit fontScale="90000"/>
          </a:bodyPr>
          <a:lstStyle/>
          <a:p>
            <a:r>
              <a:rPr kumimoji="1" lang="ja-JP" altLang="en-US" dirty="0"/>
              <a:t>兵庫県南部地震</a:t>
            </a:r>
            <a:r>
              <a:rPr kumimoji="1" lang="en-US" altLang="ja-JP" dirty="0"/>
              <a:t>1995</a:t>
            </a:r>
            <a:br>
              <a:rPr kumimoji="1" lang="en-US" altLang="ja-JP" dirty="0"/>
            </a:br>
            <a:r>
              <a:rPr kumimoji="1" lang="ja-JP" altLang="en-US" dirty="0"/>
              <a:t>阪神・淡路大震災の被害</a:t>
            </a:r>
          </a:p>
        </p:txBody>
      </p:sp>
      <p:sp>
        <p:nvSpPr>
          <p:cNvPr id="3" name="コンテンツ プレースホルダー 2">
            <a:extLst>
              <a:ext uri="{FF2B5EF4-FFF2-40B4-BE49-F238E27FC236}">
                <a16:creationId xmlns:a16="http://schemas.microsoft.com/office/drawing/2014/main" id="{E92C9526-01D7-0E0A-0B60-AC0558ED8C93}"/>
              </a:ext>
            </a:extLst>
          </p:cNvPr>
          <p:cNvSpPr>
            <a:spLocks noGrp="1"/>
          </p:cNvSpPr>
          <p:nvPr>
            <p:ph idx="1"/>
          </p:nvPr>
        </p:nvSpPr>
        <p:spPr>
          <a:xfrm>
            <a:off x="321403" y="1377618"/>
            <a:ext cx="11735130" cy="5040117"/>
          </a:xfrm>
        </p:spPr>
        <p:txBody>
          <a:bodyPr>
            <a:normAutofit lnSpcReduction="10000"/>
          </a:bodyPr>
          <a:lstStyle/>
          <a:p>
            <a:pPr marL="514350" indent="-514350">
              <a:buFont typeface="+mj-lt"/>
              <a:buAutoNum type="arabicPeriod"/>
            </a:pPr>
            <a:r>
              <a:rPr kumimoji="1" lang="ja-JP" altLang="en-US" dirty="0"/>
              <a:t>地震の概要</a:t>
            </a:r>
            <a:endParaRPr kumimoji="1" lang="en-US" altLang="ja-JP" dirty="0"/>
          </a:p>
          <a:p>
            <a:pPr marL="627063" lvl="1" indent="-334963"/>
            <a:r>
              <a:rPr kumimoji="1" lang="ja-JP" altLang="en-US" b="1" dirty="0">
                <a:solidFill>
                  <a:srgbClr val="C00000"/>
                </a:solidFill>
              </a:rPr>
              <a:t>平成</a:t>
            </a:r>
            <a:r>
              <a:rPr kumimoji="1" lang="en-US" altLang="ja-JP" b="1" dirty="0">
                <a:solidFill>
                  <a:srgbClr val="C00000"/>
                </a:solidFill>
              </a:rPr>
              <a:t>7</a:t>
            </a:r>
            <a:r>
              <a:rPr kumimoji="1" lang="ja-JP" altLang="en-US" b="1" dirty="0">
                <a:solidFill>
                  <a:srgbClr val="C00000"/>
                </a:solidFill>
              </a:rPr>
              <a:t>年</a:t>
            </a:r>
            <a:r>
              <a:rPr kumimoji="1" lang="en-US" altLang="ja-JP" b="1" dirty="0">
                <a:solidFill>
                  <a:srgbClr val="C00000"/>
                </a:solidFill>
              </a:rPr>
              <a:t>1</a:t>
            </a:r>
            <a:r>
              <a:rPr kumimoji="1" lang="ja-JP" altLang="en-US" b="1" dirty="0">
                <a:solidFill>
                  <a:srgbClr val="C00000"/>
                </a:solidFill>
              </a:rPr>
              <a:t>月</a:t>
            </a:r>
            <a:r>
              <a:rPr kumimoji="1" lang="en-US" altLang="ja-JP" b="1" dirty="0">
                <a:solidFill>
                  <a:srgbClr val="C00000"/>
                </a:solidFill>
              </a:rPr>
              <a:t>17</a:t>
            </a:r>
            <a:r>
              <a:rPr kumimoji="1" lang="ja-JP" altLang="en-US" b="1" dirty="0">
                <a:solidFill>
                  <a:srgbClr val="C00000"/>
                </a:solidFill>
              </a:rPr>
              <a:t>日午前</a:t>
            </a:r>
            <a:r>
              <a:rPr kumimoji="1" lang="en-US" altLang="ja-JP" b="1" dirty="0">
                <a:solidFill>
                  <a:srgbClr val="C00000"/>
                </a:solidFill>
              </a:rPr>
              <a:t>5</a:t>
            </a:r>
            <a:r>
              <a:rPr kumimoji="1" lang="ja-JP" altLang="en-US" b="1" dirty="0">
                <a:solidFill>
                  <a:srgbClr val="C00000"/>
                </a:solidFill>
              </a:rPr>
              <a:t>時</a:t>
            </a:r>
            <a:r>
              <a:rPr kumimoji="1" lang="en-US" altLang="ja-JP" b="1" dirty="0">
                <a:solidFill>
                  <a:srgbClr val="C00000"/>
                </a:solidFill>
              </a:rPr>
              <a:t>46</a:t>
            </a:r>
            <a:r>
              <a:rPr kumimoji="1" lang="ja-JP" altLang="en-US" b="1" dirty="0">
                <a:solidFill>
                  <a:srgbClr val="C00000"/>
                </a:solidFill>
              </a:rPr>
              <a:t>分</a:t>
            </a:r>
          </a:p>
          <a:p>
            <a:pPr marL="627063" lvl="1" indent="-334963"/>
            <a:r>
              <a:rPr kumimoji="1" lang="ja-JP" altLang="en-US" dirty="0"/>
              <a:t>淡路島北部を震源地とするマグニチュード</a:t>
            </a:r>
            <a:r>
              <a:rPr kumimoji="1" lang="en-US" altLang="ja-JP" dirty="0"/>
              <a:t>7.3</a:t>
            </a:r>
          </a:p>
          <a:p>
            <a:pPr marL="627063" lvl="1" indent="-334963"/>
            <a:r>
              <a:rPr kumimoji="1" lang="ja-JP" altLang="en-US" dirty="0"/>
              <a:t>震源の深さ</a:t>
            </a:r>
            <a:r>
              <a:rPr kumimoji="1" lang="en-US" altLang="ja-JP" dirty="0"/>
              <a:t>16㎞</a:t>
            </a:r>
          </a:p>
          <a:p>
            <a:pPr marL="513842" indent="-514350">
              <a:buFont typeface="+mj-lt"/>
              <a:buAutoNum type="arabicPeriod"/>
            </a:pPr>
            <a:r>
              <a:rPr kumimoji="1" lang="ja-JP" altLang="en-US" dirty="0"/>
              <a:t>兵庫県内の被害状況等</a:t>
            </a:r>
          </a:p>
          <a:p>
            <a:pPr marL="806450" lvl="1" indent="-514350">
              <a:buFont typeface="+mj-ea"/>
              <a:buAutoNum type="circleNumDbPlain"/>
            </a:pPr>
            <a:r>
              <a:rPr kumimoji="1" lang="ja-JP" altLang="en-US" dirty="0"/>
              <a:t>災害救助法の適用</a:t>
            </a:r>
            <a:r>
              <a:rPr kumimoji="1" lang="en-US" altLang="ja-JP" dirty="0"/>
              <a:t>10</a:t>
            </a:r>
            <a:r>
              <a:rPr kumimoji="1" lang="ja-JP" altLang="en-US" dirty="0"/>
              <a:t>市</a:t>
            </a:r>
            <a:r>
              <a:rPr kumimoji="1" lang="en-US" altLang="ja-JP" dirty="0"/>
              <a:t>10</a:t>
            </a:r>
            <a:r>
              <a:rPr kumimoji="1" lang="ja-JP" altLang="en-US" dirty="0"/>
              <a:t>町</a:t>
            </a:r>
            <a:endParaRPr kumimoji="1" lang="en-US" altLang="ja-JP" dirty="0"/>
          </a:p>
          <a:p>
            <a:pPr marL="806450" lvl="1" indent="-514350">
              <a:buFont typeface="+mj-ea"/>
              <a:buAutoNum type="circleNumDbPlain"/>
            </a:pPr>
            <a:r>
              <a:rPr kumimoji="1" lang="ja-JP" altLang="en-US" b="1" dirty="0">
                <a:solidFill>
                  <a:srgbClr val="C00000"/>
                </a:solidFill>
              </a:rPr>
              <a:t>死者数</a:t>
            </a:r>
            <a:r>
              <a:rPr kumimoji="1" lang="en-US" altLang="ja-JP" b="1" dirty="0">
                <a:solidFill>
                  <a:srgbClr val="C00000"/>
                </a:solidFill>
              </a:rPr>
              <a:t>6,434</a:t>
            </a:r>
            <a:r>
              <a:rPr kumimoji="1" lang="ja-JP" altLang="en-US" b="1" dirty="0">
                <a:solidFill>
                  <a:srgbClr val="C00000"/>
                </a:solidFill>
              </a:rPr>
              <a:t>人</a:t>
            </a:r>
            <a:r>
              <a:rPr kumimoji="1" lang="ja-JP" altLang="en-US" dirty="0"/>
              <a:t>（災害関連死</a:t>
            </a:r>
            <a:r>
              <a:rPr kumimoji="1" lang="en-US" altLang="ja-JP" dirty="0"/>
              <a:t>912</a:t>
            </a:r>
            <a:r>
              <a:rPr kumimoji="1" lang="ja-JP" altLang="en-US" dirty="0"/>
              <a:t>人を含む）、行方不明３人、</a:t>
            </a:r>
            <a:r>
              <a:rPr kumimoji="1" lang="ja-JP" altLang="en-US" b="1" dirty="0">
                <a:solidFill>
                  <a:srgbClr val="C00000"/>
                </a:solidFill>
              </a:rPr>
              <a:t>負傷者数</a:t>
            </a:r>
            <a:r>
              <a:rPr kumimoji="1" lang="en-US" altLang="ja-JP" b="1" dirty="0">
                <a:solidFill>
                  <a:srgbClr val="C00000"/>
                </a:solidFill>
              </a:rPr>
              <a:t>43,792</a:t>
            </a:r>
            <a:r>
              <a:rPr kumimoji="1" lang="ja-JP" altLang="en-US" b="1" dirty="0">
                <a:solidFill>
                  <a:srgbClr val="C00000"/>
                </a:solidFill>
              </a:rPr>
              <a:t>人</a:t>
            </a:r>
            <a:r>
              <a:rPr kumimoji="1" lang="ja-JP" altLang="en-US" dirty="0"/>
              <a:t>（重傷者 </a:t>
            </a:r>
            <a:r>
              <a:rPr kumimoji="1" lang="en-US" altLang="ja-JP" dirty="0"/>
              <a:t>10,683</a:t>
            </a:r>
            <a:r>
              <a:rPr kumimoji="1" lang="ja-JP" altLang="en-US" dirty="0"/>
              <a:t>人、軽傷者 </a:t>
            </a:r>
            <a:r>
              <a:rPr kumimoji="1" lang="en-US" altLang="ja-JP" dirty="0"/>
              <a:t>33,109</a:t>
            </a:r>
            <a:r>
              <a:rPr kumimoji="1" lang="ja-JP" altLang="en-US" dirty="0"/>
              <a:t>人）</a:t>
            </a:r>
            <a:endParaRPr kumimoji="1" lang="en-US" altLang="ja-JP" dirty="0"/>
          </a:p>
          <a:p>
            <a:pPr marL="1084263" lvl="2" indent="-187325"/>
            <a:r>
              <a:rPr kumimoji="1" lang="ja-JP" altLang="en-US" dirty="0"/>
              <a:t>関連死を除いた死因では</a:t>
            </a:r>
            <a:r>
              <a:rPr kumimoji="1" lang="ja-JP" altLang="en-US" b="1" dirty="0">
                <a:solidFill>
                  <a:srgbClr val="C00000"/>
                </a:solidFill>
              </a:rPr>
              <a:t>窒息・圧死が</a:t>
            </a:r>
            <a:r>
              <a:rPr kumimoji="1" lang="en-US" altLang="ja-JP" b="1" dirty="0">
                <a:solidFill>
                  <a:srgbClr val="C00000"/>
                </a:solidFill>
              </a:rPr>
              <a:t>77.0</a:t>
            </a:r>
            <a:r>
              <a:rPr kumimoji="1" lang="ja-JP" altLang="en-US" b="1" dirty="0">
                <a:solidFill>
                  <a:srgbClr val="C00000"/>
                </a:solidFill>
              </a:rPr>
              <a:t>％</a:t>
            </a:r>
          </a:p>
          <a:p>
            <a:pPr marL="1084263" lvl="2" indent="-187325"/>
            <a:r>
              <a:rPr kumimoji="1" lang="ja-JP" altLang="en-US" dirty="0"/>
              <a:t>年齢別では</a:t>
            </a:r>
            <a:r>
              <a:rPr kumimoji="1" lang="en-US" altLang="ja-JP" b="1" dirty="0">
                <a:solidFill>
                  <a:srgbClr val="C00000"/>
                </a:solidFill>
              </a:rPr>
              <a:t>65</a:t>
            </a:r>
            <a:r>
              <a:rPr kumimoji="1" lang="ja-JP" altLang="en-US" b="1" dirty="0">
                <a:solidFill>
                  <a:srgbClr val="C00000"/>
                </a:solidFill>
              </a:rPr>
              <a:t>歳以上が</a:t>
            </a:r>
            <a:r>
              <a:rPr kumimoji="1" lang="en-US" altLang="ja-JP" b="1" dirty="0">
                <a:solidFill>
                  <a:srgbClr val="C00000"/>
                </a:solidFill>
              </a:rPr>
              <a:t>43.7</a:t>
            </a:r>
            <a:r>
              <a:rPr kumimoji="1" lang="ja-JP" altLang="en-US" b="1" dirty="0">
                <a:solidFill>
                  <a:srgbClr val="C00000"/>
                </a:solidFill>
              </a:rPr>
              <a:t>％</a:t>
            </a:r>
          </a:p>
          <a:p>
            <a:pPr marL="806450" lvl="1" indent="-514350">
              <a:buFont typeface="+mj-ea"/>
              <a:buAutoNum type="circleNumDbPlain"/>
            </a:pPr>
            <a:r>
              <a:rPr kumimoji="1" lang="zh-TW" altLang="en-US" b="1" dirty="0">
                <a:solidFill>
                  <a:srgbClr val="C00000"/>
                </a:solidFill>
              </a:rPr>
              <a:t>家屋被害</a:t>
            </a:r>
            <a:r>
              <a:rPr kumimoji="1" lang="en-US" altLang="zh-TW" b="1" dirty="0">
                <a:solidFill>
                  <a:srgbClr val="C00000"/>
                </a:solidFill>
              </a:rPr>
              <a:t>248,412</a:t>
            </a:r>
            <a:r>
              <a:rPr kumimoji="1" lang="zh-TW" altLang="en-US" b="1" dirty="0">
                <a:solidFill>
                  <a:srgbClr val="C00000"/>
                </a:solidFill>
              </a:rPr>
              <a:t>棟  </a:t>
            </a:r>
            <a:r>
              <a:rPr kumimoji="1" lang="en-US" altLang="zh-TW" b="1" dirty="0">
                <a:solidFill>
                  <a:srgbClr val="C00000"/>
                </a:solidFill>
              </a:rPr>
              <a:t>448,929</a:t>
            </a:r>
            <a:r>
              <a:rPr kumimoji="1" lang="zh-TW" altLang="en-US" b="1" dirty="0">
                <a:solidFill>
                  <a:srgbClr val="C00000"/>
                </a:solidFill>
              </a:rPr>
              <a:t>世帯</a:t>
            </a:r>
            <a:endParaRPr kumimoji="1" lang="en-US" altLang="zh-TW" b="1" dirty="0">
              <a:solidFill>
                <a:srgbClr val="C00000"/>
              </a:solidFill>
            </a:endParaRPr>
          </a:p>
          <a:p>
            <a:pPr marL="1084263" lvl="2" indent="-187325"/>
            <a:r>
              <a:rPr kumimoji="1" lang="ja-JP" altLang="en-US" dirty="0"/>
              <a:t>全壊家屋</a:t>
            </a:r>
            <a:r>
              <a:rPr kumimoji="1" lang="en-US" altLang="ja-JP" dirty="0"/>
              <a:t>(</a:t>
            </a:r>
            <a:r>
              <a:rPr kumimoji="1" lang="ja-JP" altLang="en-US" dirty="0"/>
              <a:t>全焼を含む） </a:t>
            </a:r>
            <a:r>
              <a:rPr kumimoji="1" lang="en-US" altLang="ja-JP" dirty="0"/>
              <a:t>111,123 </a:t>
            </a:r>
            <a:r>
              <a:rPr kumimoji="1" lang="ja-JP" altLang="en-US" dirty="0"/>
              <a:t>棟</a:t>
            </a:r>
            <a:r>
              <a:rPr kumimoji="1" lang="en-US" altLang="ja-JP" dirty="0"/>
              <a:t>191,617 </a:t>
            </a:r>
            <a:r>
              <a:rPr kumimoji="1" lang="ja-JP" altLang="en-US" dirty="0"/>
              <a:t>世帯</a:t>
            </a:r>
          </a:p>
          <a:p>
            <a:pPr marL="1084263" lvl="2" indent="-187325"/>
            <a:r>
              <a:rPr kumimoji="1" lang="ja-JP" altLang="en-US" dirty="0"/>
              <a:t>半壊家屋</a:t>
            </a:r>
            <a:r>
              <a:rPr kumimoji="1" lang="en-US" altLang="ja-JP" dirty="0"/>
              <a:t>(</a:t>
            </a:r>
            <a:r>
              <a:rPr kumimoji="1" lang="ja-JP" altLang="en-US" dirty="0"/>
              <a:t>半焼を含む） </a:t>
            </a:r>
            <a:r>
              <a:rPr kumimoji="1" lang="en-US" altLang="ja-JP" dirty="0"/>
              <a:t>137,289 </a:t>
            </a:r>
            <a:r>
              <a:rPr kumimoji="1" lang="ja-JP" altLang="en-US" dirty="0"/>
              <a:t>棟</a:t>
            </a:r>
            <a:r>
              <a:rPr kumimoji="1" lang="en-US" altLang="ja-JP" dirty="0"/>
              <a:t>257,312 </a:t>
            </a:r>
            <a:r>
              <a:rPr kumimoji="1" lang="ja-JP" altLang="en-US" dirty="0"/>
              <a:t>世帯</a:t>
            </a:r>
          </a:p>
          <a:p>
            <a:pPr marL="806450" lvl="1" indent="-514350">
              <a:buFont typeface="+mj-ea"/>
              <a:buAutoNum type="circleNumDbPlain"/>
            </a:pPr>
            <a:r>
              <a:rPr kumimoji="1" lang="ja-JP" altLang="en-US" dirty="0"/>
              <a:t>避難者数</a:t>
            </a:r>
            <a:r>
              <a:rPr kumimoji="1" lang="en-US" altLang="ja-JP" dirty="0"/>
              <a:t>(</a:t>
            </a:r>
            <a:r>
              <a:rPr kumimoji="1" lang="ja-JP" altLang="en-US" dirty="0"/>
              <a:t>ピ－ク時：</a:t>
            </a:r>
            <a:r>
              <a:rPr kumimoji="1" lang="en-US" altLang="ja-JP" dirty="0"/>
              <a:t>H7.1.23) </a:t>
            </a:r>
            <a:r>
              <a:rPr kumimoji="1" lang="en-US" altLang="ja-JP" b="1" dirty="0">
                <a:solidFill>
                  <a:srgbClr val="C00000"/>
                </a:solidFill>
              </a:rPr>
              <a:t>316,678</a:t>
            </a:r>
            <a:r>
              <a:rPr kumimoji="1" lang="ja-JP" altLang="en-US" b="1" dirty="0">
                <a:solidFill>
                  <a:srgbClr val="C00000"/>
                </a:solidFill>
              </a:rPr>
              <a:t>人 </a:t>
            </a:r>
            <a:r>
              <a:rPr kumimoji="1" lang="en-US" altLang="ja-JP" b="1" dirty="0">
                <a:solidFill>
                  <a:srgbClr val="C00000"/>
                </a:solidFill>
              </a:rPr>
              <a:t>1,153 </a:t>
            </a:r>
            <a:r>
              <a:rPr kumimoji="1" lang="ja-JP" altLang="en-US" b="1" dirty="0">
                <a:solidFill>
                  <a:srgbClr val="C00000"/>
                </a:solidFill>
              </a:rPr>
              <a:t>箇所</a:t>
            </a:r>
            <a:endParaRPr kumimoji="1" lang="zh-TW" altLang="en-US" b="1" dirty="0">
              <a:solidFill>
                <a:srgbClr val="C00000"/>
              </a:solidFill>
            </a:endParaRPr>
          </a:p>
          <a:p>
            <a:pPr marL="806450" lvl="1" indent="-514350">
              <a:buFont typeface="+mj-ea"/>
              <a:buAutoNum type="circleNumDbPlain"/>
            </a:pPr>
            <a:endParaRPr kumimoji="1" lang="en-US" altLang="ja-JP" dirty="0"/>
          </a:p>
          <a:p>
            <a:pPr marL="806958" lvl="1" indent="-514350"/>
            <a:endParaRPr kumimoji="1" lang="ja-JP" altLang="en-US" dirty="0"/>
          </a:p>
        </p:txBody>
      </p:sp>
    </p:spTree>
    <p:extLst>
      <p:ext uri="{BB962C8B-B14F-4D97-AF65-F5344CB8AC3E}">
        <p14:creationId xmlns:p14="http://schemas.microsoft.com/office/powerpoint/2010/main" val="180925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A34AC-0B47-7BAF-EB5A-5EFC7942A68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21FF0E2-1AFE-E5C6-9866-F0CE88D0578B}"/>
              </a:ext>
            </a:extLst>
          </p:cNvPr>
          <p:cNvSpPr>
            <a:spLocks noGrp="1"/>
          </p:cNvSpPr>
          <p:nvPr>
            <p:ph type="title"/>
          </p:nvPr>
        </p:nvSpPr>
        <p:spPr>
          <a:xfrm>
            <a:off x="318427" y="129289"/>
            <a:ext cx="10820320" cy="1198973"/>
          </a:xfrm>
        </p:spPr>
        <p:txBody>
          <a:bodyPr tIns="72000" bIns="0">
            <a:normAutofit fontScale="90000"/>
          </a:bodyPr>
          <a:lstStyle/>
          <a:p>
            <a:r>
              <a:rPr kumimoji="1" lang="ja-JP" altLang="en-US" dirty="0"/>
              <a:t>兵庫県南部地震</a:t>
            </a:r>
            <a:r>
              <a:rPr kumimoji="1" lang="en-US" altLang="ja-JP" dirty="0"/>
              <a:t>1995</a:t>
            </a:r>
            <a:br>
              <a:rPr kumimoji="1" lang="en-US" altLang="ja-JP" dirty="0"/>
            </a:br>
            <a:r>
              <a:rPr kumimoji="1" lang="ja-JP" altLang="en-US" dirty="0"/>
              <a:t>阪神・淡路大震災の被害</a:t>
            </a:r>
          </a:p>
        </p:txBody>
      </p:sp>
      <p:sp>
        <p:nvSpPr>
          <p:cNvPr id="3" name="コンテンツ プレースホルダー 2">
            <a:extLst>
              <a:ext uri="{FF2B5EF4-FFF2-40B4-BE49-F238E27FC236}">
                <a16:creationId xmlns:a16="http://schemas.microsoft.com/office/drawing/2014/main" id="{D03CD2CA-8E4C-D89E-9CD9-65267444BA9F}"/>
              </a:ext>
            </a:extLst>
          </p:cNvPr>
          <p:cNvSpPr>
            <a:spLocks noGrp="1"/>
          </p:cNvSpPr>
          <p:nvPr>
            <p:ph idx="1"/>
          </p:nvPr>
        </p:nvSpPr>
        <p:spPr>
          <a:xfrm>
            <a:off x="321403" y="1377618"/>
            <a:ext cx="11386503" cy="5040117"/>
          </a:xfrm>
        </p:spPr>
        <p:txBody>
          <a:bodyPr>
            <a:normAutofit/>
          </a:bodyPr>
          <a:lstStyle/>
          <a:p>
            <a:pPr marL="514350" indent="-514350">
              <a:buFont typeface="+mj-lt"/>
              <a:buAutoNum type="arabicPeriod" startAt="3"/>
            </a:pPr>
            <a:r>
              <a:rPr kumimoji="1" lang="ja-JP" altLang="en-US" dirty="0"/>
              <a:t>ライフラインの被害と復旧</a:t>
            </a:r>
            <a:endParaRPr kumimoji="1" lang="en-US" altLang="ja-JP" dirty="0"/>
          </a:p>
          <a:p>
            <a:pPr marL="627063" lvl="1" indent="-334963"/>
            <a:r>
              <a:rPr kumimoji="1" lang="ja-JP" altLang="en-US" dirty="0">
                <a:solidFill>
                  <a:schemeClr val="tx1"/>
                </a:solidFill>
              </a:rPr>
              <a:t>電気約</a:t>
            </a:r>
            <a:r>
              <a:rPr kumimoji="1" lang="en-US" altLang="ja-JP" dirty="0">
                <a:solidFill>
                  <a:schemeClr val="tx1"/>
                </a:solidFill>
              </a:rPr>
              <a:t>260</a:t>
            </a:r>
            <a:r>
              <a:rPr kumimoji="1" lang="ja-JP" altLang="en-US" dirty="0">
                <a:solidFill>
                  <a:schemeClr val="tx1"/>
                </a:solidFill>
              </a:rPr>
              <a:t>万戸が停電：</a:t>
            </a:r>
            <a:r>
              <a:rPr lang="en-US" altLang="ja-JP" dirty="0"/>
              <a:t> </a:t>
            </a:r>
            <a:r>
              <a:rPr lang="en-US" altLang="ja-JP" b="1" dirty="0">
                <a:solidFill>
                  <a:srgbClr val="C00000"/>
                </a:solidFill>
              </a:rPr>
              <a:t>H7.1.23 </a:t>
            </a:r>
            <a:r>
              <a:rPr kumimoji="1" lang="en-US" altLang="ja-JP" b="1" dirty="0">
                <a:solidFill>
                  <a:srgbClr val="C00000"/>
                </a:solidFill>
              </a:rPr>
              <a:t> </a:t>
            </a:r>
            <a:r>
              <a:rPr kumimoji="1" lang="ja-JP" altLang="en-US" b="1" dirty="0">
                <a:solidFill>
                  <a:srgbClr val="C00000"/>
                </a:solidFill>
              </a:rPr>
              <a:t>倒壊家屋等除き復旧</a:t>
            </a:r>
          </a:p>
          <a:p>
            <a:pPr marL="627063" lvl="1" indent="-334963"/>
            <a:r>
              <a:rPr kumimoji="1" lang="ja-JP" altLang="en-US" dirty="0">
                <a:solidFill>
                  <a:schemeClr val="tx1"/>
                </a:solidFill>
              </a:rPr>
              <a:t>ガス約</a:t>
            </a:r>
            <a:r>
              <a:rPr kumimoji="1" lang="en-US" altLang="ja-JP" dirty="0">
                <a:solidFill>
                  <a:schemeClr val="tx1"/>
                </a:solidFill>
              </a:rPr>
              <a:t>84</a:t>
            </a:r>
            <a:r>
              <a:rPr kumimoji="1" lang="ja-JP" altLang="en-US" dirty="0">
                <a:solidFill>
                  <a:schemeClr val="tx1"/>
                </a:solidFill>
              </a:rPr>
              <a:t>万５千戸が供給停止：</a:t>
            </a:r>
            <a:r>
              <a:rPr lang="en-US" altLang="ja-JP" dirty="0"/>
              <a:t> </a:t>
            </a:r>
            <a:r>
              <a:rPr lang="en-US" altLang="ja-JP" b="1" dirty="0">
                <a:solidFill>
                  <a:srgbClr val="C00000"/>
                </a:solidFill>
              </a:rPr>
              <a:t>H7.4.11</a:t>
            </a:r>
            <a:r>
              <a:rPr kumimoji="1" lang="en-US" altLang="ja-JP" b="1" dirty="0">
                <a:solidFill>
                  <a:srgbClr val="C00000"/>
                </a:solidFill>
              </a:rPr>
              <a:t> </a:t>
            </a:r>
            <a:r>
              <a:rPr kumimoji="1" lang="ja-JP" altLang="en-US" b="1" dirty="0">
                <a:solidFill>
                  <a:srgbClr val="C00000"/>
                </a:solidFill>
              </a:rPr>
              <a:t>倒壊家屋等除き復旧</a:t>
            </a:r>
          </a:p>
          <a:p>
            <a:pPr marL="627063" lvl="1" indent="-334963"/>
            <a:r>
              <a:rPr kumimoji="1" lang="ja-JP" altLang="en-US" dirty="0">
                <a:solidFill>
                  <a:schemeClr val="tx1"/>
                </a:solidFill>
              </a:rPr>
              <a:t>水道約</a:t>
            </a:r>
            <a:r>
              <a:rPr kumimoji="1" lang="en-US" altLang="ja-JP" dirty="0">
                <a:solidFill>
                  <a:schemeClr val="tx1"/>
                </a:solidFill>
              </a:rPr>
              <a:t>127</a:t>
            </a:r>
            <a:r>
              <a:rPr kumimoji="1" lang="ja-JP" altLang="en-US" dirty="0">
                <a:solidFill>
                  <a:schemeClr val="tx1"/>
                </a:solidFill>
              </a:rPr>
              <a:t>万戸が断水：</a:t>
            </a:r>
            <a:r>
              <a:rPr lang="en-US" altLang="ja-JP" b="1" dirty="0">
                <a:solidFill>
                  <a:srgbClr val="C00000"/>
                </a:solidFill>
              </a:rPr>
              <a:t> H7.2.28</a:t>
            </a:r>
            <a:r>
              <a:rPr kumimoji="1" lang="en-US" altLang="ja-JP" b="1" dirty="0">
                <a:solidFill>
                  <a:srgbClr val="C00000"/>
                </a:solidFill>
              </a:rPr>
              <a:t> </a:t>
            </a:r>
            <a:r>
              <a:rPr kumimoji="1" lang="ja-JP" altLang="en-US" b="1" dirty="0">
                <a:solidFill>
                  <a:srgbClr val="C00000"/>
                </a:solidFill>
              </a:rPr>
              <a:t>仮復旧完了、</a:t>
            </a:r>
            <a:r>
              <a:rPr lang="en-US" altLang="ja-JP" b="1" dirty="0">
                <a:solidFill>
                  <a:srgbClr val="C00000"/>
                </a:solidFill>
              </a:rPr>
              <a:t> H7.4.17</a:t>
            </a:r>
            <a:r>
              <a:rPr kumimoji="1" lang="en-US" altLang="ja-JP" b="1" dirty="0">
                <a:solidFill>
                  <a:srgbClr val="C00000"/>
                </a:solidFill>
              </a:rPr>
              <a:t> </a:t>
            </a:r>
            <a:r>
              <a:rPr kumimoji="1" lang="ja-JP" altLang="en-US" b="1" dirty="0">
                <a:solidFill>
                  <a:srgbClr val="C00000"/>
                </a:solidFill>
              </a:rPr>
              <a:t>全戸通水完了</a:t>
            </a:r>
          </a:p>
          <a:p>
            <a:pPr marL="627063" lvl="1" indent="-334963"/>
            <a:r>
              <a:rPr kumimoji="1" lang="ja-JP" altLang="en-US" dirty="0">
                <a:solidFill>
                  <a:schemeClr val="tx1"/>
                </a:solidFill>
              </a:rPr>
              <a:t>下水道被災施設：</a:t>
            </a:r>
            <a:r>
              <a:rPr kumimoji="1" lang="en-US" altLang="ja-JP" dirty="0">
                <a:solidFill>
                  <a:schemeClr val="tx1"/>
                </a:solidFill>
              </a:rPr>
              <a:t>18</a:t>
            </a:r>
            <a:r>
              <a:rPr kumimoji="1" lang="ja-JP" altLang="en-US" dirty="0">
                <a:solidFill>
                  <a:schemeClr val="tx1"/>
                </a:solidFill>
              </a:rPr>
              <a:t>処理場、</a:t>
            </a:r>
            <a:r>
              <a:rPr kumimoji="1" lang="en-US" altLang="ja-JP" dirty="0">
                <a:solidFill>
                  <a:schemeClr val="tx1"/>
                </a:solidFill>
              </a:rPr>
              <a:t>47</a:t>
            </a:r>
            <a:r>
              <a:rPr kumimoji="1" lang="ja-JP" altLang="en-US" dirty="0">
                <a:solidFill>
                  <a:schemeClr val="tx1"/>
                </a:solidFill>
              </a:rPr>
              <a:t>ポンプ場：</a:t>
            </a:r>
            <a:r>
              <a:rPr lang="en-US" altLang="ja-JP" dirty="0"/>
              <a:t> </a:t>
            </a:r>
          </a:p>
          <a:p>
            <a:pPr marL="292100" lvl="1" indent="0">
              <a:buNone/>
            </a:pPr>
            <a:r>
              <a:rPr lang="en-US" altLang="ja-JP" b="1" dirty="0">
                <a:solidFill>
                  <a:srgbClr val="C00000"/>
                </a:solidFill>
              </a:rPr>
              <a:t>    H7.4.20</a:t>
            </a:r>
            <a:r>
              <a:rPr kumimoji="1" lang="en-US" altLang="ja-JP" b="1" dirty="0">
                <a:solidFill>
                  <a:srgbClr val="C00000"/>
                </a:solidFill>
              </a:rPr>
              <a:t> </a:t>
            </a:r>
            <a:r>
              <a:rPr kumimoji="1" lang="ja-JP" altLang="en-US" b="1" dirty="0">
                <a:solidFill>
                  <a:srgbClr val="C00000"/>
                </a:solidFill>
              </a:rPr>
              <a:t>仮復旧完了</a:t>
            </a:r>
          </a:p>
          <a:p>
            <a:pPr marL="627063" lvl="1" indent="-334963"/>
            <a:r>
              <a:rPr kumimoji="1" lang="ja-JP" altLang="en-US" dirty="0">
                <a:solidFill>
                  <a:schemeClr val="tx1"/>
                </a:solidFill>
              </a:rPr>
              <a:t>管渠</a:t>
            </a:r>
            <a:r>
              <a:rPr lang="ja-JP" altLang="en-US" dirty="0">
                <a:solidFill>
                  <a:schemeClr val="tx1"/>
                </a:solidFill>
              </a:rPr>
              <a:t>（かんきょ）</a:t>
            </a:r>
            <a:r>
              <a:rPr kumimoji="1" lang="ja-JP" altLang="en-US" dirty="0">
                <a:solidFill>
                  <a:schemeClr val="tx1"/>
                </a:solidFill>
              </a:rPr>
              <a:t>延長約</a:t>
            </a:r>
            <a:r>
              <a:rPr kumimoji="1" lang="en-US" altLang="ja-JP" dirty="0">
                <a:solidFill>
                  <a:schemeClr val="tx1"/>
                </a:solidFill>
              </a:rPr>
              <a:t>316㎞</a:t>
            </a:r>
            <a:r>
              <a:rPr kumimoji="1" lang="ja-JP" altLang="en-US" dirty="0">
                <a:solidFill>
                  <a:schemeClr val="tx1"/>
                </a:solidFill>
              </a:rPr>
              <a:t>：</a:t>
            </a:r>
            <a:r>
              <a:rPr lang="en-US" altLang="ja-JP" b="1" dirty="0">
                <a:solidFill>
                  <a:srgbClr val="C00000"/>
                </a:solidFill>
              </a:rPr>
              <a:t> </a:t>
            </a:r>
          </a:p>
          <a:p>
            <a:pPr marL="292100" lvl="1" indent="0">
              <a:buNone/>
            </a:pPr>
            <a:r>
              <a:rPr lang="en-US" altLang="ja-JP" b="1" dirty="0">
                <a:solidFill>
                  <a:srgbClr val="C00000"/>
                </a:solidFill>
              </a:rPr>
              <a:t>    H7.4.27</a:t>
            </a:r>
            <a:r>
              <a:rPr kumimoji="1" lang="en-US" altLang="ja-JP" b="1" dirty="0">
                <a:solidFill>
                  <a:srgbClr val="C00000"/>
                </a:solidFill>
              </a:rPr>
              <a:t> </a:t>
            </a:r>
            <a:r>
              <a:rPr kumimoji="1" lang="ja-JP" altLang="en-US" b="1" dirty="0">
                <a:solidFill>
                  <a:srgbClr val="C00000"/>
                </a:solidFill>
              </a:rPr>
              <a:t>復旧工事完了</a:t>
            </a:r>
          </a:p>
          <a:p>
            <a:pPr marL="627063" lvl="1" indent="-334963"/>
            <a:r>
              <a:rPr kumimoji="1" lang="ja-JP" altLang="en-US" dirty="0">
                <a:solidFill>
                  <a:schemeClr val="tx1"/>
                </a:solidFill>
              </a:rPr>
              <a:t>電話交換機系：約</a:t>
            </a:r>
            <a:r>
              <a:rPr kumimoji="1" lang="en-US" altLang="ja-JP" dirty="0">
                <a:solidFill>
                  <a:schemeClr val="tx1"/>
                </a:solidFill>
              </a:rPr>
              <a:t>28</a:t>
            </a:r>
            <a:r>
              <a:rPr kumimoji="1" lang="ja-JP" altLang="en-US" dirty="0">
                <a:solidFill>
                  <a:schemeClr val="tx1"/>
                </a:solidFill>
              </a:rPr>
              <a:t>万５千回線が不通：</a:t>
            </a:r>
            <a:endParaRPr kumimoji="1" lang="en-US" altLang="ja-JP" dirty="0">
              <a:solidFill>
                <a:schemeClr val="tx1"/>
              </a:solidFill>
            </a:endParaRPr>
          </a:p>
          <a:p>
            <a:pPr marL="292100" lvl="1" indent="0">
              <a:buNone/>
            </a:pPr>
            <a:r>
              <a:rPr lang="en-US" altLang="ja-JP" b="1" dirty="0">
                <a:solidFill>
                  <a:schemeClr val="tx1"/>
                </a:solidFill>
              </a:rPr>
              <a:t>   </a:t>
            </a:r>
            <a:r>
              <a:rPr lang="en-US" altLang="ja-JP" b="1" dirty="0">
                <a:solidFill>
                  <a:srgbClr val="C00000"/>
                </a:solidFill>
              </a:rPr>
              <a:t> H7.1.18</a:t>
            </a:r>
            <a:r>
              <a:rPr kumimoji="1" lang="en-US" altLang="ja-JP" b="1" dirty="0">
                <a:solidFill>
                  <a:srgbClr val="C00000"/>
                </a:solidFill>
              </a:rPr>
              <a:t> </a:t>
            </a:r>
            <a:r>
              <a:rPr kumimoji="1" lang="ja-JP" altLang="en-US" b="1" dirty="0">
                <a:solidFill>
                  <a:srgbClr val="C00000"/>
                </a:solidFill>
              </a:rPr>
              <a:t>交換設備復旧完了</a:t>
            </a:r>
          </a:p>
          <a:p>
            <a:pPr marL="627063" lvl="1" indent="-334963"/>
            <a:r>
              <a:rPr kumimoji="1" lang="ja-JP" altLang="en-US" dirty="0">
                <a:solidFill>
                  <a:schemeClr val="tx1"/>
                </a:solidFill>
              </a:rPr>
              <a:t>加入者系：約</a:t>
            </a:r>
            <a:r>
              <a:rPr kumimoji="1" lang="en-US" altLang="ja-JP" dirty="0">
                <a:solidFill>
                  <a:schemeClr val="tx1"/>
                </a:solidFill>
              </a:rPr>
              <a:t>19</a:t>
            </a:r>
            <a:r>
              <a:rPr kumimoji="1" lang="ja-JP" altLang="en-US" dirty="0">
                <a:solidFill>
                  <a:schemeClr val="tx1"/>
                </a:solidFill>
              </a:rPr>
              <a:t>万３千回線が不通：</a:t>
            </a:r>
            <a:r>
              <a:rPr lang="en-US" altLang="ja-JP" b="1" dirty="0">
                <a:solidFill>
                  <a:srgbClr val="C00000"/>
                </a:solidFill>
              </a:rPr>
              <a:t> </a:t>
            </a:r>
          </a:p>
          <a:p>
            <a:pPr marL="292100" lvl="1" indent="0">
              <a:buNone/>
            </a:pPr>
            <a:r>
              <a:rPr lang="en-US" altLang="ja-JP" b="1" dirty="0">
                <a:solidFill>
                  <a:srgbClr val="C00000"/>
                </a:solidFill>
              </a:rPr>
              <a:t>    H7.1.31</a:t>
            </a:r>
            <a:r>
              <a:rPr kumimoji="1" lang="en-US" altLang="ja-JP" dirty="0">
                <a:solidFill>
                  <a:schemeClr val="tx1"/>
                </a:solidFill>
              </a:rPr>
              <a:t> </a:t>
            </a:r>
            <a:r>
              <a:rPr kumimoji="1" lang="ja-JP" altLang="en-US" b="1" dirty="0">
                <a:solidFill>
                  <a:srgbClr val="C00000"/>
                </a:solidFill>
              </a:rPr>
              <a:t>倒壊家屋等除き復旧</a:t>
            </a:r>
          </a:p>
          <a:p>
            <a:pPr marL="806958" lvl="1" indent="-514350"/>
            <a:endParaRPr kumimoji="1" lang="ja-JP" altLang="en-US" dirty="0"/>
          </a:p>
        </p:txBody>
      </p:sp>
      <p:grpSp>
        <p:nvGrpSpPr>
          <p:cNvPr id="5" name="グループ化 4">
            <a:extLst>
              <a:ext uri="{FF2B5EF4-FFF2-40B4-BE49-F238E27FC236}">
                <a16:creationId xmlns:a16="http://schemas.microsoft.com/office/drawing/2014/main" id="{9CB0285B-63CF-C883-4EF6-E15D792ED574}"/>
              </a:ext>
            </a:extLst>
          </p:cNvPr>
          <p:cNvGrpSpPr/>
          <p:nvPr/>
        </p:nvGrpSpPr>
        <p:grpSpPr>
          <a:xfrm>
            <a:off x="6922290" y="2921843"/>
            <a:ext cx="4785615" cy="3381276"/>
            <a:chOff x="6922290" y="2955709"/>
            <a:chExt cx="4785615" cy="3381276"/>
          </a:xfrm>
        </p:grpSpPr>
        <p:pic>
          <p:nvPicPr>
            <p:cNvPr id="1026" name="Picture 2" descr="下水が処理される一連の流れ">
              <a:extLst>
                <a:ext uri="{FF2B5EF4-FFF2-40B4-BE49-F238E27FC236}">
                  <a16:creationId xmlns:a16="http://schemas.microsoft.com/office/drawing/2014/main" id="{C9847FB2-394F-676A-5DA2-6DDC77A43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290" y="2955709"/>
              <a:ext cx="4785615" cy="333192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28D09934-039A-EBA3-B8B7-EBE1A2FF8909}"/>
                </a:ext>
              </a:extLst>
            </p:cNvPr>
            <p:cNvSpPr txBox="1"/>
            <p:nvPr/>
          </p:nvSpPr>
          <p:spPr>
            <a:xfrm>
              <a:off x="8163630" y="5967653"/>
              <a:ext cx="2302933" cy="369332"/>
            </a:xfrm>
            <a:prstGeom prst="rect">
              <a:avLst/>
            </a:prstGeom>
            <a:noFill/>
          </p:spPr>
          <p:txBody>
            <a:bodyPr wrap="square" rtlCol="0">
              <a:spAutoFit/>
            </a:bodyPr>
            <a:lstStyle/>
            <a:p>
              <a:r>
                <a:rPr lang="ja-JP" altLang="en-US" dirty="0"/>
                <a:t>大阪府庁</a:t>
              </a:r>
              <a:r>
                <a:rPr lang="en-US" altLang="ja-JP" dirty="0"/>
                <a:t>HP</a:t>
              </a:r>
              <a:r>
                <a:rPr lang="ja-JP" altLang="en-US" dirty="0"/>
                <a:t>より引用</a:t>
              </a:r>
              <a:endParaRPr kumimoji="1" lang="ja-JP" altLang="en-US" dirty="0"/>
            </a:p>
          </p:txBody>
        </p:sp>
      </p:grpSp>
    </p:spTree>
    <p:extLst>
      <p:ext uri="{BB962C8B-B14F-4D97-AF65-F5344CB8AC3E}">
        <p14:creationId xmlns:p14="http://schemas.microsoft.com/office/powerpoint/2010/main" val="777818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DD9C75-D0D1-D472-20F1-D2D88A614DDA}"/>
              </a:ext>
            </a:extLst>
          </p:cNvPr>
          <p:cNvSpPr>
            <a:spLocks noGrp="1"/>
          </p:cNvSpPr>
          <p:nvPr>
            <p:ph type="title"/>
          </p:nvPr>
        </p:nvSpPr>
        <p:spPr/>
        <p:txBody>
          <a:bodyPr/>
          <a:lstStyle/>
          <a:p>
            <a:r>
              <a:rPr kumimoji="1" lang="ja-JP" altLang="en-US" dirty="0"/>
              <a:t>木造家屋の被害</a:t>
            </a:r>
          </a:p>
        </p:txBody>
      </p:sp>
      <p:pic>
        <p:nvPicPr>
          <p:cNvPr id="6" name="コンテンツ プレースホルダー 5">
            <a:extLst>
              <a:ext uri="{FF2B5EF4-FFF2-40B4-BE49-F238E27FC236}">
                <a16:creationId xmlns:a16="http://schemas.microsoft.com/office/drawing/2014/main" id="{F77C007D-0DBB-B3AF-D622-C94A07D08C55}"/>
              </a:ext>
            </a:extLst>
          </p:cNvPr>
          <p:cNvPicPr>
            <a:picLocks noGrp="1" noChangeAspect="1"/>
          </p:cNvPicPr>
          <p:nvPr>
            <p:ph idx="1"/>
          </p:nvPr>
        </p:nvPicPr>
        <p:blipFill>
          <a:blip r:embed="rId2"/>
          <a:stretch>
            <a:fillRect/>
          </a:stretch>
        </p:blipFill>
        <p:spPr>
          <a:xfrm>
            <a:off x="2117895" y="1479726"/>
            <a:ext cx="7797460" cy="4743099"/>
          </a:xfrm>
          <a:prstGeom prst="rect">
            <a:avLst/>
          </a:prstGeom>
          <a:noFill/>
        </p:spPr>
      </p:pic>
    </p:spTree>
    <p:extLst>
      <p:ext uri="{BB962C8B-B14F-4D97-AF65-F5344CB8AC3E}">
        <p14:creationId xmlns:p14="http://schemas.microsoft.com/office/powerpoint/2010/main" val="4056985617"/>
      </p:ext>
    </p:extLst>
  </p:cSld>
  <p:clrMapOvr>
    <a:masterClrMapping/>
  </p:clrMapOvr>
</p:sld>
</file>

<file path=ppt/theme/theme1.xml><?xml version="1.0" encoding="utf-8"?>
<a:theme xmlns:a="http://schemas.openxmlformats.org/drawingml/2006/main" name="テーマ2">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テーマ2" id="{18731965-8A0E-4C9A-BE00-FD31F064DE44}" vid="{98B88D56-1A6E-44ED-95DE-D42A273F9BA2}"/>
    </a:ext>
  </a:ext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テーマ2</Template>
  <TotalTime>260</TotalTime>
  <Words>1630</Words>
  <Application>Microsoft Office PowerPoint</Application>
  <PresentationFormat>ワイド画面</PresentationFormat>
  <Paragraphs>192</Paragraphs>
  <Slides>38</Slides>
  <Notes>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38</vt:i4>
      </vt:variant>
    </vt:vector>
  </HeadingPairs>
  <TitlesOfParts>
    <vt:vector size="46" baseType="lpstr">
      <vt:lpstr>Wingdings</vt:lpstr>
      <vt:lpstr>Calibri</vt:lpstr>
      <vt:lpstr>Arial</vt:lpstr>
      <vt:lpstr>メイリオ</vt:lpstr>
      <vt:lpstr>BIZ UDPゴシック</vt:lpstr>
      <vt:lpstr>游ゴシック Medium</vt:lpstr>
      <vt:lpstr>游ゴシック</vt:lpstr>
      <vt:lpstr>テーマ2</vt:lpstr>
      <vt:lpstr>減災復興政策論Ⅰ </vt:lpstr>
      <vt:lpstr>講義目的及び到達目標</vt:lpstr>
      <vt:lpstr>講義内容</vt:lpstr>
      <vt:lpstr>教科書</vt:lpstr>
      <vt:lpstr>授業計画</vt:lpstr>
      <vt:lpstr>成績評価</vt:lpstr>
      <vt:lpstr>兵庫県南部地震1995 阪神・淡路大震災の被害</vt:lpstr>
      <vt:lpstr>兵庫県南部地震1995 阪神・淡路大震災の被害</vt:lpstr>
      <vt:lpstr>木造家屋の被害</vt:lpstr>
      <vt:lpstr>RC建築物の倒壊</vt:lpstr>
      <vt:lpstr>ビルの倒壊</vt:lpstr>
      <vt:lpstr>火災（１）</vt:lpstr>
      <vt:lpstr>火災（２）</vt:lpstr>
      <vt:lpstr>火災による被害</vt:lpstr>
      <vt:lpstr>西宮市仁川の地滑り現場</vt:lpstr>
      <vt:lpstr>道路の陥没</vt:lpstr>
      <vt:lpstr>高速道路の被害（１）</vt:lpstr>
      <vt:lpstr>高速道路の被害（２）</vt:lpstr>
      <vt:lpstr>高速道路の被害（３）</vt:lpstr>
      <vt:lpstr>鉄道の被害</vt:lpstr>
      <vt:lpstr>神戸港の被害</vt:lpstr>
      <vt:lpstr>震災直後から襲ってくる新たな被害</vt:lpstr>
      <vt:lpstr>救助の主体と救出者数</vt:lpstr>
      <vt:lpstr>復興の構造</vt:lpstr>
      <vt:lpstr>住宅再建のプロセス</vt:lpstr>
      <vt:lpstr>減災復興学とは</vt:lpstr>
      <vt:lpstr>減災と復興を一体的に捉えるとは？</vt:lpstr>
      <vt:lpstr>自然災害による被害を表す方程式の概念</vt:lpstr>
      <vt:lpstr>自然災害による被害を表す方程式の概念</vt:lpstr>
      <vt:lpstr>減災復興学に関わる分野</vt:lpstr>
      <vt:lpstr>ディシプリン：規律、分野</vt:lpstr>
      <vt:lpstr>ディシプリン：規律、分野</vt:lpstr>
      <vt:lpstr>ハード対策とソフト対策</vt:lpstr>
      <vt:lpstr>多様な主体の自助・共助・公助の役割</vt:lpstr>
      <vt:lpstr>自助・共助・公助＋近所・互助</vt:lpstr>
      <vt:lpstr>自助・共助・公助＋近所・互助</vt:lpstr>
      <vt:lpstr>多様な主体間の連携</vt:lpstr>
      <vt:lpstr>ディスカッション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馬場美智子</dc:creator>
  <cp:lastModifiedBy>Hiroshi Taniguchi</cp:lastModifiedBy>
  <cp:revision>78</cp:revision>
  <dcterms:created xsi:type="dcterms:W3CDTF">2020-08-01T07:12:54Z</dcterms:created>
  <dcterms:modified xsi:type="dcterms:W3CDTF">2026-04-12T23:45:27Z</dcterms:modified>
</cp:coreProperties>
</file>