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45"/>
  </p:notesMasterIdLst>
  <p:handoutMasterIdLst>
    <p:handoutMasterId r:id="rId46"/>
  </p:handoutMasterIdLst>
  <p:sldIdLst>
    <p:sldId id="877" r:id="rId3"/>
    <p:sldId id="890" r:id="rId4"/>
    <p:sldId id="256" r:id="rId5"/>
    <p:sldId id="257" r:id="rId6"/>
    <p:sldId id="266" r:id="rId7"/>
    <p:sldId id="267" r:id="rId8"/>
    <p:sldId id="268" r:id="rId9"/>
    <p:sldId id="258" r:id="rId10"/>
    <p:sldId id="269" r:id="rId11"/>
    <p:sldId id="259" r:id="rId12"/>
    <p:sldId id="264" r:id="rId13"/>
    <p:sldId id="270" r:id="rId14"/>
    <p:sldId id="271" r:id="rId15"/>
    <p:sldId id="265" r:id="rId16"/>
    <p:sldId id="272" r:id="rId17"/>
    <p:sldId id="273" r:id="rId18"/>
    <p:sldId id="260" r:id="rId19"/>
    <p:sldId id="274" r:id="rId20"/>
    <p:sldId id="275" r:id="rId21"/>
    <p:sldId id="261" r:id="rId22"/>
    <p:sldId id="262" r:id="rId23"/>
    <p:sldId id="276" r:id="rId24"/>
    <p:sldId id="277" r:id="rId25"/>
    <p:sldId id="278" r:id="rId26"/>
    <p:sldId id="281" r:id="rId27"/>
    <p:sldId id="263" r:id="rId28"/>
    <p:sldId id="284" r:id="rId29"/>
    <p:sldId id="279" r:id="rId30"/>
    <p:sldId id="889" r:id="rId31"/>
    <p:sldId id="280" r:id="rId32"/>
    <p:sldId id="282" r:id="rId33"/>
    <p:sldId id="283" r:id="rId34"/>
    <p:sldId id="884" r:id="rId35"/>
    <p:sldId id="885" r:id="rId36"/>
    <p:sldId id="887" r:id="rId37"/>
    <p:sldId id="879" r:id="rId38"/>
    <p:sldId id="878" r:id="rId39"/>
    <p:sldId id="880" r:id="rId40"/>
    <p:sldId id="888" r:id="rId41"/>
    <p:sldId id="874" r:id="rId42"/>
    <p:sldId id="876" r:id="rId43"/>
    <p:sldId id="86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11" autoAdjust="0"/>
    <p:restoredTop sz="94675" autoAdjust="0"/>
  </p:normalViewPr>
  <p:slideViewPr>
    <p:cSldViewPr snapToGrid="0">
      <p:cViewPr varScale="1">
        <p:scale>
          <a:sx n="102" d="100"/>
          <a:sy n="102" d="100"/>
        </p:scale>
        <p:origin x="456" y="102"/>
      </p:cViewPr>
      <p:guideLst/>
    </p:cSldViewPr>
  </p:slideViewPr>
  <p:outlineViewPr>
    <p:cViewPr>
      <p:scale>
        <a:sx n="33" d="100"/>
        <a:sy n="33" d="100"/>
      </p:scale>
      <p:origin x="0" y="-10452"/>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958C5CEB-A089-2EC0-858B-4525F480A94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C93FBD9D-8C16-57DB-5FA8-9F31B95C628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BCA63B-0EB5-41A3-85ED-A895915C21E3}" type="datetimeFigureOut">
              <a:rPr kumimoji="1" lang="ja-JP" altLang="en-US" smtClean="0"/>
              <a:t>2026/4/27</a:t>
            </a:fld>
            <a:endParaRPr kumimoji="1" lang="ja-JP" altLang="en-US"/>
          </a:p>
        </p:txBody>
      </p:sp>
      <p:sp>
        <p:nvSpPr>
          <p:cNvPr id="4" name="フッター プレースホルダー 3">
            <a:extLst>
              <a:ext uri="{FF2B5EF4-FFF2-40B4-BE49-F238E27FC236}">
                <a16:creationId xmlns:a16="http://schemas.microsoft.com/office/drawing/2014/main" id="{43BFD2CD-1AF9-570D-F54E-462E1EF2A91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075A3286-D5CC-F116-ACF0-4C1EB614123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A9FAB87-2A18-400A-9F21-A46F12016F66}" type="slidenum">
              <a:rPr kumimoji="1" lang="ja-JP" altLang="en-US" smtClean="0"/>
              <a:t>‹#›</a:t>
            </a:fld>
            <a:endParaRPr kumimoji="1" lang="ja-JP" altLang="en-US"/>
          </a:p>
        </p:txBody>
      </p:sp>
    </p:spTree>
    <p:extLst>
      <p:ext uri="{BB962C8B-B14F-4D97-AF65-F5344CB8AC3E}">
        <p14:creationId xmlns:p14="http://schemas.microsoft.com/office/powerpoint/2010/main" val="32052828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DFE5B0-B690-401F-B620-D07854D0493A}" type="datetimeFigureOut">
              <a:rPr kumimoji="1" lang="ja-JP" altLang="en-US" smtClean="0"/>
              <a:t>2026/4/27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85DB1F-0D65-434B-8172-48BDB44107BE}" type="slidenum">
              <a:rPr kumimoji="1" lang="ja-JP" altLang="en-US" smtClean="0"/>
              <a:t>‹#›</a:t>
            </a:fld>
            <a:endParaRPr kumimoji="1" lang="ja-JP" altLang="en-US"/>
          </a:p>
        </p:txBody>
      </p:sp>
    </p:spTree>
    <p:extLst>
      <p:ext uri="{BB962C8B-B14F-4D97-AF65-F5344CB8AC3E}">
        <p14:creationId xmlns:p14="http://schemas.microsoft.com/office/powerpoint/2010/main" val="221672750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5169F-D4AB-3AB8-DF39-1CF2DDB054C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F3991EE-588B-B59C-9AEE-98B87E9AF6C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A200816-2717-22D3-4181-83E4C1FA8C5A}"/>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C3CB7C90-A5BB-5C0A-B86E-E464AA827FB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9B97EF-C485-46B7-B7B3-A9878D11D4BB}"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994897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485DB1F-0D65-434B-8172-48BDB44107BE}" type="slidenum">
              <a:rPr kumimoji="1" lang="ja-JP" altLang="en-US" smtClean="0"/>
              <a:t>11</a:t>
            </a:fld>
            <a:endParaRPr kumimoji="1" lang="ja-JP" altLang="en-US"/>
          </a:p>
        </p:txBody>
      </p:sp>
    </p:spTree>
    <p:extLst>
      <p:ext uri="{BB962C8B-B14F-4D97-AF65-F5344CB8AC3E}">
        <p14:creationId xmlns:p14="http://schemas.microsoft.com/office/powerpoint/2010/main" val="2564509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485DB1F-0D65-434B-8172-48BDB44107BE}" type="slidenum">
              <a:rPr kumimoji="1" lang="ja-JP" altLang="en-US" smtClean="0"/>
              <a:t>12</a:t>
            </a:fld>
            <a:endParaRPr kumimoji="1" lang="ja-JP" altLang="en-US"/>
          </a:p>
        </p:txBody>
      </p:sp>
    </p:spTree>
    <p:extLst>
      <p:ext uri="{BB962C8B-B14F-4D97-AF65-F5344CB8AC3E}">
        <p14:creationId xmlns:p14="http://schemas.microsoft.com/office/powerpoint/2010/main" val="4149230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北海道・九州：</a:t>
            </a:r>
            <a:r>
              <a:rPr lang="ja-JP" altLang="en-US" sz="1200" dirty="0"/>
              <a:t>停電が必ずしも強風というピーク時の気象条件によって即座に引き起こされるわけではなく、むしろ樹木の倒壊、インフラの遅延した故障、 あるいは損傷の累積といった二次的な要因によって生じている可能性があることを示唆</a:t>
            </a:r>
          </a:p>
          <a:p>
            <a:endParaRPr kumimoji="1" lang="ja-JP" altLang="en-US" dirty="0"/>
          </a:p>
        </p:txBody>
      </p:sp>
      <p:sp>
        <p:nvSpPr>
          <p:cNvPr id="4" name="スライド番号プレースホルダー 3"/>
          <p:cNvSpPr>
            <a:spLocks noGrp="1"/>
          </p:cNvSpPr>
          <p:nvPr>
            <p:ph type="sldNum" sz="quarter" idx="5"/>
          </p:nvPr>
        </p:nvSpPr>
        <p:spPr/>
        <p:txBody>
          <a:bodyPr/>
          <a:lstStyle/>
          <a:p>
            <a:fld id="{8485DB1F-0D65-434B-8172-48BDB44107BE}" type="slidenum">
              <a:rPr kumimoji="1" lang="ja-JP" altLang="en-US" smtClean="0"/>
              <a:t>25</a:t>
            </a:fld>
            <a:endParaRPr kumimoji="1" lang="ja-JP" altLang="en-US"/>
          </a:p>
        </p:txBody>
      </p:sp>
    </p:spTree>
    <p:extLst>
      <p:ext uri="{BB962C8B-B14F-4D97-AF65-F5344CB8AC3E}">
        <p14:creationId xmlns:p14="http://schemas.microsoft.com/office/powerpoint/2010/main" val="3082735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r>
              <a:rPr kumimoji="1" lang="ja-JP" altLang="en-US"/>
              <a:t>雲・降水・積雪研究会</a:t>
            </a:r>
            <a:r>
              <a:rPr kumimoji="1" lang="en-US" altLang="ja-JP"/>
              <a:t>2026@</a:t>
            </a:r>
            <a:r>
              <a:rPr kumimoji="1" lang="ja-JP" altLang="en-US"/>
              <a:t>兵庫県立大学大学院減災復興政策研究科大講義室（</a:t>
            </a:r>
            <a:r>
              <a:rPr kumimoji="1" lang="en-US" altLang="ja-JP"/>
              <a:t>2026/04/18-19</a:t>
            </a:r>
            <a:r>
              <a:rPr kumimoji="1" lang="ja-JP" altLang="en-US"/>
              <a:t>）</a:t>
            </a:r>
          </a:p>
        </p:txBody>
      </p:sp>
      <p:sp>
        <p:nvSpPr>
          <p:cNvPr id="5" name="Footer Placeholder 4"/>
          <p:cNvSpPr>
            <a:spLocks noGrp="1"/>
          </p:cNvSpPr>
          <p:nvPr>
            <p:ph type="ftr" sz="quarter" idx="11"/>
          </p:nvPr>
        </p:nvSpPr>
        <p:spPr/>
        <p:txBody>
          <a:bodyPr/>
          <a:lstStyle/>
          <a:p>
            <a:r>
              <a:rPr kumimoji="1" lang="en-US" altLang="ja-JP"/>
              <a:t>H.Taniguchi@Univ. of Hyogo</a:t>
            </a:r>
            <a:endParaRPr kumimoji="1" lang="ja-JP" altLang="en-US"/>
          </a:p>
        </p:txBody>
      </p:sp>
      <p:sp>
        <p:nvSpPr>
          <p:cNvPr id="6" name="Slide Number Placeholder 5"/>
          <p:cNvSpPr>
            <a:spLocks noGrp="1"/>
          </p:cNvSpPr>
          <p:nvPr>
            <p:ph type="sldNum" sz="quarter" idx="12"/>
          </p:nvPr>
        </p:nvSpPr>
        <p:spPr/>
        <p:txBody>
          <a:bodyPr/>
          <a:lstStyle/>
          <a:p>
            <a:fld id="{B842F032-3F06-4BBB-B9FD-6F60614D24E9}" type="slidenum">
              <a:rPr kumimoji="1" lang="ja-JP" altLang="en-US" smtClean="0"/>
              <a:t>‹#›</a:t>
            </a:fld>
            <a:endParaRPr kumimoji="1" lang="ja-JP" altLang="en-US"/>
          </a:p>
        </p:txBody>
      </p:sp>
    </p:spTree>
    <p:extLst>
      <p:ext uri="{BB962C8B-B14F-4D97-AF65-F5344CB8AC3E}">
        <p14:creationId xmlns:p14="http://schemas.microsoft.com/office/powerpoint/2010/main" val="1917862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kumimoji="1" lang="ja-JP" altLang="en-US"/>
              <a:t>雲・降水・積雪研究会</a:t>
            </a:r>
            <a:r>
              <a:rPr kumimoji="1" lang="en-US" altLang="ja-JP"/>
              <a:t>2026@</a:t>
            </a:r>
            <a:r>
              <a:rPr kumimoji="1" lang="ja-JP" altLang="en-US"/>
              <a:t>兵庫県立大学大学院減災復興政策研究科大講義室（</a:t>
            </a:r>
            <a:r>
              <a:rPr kumimoji="1" lang="en-US" altLang="ja-JP"/>
              <a:t>2026/04/18-19</a:t>
            </a:r>
            <a:r>
              <a:rPr kumimoji="1" lang="ja-JP" altLang="en-US"/>
              <a:t>）</a:t>
            </a:r>
          </a:p>
        </p:txBody>
      </p:sp>
      <p:sp>
        <p:nvSpPr>
          <p:cNvPr id="5" name="Footer Placeholder 4"/>
          <p:cNvSpPr>
            <a:spLocks noGrp="1"/>
          </p:cNvSpPr>
          <p:nvPr>
            <p:ph type="ftr" sz="quarter" idx="11"/>
          </p:nvPr>
        </p:nvSpPr>
        <p:spPr/>
        <p:txBody>
          <a:bodyPr/>
          <a:lstStyle/>
          <a:p>
            <a:r>
              <a:rPr kumimoji="1" lang="en-US" altLang="ja-JP"/>
              <a:t>H.Taniguchi@Univ. of Hyogo</a:t>
            </a:r>
            <a:endParaRPr kumimoji="1" lang="ja-JP" altLang="en-US"/>
          </a:p>
        </p:txBody>
      </p:sp>
      <p:sp>
        <p:nvSpPr>
          <p:cNvPr id="6" name="Slide Number Placeholder 5"/>
          <p:cNvSpPr>
            <a:spLocks noGrp="1"/>
          </p:cNvSpPr>
          <p:nvPr>
            <p:ph type="sldNum" sz="quarter" idx="12"/>
          </p:nvPr>
        </p:nvSpPr>
        <p:spPr/>
        <p:txBody>
          <a:bodyPr/>
          <a:lstStyle/>
          <a:p>
            <a:fld id="{B842F032-3F06-4BBB-B9FD-6F60614D24E9}" type="slidenum">
              <a:rPr kumimoji="1" lang="ja-JP" altLang="en-US" smtClean="0"/>
              <a:t>‹#›</a:t>
            </a:fld>
            <a:endParaRPr kumimoji="1" lang="ja-JP" altLang="en-US"/>
          </a:p>
        </p:txBody>
      </p:sp>
    </p:spTree>
    <p:extLst>
      <p:ext uri="{BB962C8B-B14F-4D97-AF65-F5344CB8AC3E}">
        <p14:creationId xmlns:p14="http://schemas.microsoft.com/office/powerpoint/2010/main" val="3911278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r>
              <a:rPr kumimoji="1" lang="ja-JP" altLang="en-US"/>
              <a:t>雲・降水・積雪研究会</a:t>
            </a:r>
            <a:r>
              <a:rPr kumimoji="1" lang="en-US" altLang="ja-JP"/>
              <a:t>2026@</a:t>
            </a:r>
            <a:r>
              <a:rPr kumimoji="1" lang="ja-JP" altLang="en-US"/>
              <a:t>兵庫県立大学大学院減災復興政策研究科大講義室（</a:t>
            </a:r>
            <a:r>
              <a:rPr kumimoji="1" lang="en-US" altLang="ja-JP"/>
              <a:t>2026/04/18-19</a:t>
            </a:r>
            <a:r>
              <a:rPr kumimoji="1" lang="ja-JP" altLang="en-US"/>
              <a:t>）</a:t>
            </a:r>
          </a:p>
        </p:txBody>
      </p:sp>
      <p:sp>
        <p:nvSpPr>
          <p:cNvPr id="5" name="Footer Placeholder 4"/>
          <p:cNvSpPr>
            <a:spLocks noGrp="1"/>
          </p:cNvSpPr>
          <p:nvPr>
            <p:ph type="ftr" sz="quarter" idx="11"/>
          </p:nvPr>
        </p:nvSpPr>
        <p:spPr/>
        <p:txBody>
          <a:bodyPr/>
          <a:lstStyle/>
          <a:p>
            <a:r>
              <a:rPr kumimoji="1" lang="en-US" altLang="ja-JP"/>
              <a:t>H.Taniguchi@Univ. of Hyogo</a:t>
            </a:r>
            <a:endParaRPr kumimoji="1" lang="ja-JP" altLang="en-US"/>
          </a:p>
        </p:txBody>
      </p:sp>
      <p:sp>
        <p:nvSpPr>
          <p:cNvPr id="6" name="Slide Number Placeholder 5"/>
          <p:cNvSpPr>
            <a:spLocks noGrp="1"/>
          </p:cNvSpPr>
          <p:nvPr>
            <p:ph type="sldNum" sz="quarter" idx="12"/>
          </p:nvPr>
        </p:nvSpPr>
        <p:spPr/>
        <p:txBody>
          <a:bodyPr/>
          <a:lstStyle/>
          <a:p>
            <a:fld id="{B842F032-3F06-4BBB-B9FD-6F60614D24E9}" type="slidenum">
              <a:rPr kumimoji="1" lang="ja-JP" altLang="en-US" smtClean="0"/>
              <a:t>‹#›</a:t>
            </a:fld>
            <a:endParaRPr kumimoji="1" lang="ja-JP" altLang="en-US"/>
          </a:p>
        </p:txBody>
      </p:sp>
    </p:spTree>
    <p:extLst>
      <p:ext uri="{BB962C8B-B14F-4D97-AF65-F5344CB8AC3E}">
        <p14:creationId xmlns:p14="http://schemas.microsoft.com/office/powerpoint/2010/main" val="4150946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1C1C8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dirty="0">
              <a:latin typeface="メイリオ" panose="020B0604030504040204" pitchFamily="50" charset="-128"/>
              <a:ea typeface="メイリオ" panose="020B0604030504040204" pitchFamily="50" charset="-128"/>
            </a:endParaRPr>
          </a:p>
        </p:txBody>
      </p:sp>
      <p:sp>
        <p:nvSpPr>
          <p:cNvPr id="8" name="Rectangle 7"/>
          <p:cNvSpPr/>
          <p:nvPr/>
        </p:nvSpPr>
        <p:spPr>
          <a:xfrm>
            <a:off x="15" y="6334316"/>
            <a:ext cx="12188825" cy="64008"/>
          </a:xfrm>
          <a:prstGeom prst="rect">
            <a:avLst/>
          </a:prstGeom>
          <a:solidFill>
            <a:srgbClr val="D8C99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E8DC7D3-2772-4B69-A9D5-5608E0F783AB}" type="datetime1">
              <a:rPr kumimoji="1" lang="en-US" altLang="ja-JP" smtClean="0"/>
              <a:t>4/27/2026</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D7AA9E0C-F9B0-42C4-8EE2-846BBC4AC259}" type="slidenum">
              <a:rPr kumimoji="1" lang="ja-JP" altLang="en-US" smtClean="0"/>
              <a:pPr/>
              <a:t>‹#›</a:t>
            </a:fld>
            <a:r>
              <a:rPr kumimoji="1" lang="en-US" altLang="ja-JP"/>
              <a:t>/25</a:t>
            </a:r>
            <a:endParaRPr kumimoji="1" lang="ja-JP" alt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図 9" descr="ロゴ&#10;&#10;自動的に生成された説明">
            <a:extLst>
              <a:ext uri="{FF2B5EF4-FFF2-40B4-BE49-F238E27FC236}">
                <a16:creationId xmlns:a16="http://schemas.microsoft.com/office/drawing/2014/main" id="{B0B5E8BC-AA10-39DD-40C2-A75442FE7A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12402" y="64007"/>
            <a:ext cx="1904139" cy="1916833"/>
          </a:xfrm>
          <a:prstGeom prst="rect">
            <a:avLst/>
          </a:prstGeom>
        </p:spPr>
      </p:pic>
    </p:spTree>
    <p:extLst>
      <p:ext uri="{BB962C8B-B14F-4D97-AF65-F5344CB8AC3E}">
        <p14:creationId xmlns:p14="http://schemas.microsoft.com/office/powerpoint/2010/main" val="2198985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335360" y="188640"/>
            <a:ext cx="10820320" cy="864096"/>
          </a:xfrm>
        </p:spPr>
        <p:txBody>
          <a:bodyPr/>
          <a:lstStyle>
            <a:lvl1pPr marL="0">
              <a:defRPr/>
            </a:lvl1pPr>
          </a:lstStyle>
          <a:p>
            <a:r>
              <a:rPr lang="ja-JP" altLang="en-US"/>
              <a:t>マスター タイトルの書式設定</a:t>
            </a:r>
            <a:endParaRPr lang="en-US" dirty="0"/>
          </a:p>
        </p:txBody>
      </p:sp>
      <p:sp>
        <p:nvSpPr>
          <p:cNvPr id="4" name="Date Placeholder 3"/>
          <p:cNvSpPr>
            <a:spLocks noGrp="1"/>
          </p:cNvSpPr>
          <p:nvPr>
            <p:ph type="dt" sz="half" idx="10"/>
          </p:nvPr>
        </p:nvSpPr>
        <p:spPr>
          <a:xfrm>
            <a:off x="23329" y="6459785"/>
            <a:ext cx="2472271" cy="365125"/>
          </a:xfrm>
        </p:spPr>
        <p:txBody>
          <a:bodyPr/>
          <a:lstStyle/>
          <a:p>
            <a:fld id="{8C68ADDB-275D-4F66-B7B3-430649951333}" type="datetime1">
              <a:rPr kumimoji="1" lang="en-US" altLang="ja-JP" smtClean="0"/>
              <a:t>4/27/2026</a:t>
            </a:fld>
            <a:endParaRPr kumimoji="1" lang="ja-JP" altLang="en-US" dirty="0"/>
          </a:p>
        </p:txBody>
      </p:sp>
      <p:sp>
        <p:nvSpPr>
          <p:cNvPr id="5" name="Footer Placeholder 4"/>
          <p:cNvSpPr>
            <a:spLocks noGrp="1"/>
          </p:cNvSpPr>
          <p:nvPr>
            <p:ph type="ftr" sz="quarter" idx="11"/>
          </p:nvPr>
        </p:nvSpPr>
        <p:spPr/>
        <p:txBody>
          <a:bodyPr/>
          <a:lstStyle>
            <a:lvl1pPr>
              <a:defRPr>
                <a:latin typeface="メイリオ" panose="020B0604030504040204" pitchFamily="50" charset="-128"/>
                <a:ea typeface="メイリオ" panose="020B0604030504040204" pitchFamily="50" charset="-128"/>
              </a:defRPr>
            </a:lvl1pPr>
          </a:lstStyle>
          <a:p>
            <a:endParaRPr kumimoji="1" lang="ja-JP" altLang="en-US" dirty="0"/>
          </a:p>
        </p:txBody>
      </p:sp>
      <p:sp>
        <p:nvSpPr>
          <p:cNvPr id="6" name="Slide Number Placeholder 5"/>
          <p:cNvSpPr>
            <a:spLocks noGrp="1"/>
          </p:cNvSpPr>
          <p:nvPr>
            <p:ph type="sldNum" sz="quarter" idx="12"/>
          </p:nvPr>
        </p:nvSpPr>
        <p:spPr>
          <a:xfrm>
            <a:off x="10832647" y="6459785"/>
            <a:ext cx="1312025" cy="365125"/>
          </a:xfrm>
        </p:spPr>
        <p:txBody>
          <a:bodyPr/>
          <a:lstStyle/>
          <a:p>
            <a:fld id="{D7AA9E0C-F9B0-42C4-8EE2-846BBC4AC259}" type="slidenum">
              <a:rPr kumimoji="1" lang="ja-JP" altLang="en-US" smtClean="0"/>
              <a:pPr/>
              <a:t>‹#›</a:t>
            </a:fld>
            <a:r>
              <a:rPr kumimoji="1" lang="en-US" altLang="ja-JP"/>
              <a:t>/25</a:t>
            </a:r>
            <a:endParaRPr kumimoji="1" lang="ja-JP" altLang="en-US" dirty="0"/>
          </a:p>
        </p:txBody>
      </p:sp>
      <p:pic>
        <p:nvPicPr>
          <p:cNvPr id="7" name="図 6" descr="ロゴ&#10;&#10;自動的に生成された説明">
            <a:extLst>
              <a:ext uri="{FF2B5EF4-FFF2-40B4-BE49-F238E27FC236}">
                <a16:creationId xmlns:a16="http://schemas.microsoft.com/office/drawing/2014/main" id="{B338F414-848E-E9C0-7039-46FEA5386F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55680" y="37504"/>
            <a:ext cx="947176" cy="953491"/>
          </a:xfrm>
          <a:prstGeom prst="rect">
            <a:avLst/>
          </a:prstGeom>
        </p:spPr>
      </p:pic>
      <p:cxnSp>
        <p:nvCxnSpPr>
          <p:cNvPr id="9" name="直線コネクタ 8">
            <a:extLst>
              <a:ext uri="{FF2B5EF4-FFF2-40B4-BE49-F238E27FC236}">
                <a16:creationId xmlns:a16="http://schemas.microsoft.com/office/drawing/2014/main" id="{39322236-3715-B28F-6E18-8A7D6C7134FC}"/>
              </a:ext>
            </a:extLst>
          </p:cNvPr>
          <p:cNvCxnSpPr/>
          <p:nvPr userDrawn="1"/>
        </p:nvCxnSpPr>
        <p:spPr>
          <a:xfrm>
            <a:off x="335360" y="1064166"/>
            <a:ext cx="10585176"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10" name="正方形/長方形 9">
            <a:extLst>
              <a:ext uri="{FF2B5EF4-FFF2-40B4-BE49-F238E27FC236}">
                <a16:creationId xmlns:a16="http://schemas.microsoft.com/office/drawing/2014/main" id="{0C3B70A9-1EF0-9F8E-43B0-E5502955FDC1}"/>
              </a:ext>
            </a:extLst>
          </p:cNvPr>
          <p:cNvSpPr/>
          <p:nvPr userDrawn="1"/>
        </p:nvSpPr>
        <p:spPr>
          <a:xfrm>
            <a:off x="1097280" y="1700808"/>
            <a:ext cx="10183296" cy="457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Content Placeholder 2"/>
          <p:cNvSpPr>
            <a:spLocks noGrp="1"/>
          </p:cNvSpPr>
          <p:nvPr>
            <p:ph idx="1"/>
          </p:nvPr>
        </p:nvSpPr>
        <p:spPr>
          <a:xfrm>
            <a:off x="335360" y="1164991"/>
            <a:ext cx="11305256" cy="5095182"/>
          </a:xfrm>
        </p:spPr>
        <p:txBody>
          <a:bodyPr/>
          <a:lstStyle>
            <a:lvl1pPr marL="91440" indent="-91440">
              <a:lnSpc>
                <a:spcPct val="100000"/>
              </a:lnSpc>
              <a:buClr>
                <a:srgbClr val="002060"/>
              </a:buClr>
              <a:buFont typeface="Wingdings" panose="05000000000000000000" pitchFamily="2" charset="2"/>
              <a:buChar char="n"/>
              <a:defRPr sz="2800" b="1">
                <a:latin typeface="メイリオ" panose="020B0604030504040204" pitchFamily="50" charset="-128"/>
                <a:ea typeface="メイリオ" panose="020B0604030504040204" pitchFamily="50" charset="-128"/>
              </a:defRPr>
            </a:lvl1pPr>
            <a:lvl2pPr marL="384048" indent="182880">
              <a:lnSpc>
                <a:spcPct val="100000"/>
              </a:lnSpc>
              <a:buClr>
                <a:srgbClr val="002060"/>
              </a:buClr>
              <a:buFont typeface="Wingdings" panose="05000000000000000000" pitchFamily="2" charset="2"/>
              <a:buChar char="n"/>
              <a:defRPr sz="2400" b="1">
                <a:latin typeface="メイリオ" panose="020B0604030504040204" pitchFamily="50" charset="-128"/>
                <a:ea typeface="メイリオ" panose="020B0604030504040204" pitchFamily="50" charset="-128"/>
              </a:defRPr>
            </a:lvl2pPr>
            <a:lvl3pPr marL="720000" indent="182880">
              <a:lnSpc>
                <a:spcPct val="100000"/>
              </a:lnSpc>
              <a:buClr>
                <a:srgbClr val="002060"/>
              </a:buClr>
              <a:buFont typeface="Wingdings" panose="05000000000000000000" pitchFamily="2" charset="2"/>
              <a:buChar char="n"/>
              <a:defRPr sz="1800" b="1">
                <a:latin typeface="メイリオ" panose="020B0604030504040204" pitchFamily="50" charset="-128"/>
                <a:ea typeface="メイリオ" panose="020B0604030504040204" pitchFamily="50" charset="-128"/>
              </a:defRPr>
            </a:lvl3pPr>
            <a:lvl4pPr marL="1080000" indent="182880">
              <a:lnSpc>
                <a:spcPct val="100000"/>
              </a:lnSpc>
              <a:buClr>
                <a:srgbClr val="002060"/>
              </a:buClr>
              <a:buFont typeface="Wingdings" panose="05000000000000000000" pitchFamily="2" charset="2"/>
              <a:buChar char="n"/>
              <a:defRPr sz="1800" b="1">
                <a:latin typeface="メイリオ" panose="020B0604030504040204" pitchFamily="50" charset="-128"/>
                <a:ea typeface="メイリオ" panose="020B0604030504040204" pitchFamily="50" charset="-128"/>
              </a:defRPr>
            </a:lvl4pPr>
            <a:lvl5pPr marL="1440000" indent="182880">
              <a:lnSpc>
                <a:spcPct val="100000"/>
              </a:lnSpc>
              <a:buClr>
                <a:srgbClr val="002060"/>
              </a:buClr>
              <a:buFont typeface="Wingdings" panose="05000000000000000000" pitchFamily="2" charset="2"/>
              <a:buChar char="n"/>
              <a:defRPr sz="1800" b="1">
                <a:latin typeface="メイリオ" panose="020B0604030504040204" pitchFamily="50" charset="-128"/>
                <a:ea typeface="メイリオ" panose="020B0604030504040204"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Tree>
    <p:extLst>
      <p:ext uri="{BB962C8B-B14F-4D97-AF65-F5344CB8AC3E}">
        <p14:creationId xmlns:p14="http://schemas.microsoft.com/office/powerpoint/2010/main" val="4003594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1C1C8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D8C99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1">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b="1" cap="all" spc="200" baseline="0">
                <a:solidFill>
                  <a:schemeClr val="tx2"/>
                </a:solidFill>
                <a:latin typeface="メイリオ" panose="020B0604030504040204" pitchFamily="50" charset="-128"/>
                <a:ea typeface="メイリオ" panose="020B0604030504040204" pitchFamily="50" charset="-128"/>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5AAF2FE-8C52-42CF-9544-D162EFAEC218}" type="datetime1">
              <a:rPr kumimoji="1" lang="en-US" altLang="ja-JP" smtClean="0"/>
              <a:t>4/27/2026</a:t>
            </a:fld>
            <a:endParaRPr kumimoji="1" lang="ja-JP" altLang="en-US"/>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D7AA9E0C-F9B0-42C4-8EE2-846BBC4AC259}" type="slidenum">
              <a:rPr kumimoji="1" lang="ja-JP" altLang="en-US" smtClean="0"/>
              <a:pPr/>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図 9" descr="ロゴ&#10;&#10;自動的に生成された説明">
            <a:extLst>
              <a:ext uri="{FF2B5EF4-FFF2-40B4-BE49-F238E27FC236}">
                <a16:creationId xmlns:a16="http://schemas.microsoft.com/office/drawing/2014/main" id="{4E56EAB6-F56A-CCC8-F069-8B5D5DAC0C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12402" y="64007"/>
            <a:ext cx="1904139" cy="1916833"/>
          </a:xfrm>
          <a:prstGeom prst="rect">
            <a:avLst/>
          </a:prstGeom>
        </p:spPr>
      </p:pic>
    </p:spTree>
    <p:extLst>
      <p:ext uri="{BB962C8B-B14F-4D97-AF65-F5344CB8AC3E}">
        <p14:creationId xmlns:p14="http://schemas.microsoft.com/office/powerpoint/2010/main" val="2924348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97279" y="1845734"/>
            <a:ext cx="4937760" cy="4023360"/>
          </a:xfrm>
        </p:spPr>
        <p:txBody>
          <a:bodyPr/>
          <a:lstStyle>
            <a:lvl1pPr marL="91440" indent="-91440">
              <a:buClr>
                <a:srgbClr val="002060"/>
              </a:buClr>
              <a:buFont typeface="Wingdings" panose="05000000000000000000" pitchFamily="2" charset="2"/>
              <a:buChar char="n"/>
              <a:defRPr b="1">
                <a:latin typeface="メイリオ" panose="020B0604030504040204" pitchFamily="50" charset="-128"/>
                <a:ea typeface="メイリオ" panose="020B0604030504040204" pitchFamily="50" charset="-128"/>
              </a:defRPr>
            </a:lvl1pPr>
            <a:lvl2pPr marL="384048" indent="-182880">
              <a:buClr>
                <a:srgbClr val="002060"/>
              </a:buClr>
              <a:buFont typeface="Wingdings" panose="05000000000000000000" pitchFamily="2" charset="2"/>
              <a:buChar char="n"/>
              <a:defRPr b="1">
                <a:latin typeface="メイリオ" panose="020B0604030504040204" pitchFamily="50" charset="-128"/>
                <a:ea typeface="メイリオ" panose="020B0604030504040204" pitchFamily="50" charset="-128"/>
              </a:defRPr>
            </a:lvl2pPr>
            <a:lvl3pPr marL="566928" indent="-182880">
              <a:buClr>
                <a:srgbClr val="002060"/>
              </a:buClr>
              <a:buFont typeface="Wingdings" panose="05000000000000000000" pitchFamily="2" charset="2"/>
              <a:buChar char="n"/>
              <a:defRPr b="1">
                <a:latin typeface="メイリオ" panose="020B0604030504040204" pitchFamily="50" charset="-128"/>
                <a:ea typeface="メイリオ" panose="020B0604030504040204" pitchFamily="50" charset="-128"/>
              </a:defRPr>
            </a:lvl3pPr>
            <a:lvl4pPr marL="749808" indent="-182880">
              <a:buClr>
                <a:srgbClr val="002060"/>
              </a:buClr>
              <a:buFont typeface="Wingdings" panose="05000000000000000000" pitchFamily="2" charset="2"/>
              <a:buChar char="n"/>
              <a:defRPr b="1">
                <a:latin typeface="メイリオ" panose="020B0604030504040204" pitchFamily="50" charset="-128"/>
                <a:ea typeface="メイリオ" panose="020B0604030504040204" pitchFamily="50" charset="-128"/>
              </a:defRPr>
            </a:lvl4pPr>
            <a:lvl5pPr marL="932688" indent="-182880">
              <a:buClr>
                <a:srgbClr val="002060"/>
              </a:buClr>
              <a:buFont typeface="Wingdings" panose="05000000000000000000" pitchFamily="2" charset="2"/>
              <a:buChar char="n"/>
              <a:defRPr b="1">
                <a:latin typeface="メイリオ" panose="020B0604030504040204" pitchFamily="50" charset="-128"/>
                <a:ea typeface="メイリオ" panose="020B0604030504040204"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17920" y="1845735"/>
            <a:ext cx="4937760" cy="4023360"/>
          </a:xfrm>
        </p:spPr>
        <p:txBody>
          <a:bodyPr/>
          <a:lstStyle>
            <a:lvl1pPr marL="91440" indent="-91440">
              <a:buClr>
                <a:srgbClr val="002060"/>
              </a:buClr>
              <a:buFont typeface="Wingdings" panose="05000000000000000000" pitchFamily="2" charset="2"/>
              <a:buChar char="n"/>
              <a:defRPr b="1">
                <a:latin typeface="メイリオ" panose="020B0604030504040204" pitchFamily="50" charset="-128"/>
                <a:ea typeface="メイリオ" panose="020B0604030504040204" pitchFamily="50" charset="-128"/>
              </a:defRPr>
            </a:lvl1pPr>
            <a:lvl2pPr marL="384048" indent="-182880">
              <a:buClr>
                <a:srgbClr val="002060"/>
              </a:buClr>
              <a:buFont typeface="Wingdings" panose="05000000000000000000" pitchFamily="2" charset="2"/>
              <a:buChar char="n"/>
              <a:defRPr b="1">
                <a:latin typeface="メイリオ" panose="020B0604030504040204" pitchFamily="50" charset="-128"/>
                <a:ea typeface="メイリオ" panose="020B0604030504040204" pitchFamily="50" charset="-128"/>
              </a:defRPr>
            </a:lvl2pPr>
            <a:lvl3pPr marL="566928" indent="-182880">
              <a:buClr>
                <a:srgbClr val="002060"/>
              </a:buClr>
              <a:buFont typeface="Wingdings" panose="05000000000000000000" pitchFamily="2" charset="2"/>
              <a:buChar char="n"/>
              <a:defRPr b="1">
                <a:latin typeface="メイリオ" panose="020B0604030504040204" pitchFamily="50" charset="-128"/>
                <a:ea typeface="メイリオ" panose="020B0604030504040204" pitchFamily="50" charset="-128"/>
              </a:defRPr>
            </a:lvl3pPr>
            <a:lvl4pPr marL="749808" indent="-182880">
              <a:buClr>
                <a:srgbClr val="002060"/>
              </a:buClr>
              <a:buFont typeface="Wingdings" panose="05000000000000000000" pitchFamily="2" charset="2"/>
              <a:buChar char="n"/>
              <a:defRPr b="1">
                <a:latin typeface="メイリオ" panose="020B0604030504040204" pitchFamily="50" charset="-128"/>
                <a:ea typeface="メイリオ" panose="020B0604030504040204" pitchFamily="50" charset="-128"/>
              </a:defRPr>
            </a:lvl4pPr>
            <a:lvl5pPr marL="932688" indent="-182880">
              <a:buClr>
                <a:srgbClr val="002060"/>
              </a:buClr>
              <a:buFont typeface="Wingdings" panose="05000000000000000000" pitchFamily="2" charset="2"/>
              <a:buChar char="n"/>
              <a:defRPr b="1">
                <a:latin typeface="メイリオ" panose="020B0604030504040204" pitchFamily="50" charset="-128"/>
                <a:ea typeface="メイリオ" panose="020B0604030504040204"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B9135CF-2B16-4DF2-AA10-E06668539D57}" type="datetime1">
              <a:rPr kumimoji="1" lang="en-US" altLang="ja-JP" smtClean="0"/>
              <a:t>4/27/2026</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D7AA9E0C-F9B0-42C4-8EE2-846BBC4AC259}" type="slidenum">
              <a:rPr kumimoji="1" lang="ja-JP" altLang="en-US" smtClean="0"/>
              <a:pPr/>
              <a:t>‹#›</a:t>
            </a:fld>
            <a:r>
              <a:rPr kumimoji="1" lang="en-US" altLang="ja-JP"/>
              <a:t>/25</a:t>
            </a:r>
            <a:endParaRPr kumimoji="1" lang="ja-JP" altLang="en-US" dirty="0"/>
          </a:p>
        </p:txBody>
      </p:sp>
      <p:pic>
        <p:nvPicPr>
          <p:cNvPr id="2" name="図 1" descr="ロゴ&#10;&#10;自動的に生成された説明">
            <a:extLst>
              <a:ext uri="{FF2B5EF4-FFF2-40B4-BE49-F238E27FC236}">
                <a16:creationId xmlns:a16="http://schemas.microsoft.com/office/drawing/2014/main" id="{8B7E601B-4CC8-D369-63BA-7E5B34FA442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20536" y="116632"/>
            <a:ext cx="1182320" cy="1190203"/>
          </a:xfrm>
          <a:prstGeom prst="rect">
            <a:avLst/>
          </a:prstGeom>
        </p:spPr>
      </p:pic>
    </p:spTree>
    <p:extLst>
      <p:ext uri="{BB962C8B-B14F-4D97-AF65-F5344CB8AC3E}">
        <p14:creationId xmlns:p14="http://schemas.microsoft.com/office/powerpoint/2010/main" val="2699745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1" cap="all" baseline="0">
                <a:solidFill>
                  <a:schemeClr val="tx2"/>
                </a:solidFill>
                <a:latin typeface="メイリオ" panose="020B0604030504040204" pitchFamily="50" charset="-128"/>
                <a:ea typeface="メイリオ"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97280" y="2582334"/>
            <a:ext cx="4937760" cy="3378200"/>
          </a:xfrm>
        </p:spPr>
        <p:txBody>
          <a:bodyPr/>
          <a:lstStyle>
            <a:lvl1pPr>
              <a:defRPr b="1">
                <a:latin typeface="メイリオ" panose="020B0604030504040204" pitchFamily="50" charset="-128"/>
                <a:ea typeface="メイリオ" panose="020B0604030504040204" pitchFamily="50" charset="-128"/>
              </a:defRPr>
            </a:lvl1pPr>
            <a:lvl2pPr>
              <a:defRPr b="1">
                <a:latin typeface="メイリオ" panose="020B0604030504040204" pitchFamily="50" charset="-128"/>
                <a:ea typeface="メイリオ" panose="020B0604030504040204" pitchFamily="50" charset="-128"/>
              </a:defRPr>
            </a:lvl2pPr>
            <a:lvl3pPr>
              <a:defRPr b="1">
                <a:latin typeface="メイリオ" panose="020B0604030504040204" pitchFamily="50" charset="-128"/>
                <a:ea typeface="メイリオ" panose="020B0604030504040204" pitchFamily="50" charset="-128"/>
              </a:defRPr>
            </a:lvl3pPr>
            <a:lvl4pPr>
              <a:defRPr b="1">
                <a:latin typeface="メイリオ" panose="020B0604030504040204" pitchFamily="50" charset="-128"/>
                <a:ea typeface="メイリオ" panose="020B0604030504040204" pitchFamily="50" charset="-128"/>
              </a:defRPr>
            </a:lvl4pPr>
            <a:lvl5pPr>
              <a:defRPr b="1">
                <a:latin typeface="メイリオ" panose="020B0604030504040204" pitchFamily="50" charset="-128"/>
                <a:ea typeface="メイリオ" panose="020B0604030504040204"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1" cap="all" baseline="0">
                <a:solidFill>
                  <a:schemeClr val="tx2"/>
                </a:solidFill>
                <a:latin typeface="メイリオ" panose="020B0604030504040204" pitchFamily="50" charset="-128"/>
                <a:ea typeface="メイリオ"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920" y="2582334"/>
            <a:ext cx="4937760" cy="3378200"/>
          </a:xfrm>
        </p:spPr>
        <p:txBody>
          <a:bodyPr/>
          <a:lstStyle>
            <a:lvl1pPr>
              <a:defRPr b="1">
                <a:latin typeface="メイリオ" panose="020B0604030504040204" pitchFamily="50" charset="-128"/>
                <a:ea typeface="メイリオ" panose="020B0604030504040204" pitchFamily="50" charset="-128"/>
              </a:defRPr>
            </a:lvl1pPr>
            <a:lvl2pPr>
              <a:defRPr b="1">
                <a:latin typeface="メイリオ" panose="020B0604030504040204" pitchFamily="50" charset="-128"/>
                <a:ea typeface="メイリオ" panose="020B0604030504040204" pitchFamily="50" charset="-128"/>
              </a:defRPr>
            </a:lvl2pPr>
            <a:lvl3pPr>
              <a:defRPr b="1">
                <a:latin typeface="メイリオ" panose="020B0604030504040204" pitchFamily="50" charset="-128"/>
                <a:ea typeface="メイリオ" panose="020B0604030504040204" pitchFamily="50" charset="-128"/>
              </a:defRPr>
            </a:lvl3pPr>
            <a:lvl4pPr>
              <a:defRPr b="1">
                <a:latin typeface="メイリオ" panose="020B0604030504040204" pitchFamily="50" charset="-128"/>
                <a:ea typeface="メイリオ" panose="020B0604030504040204" pitchFamily="50" charset="-128"/>
              </a:defRPr>
            </a:lvl4pPr>
            <a:lvl5pPr>
              <a:defRPr b="1">
                <a:latin typeface="メイリオ" panose="020B0604030504040204" pitchFamily="50" charset="-128"/>
                <a:ea typeface="メイリオ" panose="020B0604030504040204"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2A7ED85-4CDF-4CEE-8DC5-8D46B1C5F0DE}" type="datetime1">
              <a:rPr kumimoji="1" lang="en-US" altLang="ja-JP" smtClean="0"/>
              <a:t>4/27/2026</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D7AA9E0C-F9B0-42C4-8EE2-846BBC4AC259}" type="slidenum">
              <a:rPr kumimoji="1" lang="ja-JP" altLang="en-US" smtClean="0"/>
              <a:pPr/>
              <a:t>‹#›</a:t>
            </a:fld>
            <a:r>
              <a:rPr kumimoji="1" lang="en-US" altLang="ja-JP"/>
              <a:t>/25</a:t>
            </a:r>
            <a:endParaRPr kumimoji="1" lang="ja-JP" altLang="en-US" dirty="0"/>
          </a:p>
        </p:txBody>
      </p:sp>
      <p:pic>
        <p:nvPicPr>
          <p:cNvPr id="2" name="図 1" descr="ロゴ&#10;&#10;自動的に生成された説明">
            <a:extLst>
              <a:ext uri="{FF2B5EF4-FFF2-40B4-BE49-F238E27FC236}">
                <a16:creationId xmlns:a16="http://schemas.microsoft.com/office/drawing/2014/main" id="{84185F2B-0580-1C6A-8421-D688A7B461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20536" y="116632"/>
            <a:ext cx="1182320" cy="1190203"/>
          </a:xfrm>
          <a:prstGeom prst="rect">
            <a:avLst/>
          </a:prstGeom>
        </p:spPr>
      </p:pic>
    </p:spTree>
    <p:extLst>
      <p:ext uri="{BB962C8B-B14F-4D97-AF65-F5344CB8AC3E}">
        <p14:creationId xmlns:p14="http://schemas.microsoft.com/office/powerpoint/2010/main" val="18830031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9B14950-D96A-49F4-AB30-192E514EBD92}" type="datetime1">
              <a:rPr kumimoji="1" lang="en-US" altLang="ja-JP" smtClean="0"/>
              <a:t>4/27/2026</a:t>
            </a:fld>
            <a:endParaRPr kumimoji="1" lang="ja-JP" altLang="en-US"/>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D7AA9E0C-F9B0-42C4-8EE2-846BBC4AC259}" type="slidenum">
              <a:rPr kumimoji="1" lang="ja-JP" altLang="en-US" smtClean="0"/>
              <a:pPr/>
              <a:t>‹#›</a:t>
            </a:fld>
            <a:endParaRPr kumimoji="1" lang="ja-JP" altLang="en-US"/>
          </a:p>
        </p:txBody>
      </p:sp>
      <p:pic>
        <p:nvPicPr>
          <p:cNvPr id="6" name="図 5" descr="ロゴ&#10;&#10;自動的に生成された説明">
            <a:extLst>
              <a:ext uri="{FF2B5EF4-FFF2-40B4-BE49-F238E27FC236}">
                <a16:creationId xmlns:a16="http://schemas.microsoft.com/office/drawing/2014/main" id="{13193DBA-1261-3074-84DB-21C4AD175F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20536" y="116632"/>
            <a:ext cx="1182320" cy="1190203"/>
          </a:xfrm>
          <a:prstGeom prst="rect">
            <a:avLst/>
          </a:prstGeom>
        </p:spPr>
      </p:pic>
    </p:spTree>
    <p:extLst>
      <p:ext uri="{BB962C8B-B14F-4D97-AF65-F5344CB8AC3E}">
        <p14:creationId xmlns:p14="http://schemas.microsoft.com/office/powerpoint/2010/main" val="30842495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白紙">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3084ACC4-9A97-29D6-8777-6C136E91B9A2}"/>
              </a:ext>
            </a:extLst>
          </p:cNvPr>
          <p:cNvSpPr/>
          <p:nvPr userDrawn="1"/>
        </p:nvSpPr>
        <p:spPr>
          <a:xfrm>
            <a:off x="0" y="0"/>
            <a:ext cx="12188825" cy="633184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Rectangle 4"/>
          <p:cNvSpPr/>
          <p:nvPr/>
        </p:nvSpPr>
        <p:spPr>
          <a:xfrm>
            <a:off x="1479" y="6400800"/>
            <a:ext cx="12188825" cy="457200"/>
          </a:xfrm>
          <a:prstGeom prst="rect">
            <a:avLst/>
          </a:prstGeom>
          <a:solidFill>
            <a:srgbClr val="1C1C8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rgbClr val="D8C99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E9748B5-B4A6-4125-A7DA-786B36901E3F}" type="datetime1">
              <a:rPr kumimoji="1" lang="en-US" altLang="ja-JP" smtClean="0"/>
              <a:t>4/27/2026</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dirty="0"/>
          </a:p>
        </p:txBody>
      </p:sp>
      <p:sp>
        <p:nvSpPr>
          <p:cNvPr id="9" name="Slide Number Placeholder 8"/>
          <p:cNvSpPr>
            <a:spLocks noGrp="1"/>
          </p:cNvSpPr>
          <p:nvPr>
            <p:ph type="sldNum" sz="quarter" idx="12"/>
          </p:nvPr>
        </p:nvSpPr>
        <p:spPr/>
        <p:txBody>
          <a:bodyPr/>
          <a:lstStyle/>
          <a:p>
            <a:fld id="{D7AA9E0C-F9B0-42C4-8EE2-846BBC4AC259}" type="slidenum">
              <a:rPr kumimoji="1" lang="ja-JP" altLang="en-US" smtClean="0"/>
              <a:pPr/>
              <a:t>‹#›</a:t>
            </a:fld>
            <a:endParaRPr kumimoji="1" lang="ja-JP" altLang="en-US"/>
          </a:p>
        </p:txBody>
      </p:sp>
      <p:sp>
        <p:nvSpPr>
          <p:cNvPr id="3" name="Title 1">
            <a:extLst>
              <a:ext uri="{FF2B5EF4-FFF2-40B4-BE49-F238E27FC236}">
                <a16:creationId xmlns:a16="http://schemas.microsoft.com/office/drawing/2014/main" id="{83EC826F-13E9-7058-825D-78A70399E0F1}"/>
              </a:ext>
            </a:extLst>
          </p:cNvPr>
          <p:cNvSpPr>
            <a:spLocks noGrp="1"/>
          </p:cNvSpPr>
          <p:nvPr>
            <p:ph type="title"/>
          </p:nvPr>
        </p:nvSpPr>
        <p:spPr>
          <a:xfrm>
            <a:off x="191344" y="33090"/>
            <a:ext cx="10058400" cy="1450757"/>
          </a:xfrm>
        </p:spPr>
        <p:txBody>
          <a:bodyPr/>
          <a:lstStyle>
            <a:lvl1pPr>
              <a:defRPr>
                <a:solidFill>
                  <a:schemeClr val="bg1"/>
                </a:solidFill>
              </a:defRPr>
            </a:lvl1pPr>
          </a:lstStyle>
          <a:p>
            <a:r>
              <a:rPr lang="ja-JP" altLang="en-US"/>
              <a:t>マスター タイトルの書式設定</a:t>
            </a:r>
            <a:endParaRPr lang="en-US" dirty="0"/>
          </a:p>
        </p:txBody>
      </p:sp>
      <p:pic>
        <p:nvPicPr>
          <p:cNvPr id="4" name="図 3" descr="ロゴ&#10;&#10;自動的に生成された説明">
            <a:extLst>
              <a:ext uri="{FF2B5EF4-FFF2-40B4-BE49-F238E27FC236}">
                <a16:creationId xmlns:a16="http://schemas.microsoft.com/office/drawing/2014/main" id="{DB159CA6-63B8-D65A-CEFC-265C008E84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78334" y="62208"/>
            <a:ext cx="1413586" cy="1423010"/>
          </a:xfrm>
          <a:prstGeom prst="ellipse">
            <a:avLst/>
          </a:prstGeom>
        </p:spPr>
      </p:pic>
    </p:spTree>
    <p:extLst>
      <p:ext uri="{BB962C8B-B14F-4D97-AF65-F5344CB8AC3E}">
        <p14:creationId xmlns:p14="http://schemas.microsoft.com/office/powerpoint/2010/main" val="19310066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タイトル付きの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1C1C8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rgbClr val="D8C99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19844" y="1844824"/>
            <a:ext cx="3200400" cy="3960440"/>
          </a:xfrm>
        </p:spPr>
        <p:txBody>
          <a:bodyPr anchor="b">
            <a:normAutofit/>
          </a:bodyPr>
          <a:lstStyle>
            <a:lvl1pPr>
              <a:defRPr sz="3600" b="1">
                <a:solidFill>
                  <a:srgbClr val="FFFFFF"/>
                </a:solidFill>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lvl1pPr>
              <a:defRPr b="1">
                <a:latin typeface="メイリオ" panose="020B0604030504040204" pitchFamily="50" charset="-128"/>
                <a:ea typeface="メイリオ" panose="020B0604030504040204" pitchFamily="50" charset="-128"/>
              </a:defRPr>
            </a:lvl1pPr>
            <a:lvl2pPr>
              <a:defRPr b="1">
                <a:latin typeface="メイリオ" panose="020B0604030504040204" pitchFamily="50" charset="-128"/>
                <a:ea typeface="メイリオ" panose="020B0604030504040204" pitchFamily="50" charset="-128"/>
              </a:defRPr>
            </a:lvl2pPr>
            <a:lvl3pPr>
              <a:defRPr b="1">
                <a:latin typeface="メイリオ" panose="020B0604030504040204" pitchFamily="50" charset="-128"/>
                <a:ea typeface="メイリオ" panose="020B0604030504040204" pitchFamily="50" charset="-128"/>
              </a:defRPr>
            </a:lvl3pPr>
            <a:lvl4pPr>
              <a:defRPr b="1">
                <a:latin typeface="メイリオ" panose="020B0604030504040204" pitchFamily="50" charset="-128"/>
                <a:ea typeface="メイリオ" panose="020B0604030504040204" pitchFamily="50" charset="-128"/>
              </a:defRPr>
            </a:lvl4pPr>
            <a:lvl5pPr>
              <a:defRPr b="1">
                <a:latin typeface="メイリオ" panose="020B0604030504040204" pitchFamily="50" charset="-128"/>
                <a:ea typeface="メイリオ" panose="020B0604030504040204"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C1F3CEF-8376-4213-BB6E-429B0C1CB29B}" type="datetime1">
              <a:rPr kumimoji="1" lang="en-US" altLang="ja-JP" smtClean="0"/>
              <a:t>4/27/2026</a:t>
            </a:fld>
            <a:endParaRPr kumimoji="1" lang="ja-JP" alt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kumimoji="1" lang="ja-JP" alt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7AA9E0C-F9B0-42C4-8EE2-846BBC4AC259}" type="slidenum">
              <a:rPr kumimoji="1" lang="ja-JP" altLang="en-US" smtClean="0"/>
              <a:pPr/>
              <a:t>‹#›</a:t>
            </a:fld>
            <a:r>
              <a:rPr kumimoji="1" lang="en-US" altLang="ja-JP"/>
              <a:t>/25</a:t>
            </a:r>
            <a:endParaRPr kumimoji="1" lang="ja-JP" altLang="en-US" dirty="0"/>
          </a:p>
        </p:txBody>
      </p:sp>
      <p:pic>
        <p:nvPicPr>
          <p:cNvPr id="11" name="図 10" descr="ロゴ&#10;&#10;自動的に生成された説明">
            <a:extLst>
              <a:ext uri="{FF2B5EF4-FFF2-40B4-BE49-F238E27FC236}">
                <a16:creationId xmlns:a16="http://schemas.microsoft.com/office/drawing/2014/main" id="{0221B1C6-F6C0-0CBA-B6DD-332E58A15E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167" y="107254"/>
            <a:ext cx="1413586" cy="1423010"/>
          </a:xfrm>
          <a:prstGeom prst="ellipse">
            <a:avLst/>
          </a:prstGeom>
        </p:spPr>
      </p:pic>
    </p:spTree>
    <p:extLst>
      <p:ext uri="{BB962C8B-B14F-4D97-AF65-F5344CB8AC3E}">
        <p14:creationId xmlns:p14="http://schemas.microsoft.com/office/powerpoint/2010/main" val="1832449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03201" y="365760"/>
            <a:ext cx="10650330" cy="838786"/>
          </a:xfrm>
        </p:spPr>
        <p:txBody>
          <a:bodyPr/>
          <a:lstStyle>
            <a:lvl1pPr>
              <a:defRPr b="1">
                <a:latin typeface="メイリオ" panose="020B0604030504040204" pitchFamily="50" charset="-128"/>
                <a:ea typeface="メイリオ" panose="020B0604030504040204" pitchFamily="50" charset="-128"/>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407504" y="1469596"/>
            <a:ext cx="11340548" cy="4710541"/>
          </a:xfrm>
        </p:spPr>
        <p:txBody>
          <a:bodyPr/>
          <a:lstStyle>
            <a:lvl1pPr>
              <a:defRPr b="1">
                <a:latin typeface="メイリオ" panose="020B0604030504040204" pitchFamily="50" charset="-128"/>
                <a:ea typeface="メイリオ" panose="020B0604030504040204" pitchFamily="50" charset="-128"/>
              </a:defRPr>
            </a:lvl1pPr>
            <a:lvl2pPr>
              <a:defRPr>
                <a:latin typeface="メイリオ" panose="020B0604030504040204" pitchFamily="50" charset="-128"/>
                <a:ea typeface="メイリオ" panose="020B0604030504040204" pitchFamily="50" charset="-128"/>
              </a:defRPr>
            </a:lvl2pPr>
            <a:lvl3pPr>
              <a:defRPr>
                <a:latin typeface="メイリオ" panose="020B0604030504040204" pitchFamily="50" charset="-128"/>
                <a:ea typeface="メイリオ" panose="020B0604030504040204" pitchFamily="50" charset="-128"/>
              </a:defRPr>
            </a:lvl3pPr>
            <a:lvl4pPr>
              <a:defRPr>
                <a:latin typeface="メイリオ" panose="020B0604030504040204" pitchFamily="50" charset="-128"/>
                <a:ea typeface="メイリオ" panose="020B0604030504040204" pitchFamily="50" charset="-128"/>
              </a:defRPr>
            </a:lvl4pPr>
            <a:lvl5pPr>
              <a:defRPr>
                <a:latin typeface="メイリオ" panose="020B0604030504040204" pitchFamily="50" charset="-128"/>
                <a:ea typeface="メイリオ" panose="020B0604030504040204"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a:xfrm>
            <a:off x="6642100" y="49750"/>
            <a:ext cx="5460999" cy="365125"/>
          </a:xfrm>
        </p:spPr>
        <p:txBody>
          <a:bodyPr/>
          <a:lstStyle>
            <a:lvl1pPr>
              <a:defRPr sz="900">
                <a:latin typeface="メイリオ" panose="020B0604030504040204" pitchFamily="50" charset="-128"/>
                <a:ea typeface="メイリオ" panose="020B0604030504040204" pitchFamily="50" charset="-128"/>
              </a:defRPr>
            </a:lvl1pPr>
          </a:lstStyle>
          <a:p>
            <a:r>
              <a:rPr kumimoji="1" lang="ja-JP" altLang="en-US" sz="900"/>
              <a:t>雲・降水・積雪研究会</a:t>
            </a:r>
            <a:r>
              <a:rPr kumimoji="1" lang="en-US" altLang="ja-JP" sz="900"/>
              <a:t>2026@</a:t>
            </a:r>
            <a:r>
              <a:rPr kumimoji="1" lang="ja-JP" altLang="en-US" sz="900"/>
              <a:t>兵庫県立大学大学院減災復興政策研究科大講義室（</a:t>
            </a:r>
            <a:r>
              <a:rPr kumimoji="1" lang="en-US" altLang="ja-JP" sz="900"/>
              <a:t>2026/04/18-19</a:t>
            </a:r>
            <a:r>
              <a:rPr kumimoji="1" lang="ja-JP" altLang="en-US" sz="900"/>
              <a:t>）</a:t>
            </a:r>
            <a:endParaRPr kumimoji="1" lang="ja-JP" altLang="en-US" sz="900" dirty="0"/>
          </a:p>
        </p:txBody>
      </p:sp>
      <p:sp>
        <p:nvSpPr>
          <p:cNvPr id="5" name="Footer Placeholder 4"/>
          <p:cNvSpPr>
            <a:spLocks noGrp="1"/>
          </p:cNvSpPr>
          <p:nvPr>
            <p:ph type="ftr" sz="quarter" idx="11"/>
          </p:nvPr>
        </p:nvSpPr>
        <p:spPr>
          <a:xfrm>
            <a:off x="10057423" y="6543659"/>
            <a:ext cx="1931377" cy="220885"/>
          </a:xfrm>
        </p:spPr>
        <p:txBody>
          <a:bodyPr/>
          <a:lstStyle/>
          <a:p>
            <a:r>
              <a:rPr kumimoji="1" lang="en-US" altLang="ja-JP"/>
              <a:t>H.Taniguchi@Univ. of Hyogo</a:t>
            </a:r>
            <a:endParaRPr kumimoji="1" lang="ja-JP" altLang="en-US" dirty="0"/>
          </a:p>
        </p:txBody>
      </p:sp>
      <p:sp>
        <p:nvSpPr>
          <p:cNvPr id="7" name="四角形: 角を丸くする 6">
            <a:extLst>
              <a:ext uri="{FF2B5EF4-FFF2-40B4-BE49-F238E27FC236}">
                <a16:creationId xmlns:a16="http://schemas.microsoft.com/office/drawing/2014/main" id="{D4C7AB7B-43BC-1E25-B87B-EF3CCA47CDBB}"/>
              </a:ext>
            </a:extLst>
          </p:cNvPr>
          <p:cNvSpPr/>
          <p:nvPr userDrawn="1"/>
        </p:nvSpPr>
        <p:spPr>
          <a:xfrm>
            <a:off x="71120" y="81280"/>
            <a:ext cx="12049760" cy="6705600"/>
          </a:xfrm>
          <a:prstGeom prst="roundRect">
            <a:avLst>
              <a:gd name="adj" fmla="val 4088"/>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コネクタ 7">
            <a:extLst>
              <a:ext uri="{FF2B5EF4-FFF2-40B4-BE49-F238E27FC236}">
                <a16:creationId xmlns:a16="http://schemas.microsoft.com/office/drawing/2014/main" id="{35E75B4A-80C7-04DB-16B8-A4BA9A1FE315}"/>
              </a:ext>
            </a:extLst>
          </p:cNvPr>
          <p:cNvCxnSpPr/>
          <p:nvPr userDrawn="1"/>
        </p:nvCxnSpPr>
        <p:spPr>
          <a:xfrm>
            <a:off x="193040" y="1204546"/>
            <a:ext cx="117957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83A2D10E-4E98-9341-AB7B-C571DC8DCA2C}"/>
              </a:ext>
            </a:extLst>
          </p:cNvPr>
          <p:cNvSpPr txBox="1"/>
          <p:nvPr userDrawn="1"/>
        </p:nvSpPr>
        <p:spPr>
          <a:xfrm>
            <a:off x="10853530" y="630810"/>
            <a:ext cx="1135270" cy="523220"/>
          </a:xfrm>
          <a:prstGeom prst="rect">
            <a:avLst/>
          </a:prstGeom>
          <a:noFill/>
        </p:spPr>
        <p:txBody>
          <a:bodyPr wrap="square">
            <a:spAutoFit/>
          </a:bodyPr>
          <a:lstStyle/>
          <a:p>
            <a:fld id="{B842F032-3F06-4BBB-B9FD-6F60614D24E9}" type="slidenum">
              <a:rPr kumimoji="1" lang="ja-JP" altLang="en-US" sz="2800" smtClean="0"/>
              <a:pPr/>
              <a:t>‹#›</a:t>
            </a:fld>
            <a:r>
              <a:rPr kumimoji="1" lang="en-US" altLang="ja-JP" sz="2800" dirty="0"/>
              <a:t>/26</a:t>
            </a:r>
            <a:endParaRPr lang="ja-JP" altLang="en-US" sz="2800" dirty="0"/>
          </a:p>
        </p:txBody>
      </p:sp>
    </p:spTree>
    <p:extLst>
      <p:ext uri="{BB962C8B-B14F-4D97-AF65-F5344CB8AC3E}">
        <p14:creationId xmlns:p14="http://schemas.microsoft.com/office/powerpoint/2010/main" val="15605966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rgbClr val="1C1C8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dirty="0">
              <a:latin typeface="メイリオ" panose="020B0604030504040204" pitchFamily="50" charset="-128"/>
              <a:ea typeface="メイリオ" panose="020B0604030504040204" pitchFamily="50" charset="-128"/>
            </a:endParaRPr>
          </a:p>
        </p:txBody>
      </p:sp>
      <p:sp>
        <p:nvSpPr>
          <p:cNvPr id="9" name="Rectangle 8"/>
          <p:cNvSpPr/>
          <p:nvPr/>
        </p:nvSpPr>
        <p:spPr>
          <a:xfrm>
            <a:off x="15" y="4915076"/>
            <a:ext cx="12188825" cy="64008"/>
          </a:xfrm>
          <a:prstGeom prst="rect">
            <a:avLst/>
          </a:prstGeom>
          <a:solidFill>
            <a:srgbClr val="D8C99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2" name="Title 1"/>
          <p:cNvSpPr>
            <a:spLocks noGrp="1"/>
          </p:cNvSpPr>
          <p:nvPr>
            <p:ph type="title"/>
          </p:nvPr>
        </p:nvSpPr>
        <p:spPr>
          <a:xfrm>
            <a:off x="1097280" y="5074920"/>
            <a:ext cx="9247192" cy="822960"/>
          </a:xfrm>
        </p:spPr>
        <p:txBody>
          <a:bodyPr lIns="91440" tIns="0" rIns="91440" bIns="0" anchor="b">
            <a:noAutofit/>
          </a:bodyPr>
          <a:lstStyle>
            <a:lvl1pPr>
              <a:defRPr sz="3600" b="1">
                <a:solidFill>
                  <a:srgbClr val="FFFFFF"/>
                </a:solidFill>
                <a:latin typeface="メイリオ" panose="020B0604030504040204" pitchFamily="50" charset="-128"/>
                <a:ea typeface="メイリオ" panose="020B0604030504040204" pitchFamily="50" charset="-128"/>
              </a:defRPr>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1097280" y="5907023"/>
            <a:ext cx="9247192"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lvl1pPr>
              <a:defRPr b="1">
                <a:latin typeface="メイリオ" panose="020B0604030504040204" pitchFamily="50" charset="-128"/>
                <a:ea typeface="メイリオ" panose="020B0604030504040204" pitchFamily="50" charset="-128"/>
              </a:defRPr>
            </a:lvl1pPr>
          </a:lstStyle>
          <a:p>
            <a:fld id="{1AB19ADB-79F7-4935-8693-2AFA007C37DF}" type="datetime1">
              <a:rPr kumimoji="1" lang="en-US" altLang="ja-JP" smtClean="0"/>
              <a:t>4/27/2026</a:t>
            </a:fld>
            <a:endParaRPr kumimoji="1" lang="ja-JP" altLang="en-US" dirty="0"/>
          </a:p>
        </p:txBody>
      </p:sp>
      <p:sp>
        <p:nvSpPr>
          <p:cNvPr id="6" name="Footer Placeholder 5"/>
          <p:cNvSpPr>
            <a:spLocks noGrp="1"/>
          </p:cNvSpPr>
          <p:nvPr>
            <p:ph type="ftr" sz="quarter" idx="11"/>
          </p:nvPr>
        </p:nvSpPr>
        <p:spPr/>
        <p:txBody>
          <a:bodyPr/>
          <a:lstStyle>
            <a:lvl1pPr>
              <a:defRPr b="1">
                <a:latin typeface="メイリオ" panose="020B0604030504040204" pitchFamily="50" charset="-128"/>
                <a:ea typeface="メイリオ" panose="020B0604030504040204" pitchFamily="50" charset="-128"/>
              </a:defRPr>
            </a:lvl1pPr>
          </a:lstStyle>
          <a:p>
            <a:endParaRPr kumimoji="1" lang="ja-JP" altLang="en-US" dirty="0"/>
          </a:p>
        </p:txBody>
      </p:sp>
      <p:pic>
        <p:nvPicPr>
          <p:cNvPr id="18" name="図 17" descr="ロゴ&#10;&#10;自動的に生成された説明">
            <a:extLst>
              <a:ext uri="{FF2B5EF4-FFF2-40B4-BE49-F238E27FC236}">
                <a16:creationId xmlns:a16="http://schemas.microsoft.com/office/drawing/2014/main" id="{4A58E484-77B5-542E-5D1A-4CA35CF9DE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10379" y="5063335"/>
            <a:ext cx="1710439" cy="1721842"/>
          </a:xfrm>
          <a:prstGeom prst="ellipse">
            <a:avLst/>
          </a:prstGeom>
        </p:spPr>
      </p:pic>
      <p:sp>
        <p:nvSpPr>
          <p:cNvPr id="11" name="テキスト ボックス 10">
            <a:extLst>
              <a:ext uri="{FF2B5EF4-FFF2-40B4-BE49-F238E27FC236}">
                <a16:creationId xmlns:a16="http://schemas.microsoft.com/office/drawing/2014/main" id="{7FD69E63-9D39-1C31-2C73-E82C5A489E3F}"/>
              </a:ext>
            </a:extLst>
          </p:cNvPr>
          <p:cNvSpPr txBox="1"/>
          <p:nvPr userDrawn="1"/>
        </p:nvSpPr>
        <p:spPr>
          <a:xfrm>
            <a:off x="722622" y="4618793"/>
            <a:ext cx="5072899" cy="276999"/>
          </a:xfrm>
          <a:prstGeom prst="rect">
            <a:avLst/>
          </a:prstGeom>
          <a:noFill/>
        </p:spPr>
        <p:txBody>
          <a:bodyPr wrap="square">
            <a:spAutoFit/>
          </a:bodyPr>
          <a:lstStyle/>
          <a:p>
            <a:r>
              <a:rPr lang="ja-JP" altLang="en-US" sz="1200" dirty="0">
                <a:solidFill>
                  <a:schemeClr val="bg1"/>
                </a:solidFill>
              </a:rPr>
              <a:t>https://www.jiji.com/news/handmade/topic/d4_oldnews/jtn214-2014d05.jpg</a:t>
            </a:r>
          </a:p>
        </p:txBody>
      </p:sp>
    </p:spTree>
    <p:extLst>
      <p:ext uri="{BB962C8B-B14F-4D97-AF65-F5344CB8AC3E}">
        <p14:creationId xmlns:p14="http://schemas.microsoft.com/office/powerpoint/2010/main" val="42447449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36F9C6F-DCA3-460E-B343-00BA3EA3223F}" type="datetime1">
              <a:rPr kumimoji="1" lang="en-US" altLang="ja-JP" smtClean="0"/>
              <a:t>4/27/2026</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D7AA9E0C-F9B0-42C4-8EE2-846BBC4AC259}" type="slidenum">
              <a:rPr kumimoji="1" lang="ja-JP" altLang="en-US" smtClean="0"/>
              <a:pPr/>
              <a:t>‹#›</a:t>
            </a:fld>
            <a:r>
              <a:rPr kumimoji="1" lang="en-US" altLang="ja-JP"/>
              <a:t>/25</a:t>
            </a:r>
            <a:endParaRPr kumimoji="1" lang="ja-JP" altLang="en-US" dirty="0"/>
          </a:p>
        </p:txBody>
      </p:sp>
    </p:spTree>
    <p:extLst>
      <p:ext uri="{BB962C8B-B14F-4D97-AF65-F5344CB8AC3E}">
        <p14:creationId xmlns:p14="http://schemas.microsoft.com/office/powerpoint/2010/main" val="156713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9E15A43-5BF9-4BA4-BD85-91865E0B39DF}" type="datetime1">
              <a:rPr kumimoji="1" lang="en-US" altLang="ja-JP" smtClean="0"/>
              <a:t>4/27/2026</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D7AA9E0C-F9B0-42C4-8EE2-846BBC4AC259}" type="slidenum">
              <a:rPr kumimoji="1" lang="ja-JP" altLang="en-US" smtClean="0"/>
              <a:pPr/>
              <a:t>‹#›</a:t>
            </a:fld>
            <a:r>
              <a:rPr kumimoji="1" lang="en-US" altLang="ja-JP"/>
              <a:t>/25</a:t>
            </a:r>
            <a:endParaRPr kumimoji="1" lang="ja-JP" altLang="en-US" dirty="0"/>
          </a:p>
        </p:txBody>
      </p:sp>
    </p:spTree>
    <p:extLst>
      <p:ext uri="{BB962C8B-B14F-4D97-AF65-F5344CB8AC3E}">
        <p14:creationId xmlns:p14="http://schemas.microsoft.com/office/powerpoint/2010/main" val="2029398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rgbClr val="1C1C8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dirty="0">
              <a:latin typeface="メイリオ" panose="020B0604030504040204" pitchFamily="50" charset="-128"/>
              <a:ea typeface="メイリオ" panose="020B0604030504040204" pitchFamily="50" charset="-128"/>
            </a:endParaRPr>
          </a:p>
        </p:txBody>
      </p:sp>
      <p:sp>
        <p:nvSpPr>
          <p:cNvPr id="9" name="Rectangle 8"/>
          <p:cNvSpPr/>
          <p:nvPr/>
        </p:nvSpPr>
        <p:spPr>
          <a:xfrm>
            <a:off x="15" y="4915076"/>
            <a:ext cx="12188825" cy="64008"/>
          </a:xfrm>
          <a:prstGeom prst="rect">
            <a:avLst/>
          </a:prstGeom>
          <a:solidFill>
            <a:srgbClr val="D8C99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2" name="Title 1"/>
          <p:cNvSpPr>
            <a:spLocks noGrp="1"/>
          </p:cNvSpPr>
          <p:nvPr>
            <p:ph type="title"/>
          </p:nvPr>
        </p:nvSpPr>
        <p:spPr>
          <a:xfrm>
            <a:off x="1097280" y="5074920"/>
            <a:ext cx="9247192" cy="822960"/>
          </a:xfrm>
        </p:spPr>
        <p:txBody>
          <a:bodyPr lIns="91440" tIns="0" rIns="91440" bIns="0" anchor="b">
            <a:noAutofit/>
          </a:bodyPr>
          <a:lstStyle>
            <a:lvl1pPr>
              <a:defRPr sz="3600" b="1">
                <a:solidFill>
                  <a:srgbClr val="FFFFFF"/>
                </a:solidFill>
                <a:latin typeface="メイリオ" panose="020B0604030504040204" pitchFamily="50" charset="-128"/>
                <a:ea typeface="メイリオ" panose="020B0604030504040204" pitchFamily="50" charset="-128"/>
              </a:defRPr>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1097280" y="5923379"/>
            <a:ext cx="9247192" cy="507667"/>
          </a:xfrm>
        </p:spPr>
        <p:txBody>
          <a:bodyPr lIns="91440" tIns="0" rIns="91440" bIns="0" anchor="ctr">
            <a:normAutofit/>
          </a:bodyPr>
          <a:lstStyle>
            <a:lvl1pPr marL="0" indent="0">
              <a:spcBef>
                <a:spcPts val="0"/>
              </a:spcBef>
              <a:spcAft>
                <a:spcPts val="600"/>
              </a:spcAft>
              <a:buNone/>
              <a:defRPr sz="1500" b="1">
                <a:solidFill>
                  <a:srgbClr val="FFFFFF"/>
                </a:solidFill>
                <a:latin typeface="メイリオ" panose="020B0604030504040204" pitchFamily="50" charset="-128"/>
                <a:ea typeface="メイリオ" panose="020B0604030504040204" pitchFamily="50" charset="-128"/>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pic>
        <p:nvPicPr>
          <p:cNvPr id="18" name="図 17" descr="ロゴ&#10;&#10;自動的に生成された説明">
            <a:extLst>
              <a:ext uri="{FF2B5EF4-FFF2-40B4-BE49-F238E27FC236}">
                <a16:creationId xmlns:a16="http://schemas.microsoft.com/office/drawing/2014/main" id="{4A58E484-77B5-542E-5D1A-4CA35CF9DE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10379" y="5063335"/>
            <a:ext cx="1710439" cy="1721842"/>
          </a:xfrm>
          <a:prstGeom prst="ellipse">
            <a:avLst/>
          </a:prstGeom>
        </p:spPr>
      </p:pic>
      <p:sp>
        <p:nvSpPr>
          <p:cNvPr id="11" name="テキスト ボックス 10">
            <a:extLst>
              <a:ext uri="{FF2B5EF4-FFF2-40B4-BE49-F238E27FC236}">
                <a16:creationId xmlns:a16="http://schemas.microsoft.com/office/drawing/2014/main" id="{7FD69E63-9D39-1C31-2C73-E82C5A489E3F}"/>
              </a:ext>
            </a:extLst>
          </p:cNvPr>
          <p:cNvSpPr txBox="1"/>
          <p:nvPr userDrawn="1"/>
        </p:nvSpPr>
        <p:spPr>
          <a:xfrm>
            <a:off x="722622" y="4618793"/>
            <a:ext cx="5072899" cy="276999"/>
          </a:xfrm>
          <a:prstGeom prst="rect">
            <a:avLst/>
          </a:prstGeom>
          <a:noFill/>
        </p:spPr>
        <p:txBody>
          <a:bodyPr wrap="square">
            <a:spAutoFit/>
          </a:bodyPr>
          <a:lstStyle/>
          <a:p>
            <a:r>
              <a:rPr lang="ja-JP" altLang="en-US" sz="1200" dirty="0">
                <a:solidFill>
                  <a:schemeClr val="bg1"/>
                </a:solidFill>
              </a:rPr>
              <a:t>https://www.jiji.com/news/handmade/topic/d4_oldnews/jtn214-2014d05.jpg</a:t>
            </a:r>
          </a:p>
        </p:txBody>
      </p:sp>
      <p:pic>
        <p:nvPicPr>
          <p:cNvPr id="1032" name="Picture 8">
            <a:extLst>
              <a:ext uri="{FF2B5EF4-FFF2-40B4-BE49-F238E27FC236}">
                <a16:creationId xmlns:a16="http://schemas.microsoft.com/office/drawing/2014/main" id="{10FBBD12-2D05-B6F6-9A26-0C12379DA4D2}"/>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156" b="38940"/>
          <a:stretch>
            <a:fillRect/>
          </a:stretch>
        </p:blipFill>
        <p:spPr bwMode="auto">
          <a:xfrm>
            <a:off x="-2960" y="2835256"/>
            <a:ext cx="6465187" cy="2077792"/>
          </a:xfrm>
          <a:prstGeom prst="rect">
            <a:avLst/>
          </a:prstGeom>
          <a:noFill/>
          <a:extLst>
            <a:ext uri="{909E8E84-426E-40DD-AFC4-6F175D3DCCD1}">
              <a14:hiddenFill xmlns:a14="http://schemas.microsoft.com/office/drawing/2010/main">
                <a:solidFill>
                  <a:srgbClr val="FFFFFF"/>
                </a:solidFill>
              </a14:hiddenFill>
            </a:ext>
          </a:extLst>
        </p:spPr>
      </p:pic>
      <p:pic>
        <p:nvPicPr>
          <p:cNvPr id="14" name="図 13">
            <a:extLst>
              <a:ext uri="{FF2B5EF4-FFF2-40B4-BE49-F238E27FC236}">
                <a16:creationId xmlns:a16="http://schemas.microsoft.com/office/drawing/2014/main" id="{41E6CE7F-6EEE-B1C4-E0DA-6D369B2206D5}"/>
              </a:ext>
            </a:extLst>
          </p:cNvPr>
          <p:cNvPicPr>
            <a:picLocks noChangeAspect="1"/>
          </p:cNvPicPr>
          <p:nvPr userDrawn="1"/>
        </p:nvPicPr>
        <p:blipFill>
          <a:blip r:embed="rId4"/>
          <a:srcRect t="4197" b="8904"/>
          <a:stretch>
            <a:fillRect/>
          </a:stretch>
        </p:blipFill>
        <p:spPr>
          <a:xfrm>
            <a:off x="2396" y="-21698"/>
            <a:ext cx="3085859" cy="2849916"/>
          </a:xfrm>
          <a:prstGeom prst="rect">
            <a:avLst/>
          </a:prstGeom>
        </p:spPr>
      </p:pic>
      <p:pic>
        <p:nvPicPr>
          <p:cNvPr id="1028" name="Picture 4" descr="undefined">
            <a:extLst>
              <a:ext uri="{FF2B5EF4-FFF2-40B4-BE49-F238E27FC236}">
                <a16:creationId xmlns:a16="http://schemas.microsoft.com/office/drawing/2014/main" id="{23A90036-0075-4893-63DD-F62855E8CAA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726797" y="-13542"/>
            <a:ext cx="3791154" cy="284435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6303C4D3-3AA2-3EF3-BE7E-0F670FFC08BF}"/>
              </a:ext>
            </a:extLst>
          </p:cNvPr>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t="18381" b="15230"/>
          <a:stretch>
            <a:fillRect/>
          </a:stretch>
        </p:blipFill>
        <p:spPr bwMode="auto">
          <a:xfrm>
            <a:off x="6410167" y="-13542"/>
            <a:ext cx="5762184" cy="4927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218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r>
              <a:rPr kumimoji="1" lang="ja-JP" altLang="en-US"/>
              <a:t>雲・降水・積雪研究会</a:t>
            </a:r>
            <a:r>
              <a:rPr kumimoji="1" lang="en-US" altLang="ja-JP"/>
              <a:t>2026@</a:t>
            </a:r>
            <a:r>
              <a:rPr kumimoji="1" lang="ja-JP" altLang="en-US"/>
              <a:t>兵庫県立大学大学院減災復興政策研究科大講義室（</a:t>
            </a:r>
            <a:r>
              <a:rPr kumimoji="1" lang="en-US" altLang="ja-JP"/>
              <a:t>2026/04/18-19</a:t>
            </a:r>
            <a:r>
              <a:rPr kumimoji="1" lang="ja-JP" altLang="en-US"/>
              <a:t>）</a:t>
            </a:r>
          </a:p>
        </p:txBody>
      </p:sp>
      <p:sp>
        <p:nvSpPr>
          <p:cNvPr id="6" name="Footer Placeholder 5"/>
          <p:cNvSpPr>
            <a:spLocks noGrp="1"/>
          </p:cNvSpPr>
          <p:nvPr>
            <p:ph type="ftr" sz="quarter" idx="11"/>
          </p:nvPr>
        </p:nvSpPr>
        <p:spPr/>
        <p:txBody>
          <a:bodyPr/>
          <a:lstStyle/>
          <a:p>
            <a:r>
              <a:rPr kumimoji="1" lang="en-US" altLang="ja-JP"/>
              <a:t>H.Taniguchi@Univ. of Hyogo</a:t>
            </a:r>
            <a:endParaRPr kumimoji="1" lang="ja-JP" altLang="en-US"/>
          </a:p>
        </p:txBody>
      </p:sp>
      <p:sp>
        <p:nvSpPr>
          <p:cNvPr id="7" name="Slide Number Placeholder 6"/>
          <p:cNvSpPr>
            <a:spLocks noGrp="1"/>
          </p:cNvSpPr>
          <p:nvPr>
            <p:ph type="sldNum" sz="quarter" idx="12"/>
          </p:nvPr>
        </p:nvSpPr>
        <p:spPr/>
        <p:txBody>
          <a:bodyPr/>
          <a:lstStyle/>
          <a:p>
            <a:fld id="{B842F032-3F06-4BBB-B9FD-6F60614D24E9}" type="slidenum">
              <a:rPr kumimoji="1" lang="ja-JP" altLang="en-US" smtClean="0"/>
              <a:t>‹#›</a:t>
            </a:fld>
            <a:endParaRPr kumimoji="1" lang="ja-JP" altLang="en-US"/>
          </a:p>
        </p:txBody>
      </p:sp>
    </p:spTree>
    <p:extLst>
      <p:ext uri="{BB962C8B-B14F-4D97-AF65-F5344CB8AC3E}">
        <p14:creationId xmlns:p14="http://schemas.microsoft.com/office/powerpoint/2010/main" val="2395914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45127" y="2507550"/>
            <a:ext cx="515620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7550"/>
            <a:ext cx="51816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r>
              <a:rPr kumimoji="1" lang="ja-JP" altLang="en-US"/>
              <a:t>雲・降水・積雪研究会</a:t>
            </a:r>
            <a:r>
              <a:rPr kumimoji="1" lang="en-US" altLang="ja-JP"/>
              <a:t>2026@</a:t>
            </a:r>
            <a:r>
              <a:rPr kumimoji="1" lang="ja-JP" altLang="en-US"/>
              <a:t>兵庫県立大学大学院減災復興政策研究科大講義室（</a:t>
            </a:r>
            <a:r>
              <a:rPr kumimoji="1" lang="en-US" altLang="ja-JP"/>
              <a:t>2026/04/18-19</a:t>
            </a:r>
            <a:r>
              <a:rPr kumimoji="1" lang="ja-JP" altLang="en-US"/>
              <a:t>）</a:t>
            </a:r>
          </a:p>
        </p:txBody>
      </p:sp>
      <p:sp>
        <p:nvSpPr>
          <p:cNvPr id="8" name="Footer Placeholder 7"/>
          <p:cNvSpPr>
            <a:spLocks noGrp="1"/>
          </p:cNvSpPr>
          <p:nvPr>
            <p:ph type="ftr" sz="quarter" idx="11"/>
          </p:nvPr>
        </p:nvSpPr>
        <p:spPr/>
        <p:txBody>
          <a:bodyPr/>
          <a:lstStyle/>
          <a:p>
            <a:r>
              <a:rPr kumimoji="1" lang="en-US" altLang="ja-JP"/>
              <a:t>H.Taniguchi@Univ. of Hyogo</a:t>
            </a:r>
            <a:endParaRPr kumimoji="1" lang="ja-JP" altLang="en-US"/>
          </a:p>
        </p:txBody>
      </p:sp>
      <p:sp>
        <p:nvSpPr>
          <p:cNvPr id="9" name="Slide Number Placeholder 8"/>
          <p:cNvSpPr>
            <a:spLocks noGrp="1"/>
          </p:cNvSpPr>
          <p:nvPr>
            <p:ph type="sldNum" sz="quarter" idx="12"/>
          </p:nvPr>
        </p:nvSpPr>
        <p:spPr/>
        <p:txBody>
          <a:bodyPr/>
          <a:lstStyle/>
          <a:p>
            <a:fld id="{B842F032-3F06-4BBB-B9FD-6F60614D24E9}"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1868255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kumimoji="1" lang="ja-JP" altLang="en-US"/>
              <a:t>雲・降水・積雪研究会</a:t>
            </a:r>
            <a:r>
              <a:rPr kumimoji="1" lang="en-US" altLang="ja-JP"/>
              <a:t>2026@</a:t>
            </a:r>
            <a:r>
              <a:rPr kumimoji="1" lang="ja-JP" altLang="en-US"/>
              <a:t>兵庫県立大学大学院減災復興政策研究科大講義室（</a:t>
            </a:r>
            <a:r>
              <a:rPr kumimoji="1" lang="en-US" altLang="ja-JP"/>
              <a:t>2026/04/18-19</a:t>
            </a:r>
            <a:r>
              <a:rPr kumimoji="1" lang="ja-JP" altLang="en-US"/>
              <a:t>）</a:t>
            </a:r>
          </a:p>
        </p:txBody>
      </p:sp>
      <p:sp>
        <p:nvSpPr>
          <p:cNvPr id="4" name="Footer Placeholder 3"/>
          <p:cNvSpPr>
            <a:spLocks noGrp="1"/>
          </p:cNvSpPr>
          <p:nvPr>
            <p:ph type="ftr" sz="quarter" idx="11"/>
          </p:nvPr>
        </p:nvSpPr>
        <p:spPr/>
        <p:txBody>
          <a:bodyPr/>
          <a:lstStyle/>
          <a:p>
            <a:r>
              <a:rPr kumimoji="1" lang="en-US" altLang="ja-JP"/>
              <a:t>H.Taniguchi@Univ. of Hyogo</a:t>
            </a:r>
            <a:endParaRPr kumimoji="1" lang="ja-JP" altLang="en-US"/>
          </a:p>
        </p:txBody>
      </p:sp>
      <p:sp>
        <p:nvSpPr>
          <p:cNvPr id="5" name="Slide Number Placeholder 4"/>
          <p:cNvSpPr>
            <a:spLocks noGrp="1"/>
          </p:cNvSpPr>
          <p:nvPr>
            <p:ph type="sldNum" sz="quarter" idx="12"/>
          </p:nvPr>
        </p:nvSpPr>
        <p:spPr/>
        <p:txBody>
          <a:bodyPr/>
          <a:lstStyle/>
          <a:p>
            <a:fld id="{B842F032-3F06-4BBB-B9FD-6F60614D24E9}"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1585584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kumimoji="1" lang="ja-JP" altLang="en-US"/>
              <a:t>雲・降水・積雪研究会</a:t>
            </a:r>
            <a:r>
              <a:rPr kumimoji="1" lang="en-US" altLang="ja-JP"/>
              <a:t>2026@</a:t>
            </a:r>
            <a:r>
              <a:rPr kumimoji="1" lang="ja-JP" altLang="en-US"/>
              <a:t>兵庫県立大学大学院減災復興政策研究科大講義室（</a:t>
            </a:r>
            <a:r>
              <a:rPr kumimoji="1" lang="en-US" altLang="ja-JP"/>
              <a:t>2026/04/18-19</a:t>
            </a:r>
            <a:r>
              <a:rPr kumimoji="1" lang="ja-JP" altLang="en-US"/>
              <a:t>）</a:t>
            </a:r>
          </a:p>
        </p:txBody>
      </p:sp>
      <p:sp>
        <p:nvSpPr>
          <p:cNvPr id="3" name="Footer Placeholder 2"/>
          <p:cNvSpPr>
            <a:spLocks noGrp="1"/>
          </p:cNvSpPr>
          <p:nvPr>
            <p:ph type="ftr" sz="quarter" idx="11"/>
          </p:nvPr>
        </p:nvSpPr>
        <p:spPr/>
        <p:txBody>
          <a:bodyPr/>
          <a:lstStyle/>
          <a:p>
            <a:r>
              <a:rPr kumimoji="1" lang="en-US" altLang="ja-JP"/>
              <a:t>H.Taniguchi@Univ. of Hyogo</a:t>
            </a:r>
            <a:endParaRPr kumimoji="1" lang="ja-JP" altLang="en-US"/>
          </a:p>
        </p:txBody>
      </p:sp>
      <p:sp>
        <p:nvSpPr>
          <p:cNvPr id="4" name="Slide Number Placeholder 3"/>
          <p:cNvSpPr>
            <a:spLocks noGrp="1"/>
          </p:cNvSpPr>
          <p:nvPr>
            <p:ph type="sldNum" sz="quarter" idx="12"/>
          </p:nvPr>
        </p:nvSpPr>
        <p:spPr/>
        <p:txBody>
          <a:bodyPr/>
          <a:lstStyle/>
          <a:p>
            <a:fld id="{B842F032-3F06-4BBB-B9FD-6F60614D24E9}" type="slidenum">
              <a:rPr kumimoji="1" lang="ja-JP" altLang="en-US" smtClean="0"/>
              <a:t>‹#›</a:t>
            </a:fld>
            <a:endParaRPr kumimoji="1" lang="ja-JP" altLang="en-US"/>
          </a:p>
        </p:txBody>
      </p:sp>
    </p:spTree>
    <p:extLst>
      <p:ext uri="{BB962C8B-B14F-4D97-AF65-F5344CB8AC3E}">
        <p14:creationId xmlns:p14="http://schemas.microsoft.com/office/powerpoint/2010/main" val="636705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ja-JP" altLang="en-US"/>
              <a:t>マスター タイトルの書式設定</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r>
              <a:rPr kumimoji="1" lang="ja-JP" altLang="en-US"/>
              <a:t>雲・降水・積雪研究会</a:t>
            </a:r>
            <a:r>
              <a:rPr kumimoji="1" lang="en-US" altLang="ja-JP"/>
              <a:t>2026@</a:t>
            </a:r>
            <a:r>
              <a:rPr kumimoji="1" lang="ja-JP" altLang="en-US"/>
              <a:t>兵庫県立大学大学院減災復興政策研究科大講義室（</a:t>
            </a:r>
            <a:r>
              <a:rPr kumimoji="1" lang="en-US" altLang="ja-JP"/>
              <a:t>2026/04/18-19</a:t>
            </a:r>
            <a:r>
              <a:rPr kumimoji="1" lang="ja-JP" altLang="en-US"/>
              <a:t>）</a:t>
            </a:r>
          </a:p>
        </p:txBody>
      </p:sp>
      <p:sp>
        <p:nvSpPr>
          <p:cNvPr id="6" name="Footer Placeholder 5"/>
          <p:cNvSpPr>
            <a:spLocks noGrp="1"/>
          </p:cNvSpPr>
          <p:nvPr>
            <p:ph type="ftr" sz="quarter" idx="11"/>
          </p:nvPr>
        </p:nvSpPr>
        <p:spPr/>
        <p:txBody>
          <a:bodyPr/>
          <a:lstStyle/>
          <a:p>
            <a:r>
              <a:rPr kumimoji="1" lang="en-US" altLang="ja-JP"/>
              <a:t>H.Taniguchi@Univ. of Hyogo</a:t>
            </a:r>
            <a:endParaRPr kumimoji="1" lang="ja-JP" altLang="en-US"/>
          </a:p>
        </p:txBody>
      </p:sp>
      <p:sp>
        <p:nvSpPr>
          <p:cNvPr id="7" name="Slide Number Placeholder 6"/>
          <p:cNvSpPr>
            <a:spLocks noGrp="1"/>
          </p:cNvSpPr>
          <p:nvPr>
            <p:ph type="sldNum" sz="quarter" idx="12"/>
          </p:nvPr>
        </p:nvSpPr>
        <p:spPr/>
        <p:txBody>
          <a:bodyPr/>
          <a:lstStyle/>
          <a:p>
            <a:fld id="{B842F032-3F06-4BBB-B9FD-6F60614D24E9}" type="slidenum">
              <a:rPr kumimoji="1" lang="ja-JP" altLang="en-US" smtClean="0"/>
              <a:t>‹#›</a:t>
            </a:fld>
            <a:endParaRPr kumimoji="1" lang="ja-JP" altLang="en-US"/>
          </a:p>
        </p:txBody>
      </p:sp>
    </p:spTree>
    <p:extLst>
      <p:ext uri="{BB962C8B-B14F-4D97-AF65-F5344CB8AC3E}">
        <p14:creationId xmlns:p14="http://schemas.microsoft.com/office/powerpoint/2010/main" val="1990504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r>
              <a:rPr kumimoji="1" lang="ja-JP" altLang="en-US"/>
              <a:t>雲・降水・積雪研究会</a:t>
            </a:r>
            <a:r>
              <a:rPr kumimoji="1" lang="en-US" altLang="ja-JP"/>
              <a:t>2026@</a:t>
            </a:r>
            <a:r>
              <a:rPr kumimoji="1" lang="ja-JP" altLang="en-US"/>
              <a:t>兵庫県立大学大学院減災復興政策研究科大講義室（</a:t>
            </a:r>
            <a:r>
              <a:rPr kumimoji="1" lang="en-US" altLang="ja-JP"/>
              <a:t>2026/04/18-19</a:t>
            </a:r>
            <a:r>
              <a:rPr kumimoji="1" lang="ja-JP" altLang="en-US"/>
              <a:t>）</a:t>
            </a:r>
          </a:p>
        </p:txBody>
      </p:sp>
      <p:sp>
        <p:nvSpPr>
          <p:cNvPr id="6" name="Footer Placeholder 5"/>
          <p:cNvSpPr>
            <a:spLocks noGrp="1"/>
          </p:cNvSpPr>
          <p:nvPr>
            <p:ph type="ftr" sz="quarter" idx="11"/>
          </p:nvPr>
        </p:nvSpPr>
        <p:spPr/>
        <p:txBody>
          <a:bodyPr/>
          <a:lstStyle/>
          <a:p>
            <a:r>
              <a:rPr kumimoji="1" lang="en-US" altLang="ja-JP"/>
              <a:t>H.Taniguchi@Univ. of Hyogo</a:t>
            </a:r>
            <a:endParaRPr kumimoji="1" lang="ja-JP" altLang="en-US"/>
          </a:p>
        </p:txBody>
      </p:sp>
      <p:sp>
        <p:nvSpPr>
          <p:cNvPr id="7" name="Slide Number Placeholder 6"/>
          <p:cNvSpPr>
            <a:spLocks noGrp="1"/>
          </p:cNvSpPr>
          <p:nvPr>
            <p:ph type="sldNum" sz="quarter" idx="12"/>
          </p:nvPr>
        </p:nvSpPr>
        <p:spPr/>
        <p:txBody>
          <a:bodyPr/>
          <a:lstStyle/>
          <a:p>
            <a:fld id="{B842F032-3F06-4BBB-B9FD-6F60614D24E9}" type="slidenum">
              <a:rPr kumimoji="1" lang="ja-JP" altLang="en-US" smtClean="0"/>
              <a:t>‹#›</a:t>
            </a:fld>
            <a:endParaRPr kumimoji="1" lang="ja-JP" altLang="en-US"/>
          </a:p>
        </p:txBody>
      </p:sp>
    </p:spTree>
    <p:extLst>
      <p:ext uri="{BB962C8B-B14F-4D97-AF65-F5344CB8AC3E}">
        <p14:creationId xmlns:p14="http://schemas.microsoft.com/office/powerpoint/2010/main" val="3338724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r>
              <a:rPr kumimoji="1" lang="ja-JP" altLang="en-US"/>
              <a:t>雲・降水・積雪研究会</a:t>
            </a:r>
            <a:r>
              <a:rPr kumimoji="1" lang="en-US" altLang="ja-JP"/>
              <a:t>2026@</a:t>
            </a:r>
            <a:r>
              <a:rPr kumimoji="1" lang="ja-JP" altLang="en-US"/>
              <a:t>兵庫県立大学大学院減災復興政策研究科大講義室（</a:t>
            </a:r>
            <a:r>
              <a:rPr kumimoji="1" lang="en-US" altLang="ja-JP"/>
              <a:t>2026/04/18-19</a:t>
            </a:r>
            <a:r>
              <a:rPr kumimoji="1" lang="ja-JP" altLang="en-US"/>
              <a:t>）</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r>
              <a:rPr kumimoji="1" lang="en-US" altLang="ja-JP"/>
              <a:t>H.Taniguchi@Univ. of Hyogo</a:t>
            </a:r>
            <a:endParaRPr kumimoji="1" lang="ja-JP" alt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B842F032-3F06-4BBB-B9FD-6F60614D24E9}" type="slidenum">
              <a:rPr kumimoji="1" lang="ja-JP" altLang="en-US" smtClean="0"/>
              <a:t>‹#›</a:t>
            </a:fld>
            <a:endParaRPr kumimoji="1" lang="ja-JP" altLang="en-US"/>
          </a:p>
        </p:txBody>
      </p:sp>
    </p:spTree>
    <p:extLst>
      <p:ext uri="{BB962C8B-B14F-4D97-AF65-F5344CB8AC3E}">
        <p14:creationId xmlns:p14="http://schemas.microsoft.com/office/powerpoint/2010/main" val="3416236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rgbClr val="1C1C8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dirty="0"/>
          </a:p>
        </p:txBody>
      </p:sp>
      <p:sp>
        <p:nvSpPr>
          <p:cNvPr id="9" name="Rectangle 8"/>
          <p:cNvSpPr/>
          <p:nvPr/>
        </p:nvSpPr>
        <p:spPr>
          <a:xfrm>
            <a:off x="0" y="6334316"/>
            <a:ext cx="12192001" cy="65998"/>
          </a:xfrm>
          <a:prstGeom prst="rect">
            <a:avLst/>
          </a:prstGeom>
          <a:solidFill>
            <a:srgbClr val="D8C99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b="0" i="0" u="none"/>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C43F42B-3D55-4586-87F9-E1FB1B4CFDEB}" type="datetime1">
              <a:rPr kumimoji="1" lang="en-US" altLang="ja-JP" smtClean="0"/>
              <a:t>4/27/2026</a:t>
            </a:fld>
            <a:endParaRPr kumimoji="1" lang="ja-JP" alt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latin typeface="メイリオ" panose="020B0604030504040204" pitchFamily="50" charset="-128"/>
                <a:ea typeface="メイリオ" panose="020B0604030504040204" pitchFamily="50" charset="-128"/>
              </a:defRPr>
            </a:lvl1pPr>
          </a:lstStyle>
          <a:p>
            <a:endParaRPr kumimoji="1" lang="ja-JP" alt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7AA9E0C-F9B0-42C4-8EE2-846BBC4AC259}" type="slidenum">
              <a:rPr kumimoji="1" lang="ja-JP" altLang="en-US" smtClean="0"/>
              <a:pPr/>
              <a:t>‹#›</a:t>
            </a:fld>
            <a:r>
              <a:rPr kumimoji="1" lang="en-US" altLang="ja-JP"/>
              <a:t>/25</a:t>
            </a:r>
            <a:endParaRPr kumimoji="1" lang="ja-JP" alt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906763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dt="0"/>
  <p:txStyles>
    <p:titleStyle>
      <a:lvl1pPr algn="l" defTabSz="914400" rtl="0" eaLnBrk="1" latinLnBrk="0" hangingPunct="1">
        <a:lnSpc>
          <a:spcPct val="85000"/>
        </a:lnSpc>
        <a:spcBef>
          <a:spcPct val="0"/>
        </a:spcBef>
        <a:buNone/>
        <a:defRPr kumimoji="1" sz="4800" b="1" i="0" u="none" kern="1200" spc="-50" baseline="0">
          <a:solidFill>
            <a:schemeClr val="tx1">
              <a:lumMod val="75000"/>
              <a:lumOff val="25000"/>
            </a:schemeClr>
          </a:solidFill>
          <a:latin typeface="メイリオ" panose="020B0604030504040204" pitchFamily="50" charset="-128"/>
          <a:ea typeface="メイリオ" panose="020B0604030504040204" pitchFamily="50" charset="-128"/>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35.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18193-EDC4-ABC6-6AEF-279D9A08D6A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2FDE1B8-3AB4-66ED-EC54-C48ADFA21ED1}"/>
              </a:ext>
            </a:extLst>
          </p:cNvPr>
          <p:cNvSpPr>
            <a:spLocks noGrp="1"/>
          </p:cNvSpPr>
          <p:nvPr>
            <p:ph type="ctrTitle"/>
          </p:nvPr>
        </p:nvSpPr>
        <p:spPr>
          <a:xfrm>
            <a:off x="1097280" y="758952"/>
            <a:ext cx="11263416" cy="3566160"/>
          </a:xfrm>
        </p:spPr>
        <p:txBody>
          <a:bodyPr>
            <a:noAutofit/>
          </a:bodyPr>
          <a:lstStyle/>
          <a:p>
            <a:r>
              <a:rPr lang="ja-JP" altLang="en-US" sz="6600" dirty="0"/>
              <a:t>停電データ活用打合せ</a:t>
            </a:r>
            <a:br>
              <a:rPr lang="en-US" altLang="ja-JP" sz="6600" dirty="0"/>
            </a:br>
            <a:endParaRPr kumimoji="1" lang="ja-JP" altLang="en-US" sz="3200" dirty="0"/>
          </a:p>
        </p:txBody>
      </p:sp>
      <p:sp>
        <p:nvSpPr>
          <p:cNvPr id="3" name="テキスト プレースホルダー 2">
            <a:extLst>
              <a:ext uri="{FF2B5EF4-FFF2-40B4-BE49-F238E27FC236}">
                <a16:creationId xmlns:a16="http://schemas.microsoft.com/office/drawing/2014/main" id="{00DD7910-B0BC-F9F7-6C81-A98FD33E8A1E}"/>
              </a:ext>
            </a:extLst>
          </p:cNvPr>
          <p:cNvSpPr>
            <a:spLocks noGrp="1"/>
          </p:cNvSpPr>
          <p:nvPr>
            <p:ph type="subTitle" idx="1"/>
          </p:nvPr>
        </p:nvSpPr>
        <p:spPr>
          <a:xfrm>
            <a:off x="1100050" y="4455620"/>
            <a:ext cx="10540565" cy="1643428"/>
          </a:xfrm>
        </p:spPr>
        <p:txBody>
          <a:bodyPr anchor="b" anchorCtr="0">
            <a:normAutofit/>
          </a:bodyPr>
          <a:lstStyle/>
          <a:p>
            <a:r>
              <a:rPr lang="ja-JP" altLang="en-US" b="1" dirty="0"/>
              <a:t>兵庫県立大学　谷口　博</a:t>
            </a:r>
            <a:endParaRPr kumimoji="1" lang="ja-JP" altLang="en-US" sz="1600" b="1" dirty="0">
              <a:latin typeface="メイリオ" panose="020B0604030504040204" pitchFamily="50" charset="-128"/>
              <a:ea typeface="メイリオ" panose="020B0604030504040204" pitchFamily="50" charset="-128"/>
            </a:endParaRPr>
          </a:p>
        </p:txBody>
      </p:sp>
      <p:grpSp>
        <p:nvGrpSpPr>
          <p:cNvPr id="8" name="グループ化 7">
            <a:extLst>
              <a:ext uri="{FF2B5EF4-FFF2-40B4-BE49-F238E27FC236}">
                <a16:creationId xmlns:a16="http://schemas.microsoft.com/office/drawing/2014/main" id="{CC9EA871-CA7D-6A83-443C-31110E69DD53}"/>
              </a:ext>
            </a:extLst>
          </p:cNvPr>
          <p:cNvGrpSpPr/>
          <p:nvPr/>
        </p:nvGrpSpPr>
        <p:grpSpPr>
          <a:xfrm>
            <a:off x="6240016" y="260648"/>
            <a:ext cx="3623640" cy="1206267"/>
            <a:chOff x="6648824" y="5292006"/>
            <a:chExt cx="3623640" cy="1206267"/>
          </a:xfrm>
        </p:grpSpPr>
        <p:sp>
          <p:nvSpPr>
            <p:cNvPr id="7" name="正方形/長方形 6">
              <a:extLst>
                <a:ext uri="{FF2B5EF4-FFF2-40B4-BE49-F238E27FC236}">
                  <a16:creationId xmlns:a16="http://schemas.microsoft.com/office/drawing/2014/main" id="{AC275C47-5A1D-EAB6-E4A7-E3BFE73B9D0D}"/>
                </a:ext>
              </a:extLst>
            </p:cNvPr>
            <p:cNvSpPr/>
            <p:nvPr/>
          </p:nvSpPr>
          <p:spPr>
            <a:xfrm>
              <a:off x="6648824" y="5292006"/>
              <a:ext cx="3623640" cy="120626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pic>
          <p:nvPicPr>
            <p:cNvPr id="6" name="図 5" descr="ロゴ が含まれている画像&#10;&#10;AI 生成コンテンツは誤りを含む可能性があります。">
              <a:extLst>
                <a:ext uri="{FF2B5EF4-FFF2-40B4-BE49-F238E27FC236}">
                  <a16:creationId xmlns:a16="http://schemas.microsoft.com/office/drawing/2014/main" id="{DA80676A-D1DD-E3E6-9774-886931A0A3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8024" y="5453705"/>
              <a:ext cx="3390900" cy="914400"/>
            </a:xfrm>
            <a:prstGeom prst="rect">
              <a:avLst/>
            </a:prstGeom>
          </p:spPr>
        </p:pic>
      </p:grpSp>
    </p:spTree>
    <p:extLst>
      <p:ext uri="{BB962C8B-B14F-4D97-AF65-F5344CB8AC3E}">
        <p14:creationId xmlns:p14="http://schemas.microsoft.com/office/powerpoint/2010/main" val="1964121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21DE59-3628-9622-6FBD-D6FA4BD0D739}"/>
              </a:ext>
            </a:extLst>
          </p:cNvPr>
          <p:cNvSpPr>
            <a:spLocks noGrp="1"/>
          </p:cNvSpPr>
          <p:nvPr>
            <p:ph type="title"/>
          </p:nvPr>
        </p:nvSpPr>
        <p:spPr/>
        <p:txBody>
          <a:bodyPr>
            <a:noAutofit/>
          </a:bodyPr>
          <a:lstStyle/>
          <a:p>
            <a:r>
              <a:rPr kumimoji="1" lang="ja-JP" altLang="en-US" sz="3600" dirty="0"/>
              <a:t>使用したデータセット（</a:t>
            </a:r>
            <a:r>
              <a:rPr kumimoji="1" lang="en-US" altLang="ja-JP" sz="3600" dirty="0"/>
              <a:t>2024/08/27-09/04)</a:t>
            </a:r>
            <a:endParaRPr kumimoji="1" lang="ja-JP" altLang="en-US" sz="3600" dirty="0"/>
          </a:p>
        </p:txBody>
      </p:sp>
      <p:sp>
        <p:nvSpPr>
          <p:cNvPr id="3" name="コンテンツ プレースホルダー 2">
            <a:extLst>
              <a:ext uri="{FF2B5EF4-FFF2-40B4-BE49-F238E27FC236}">
                <a16:creationId xmlns:a16="http://schemas.microsoft.com/office/drawing/2014/main" id="{DDC9C742-B707-63B2-0F24-153AD932D1C4}"/>
              </a:ext>
            </a:extLst>
          </p:cNvPr>
          <p:cNvSpPr>
            <a:spLocks noGrp="1"/>
          </p:cNvSpPr>
          <p:nvPr>
            <p:ph idx="1"/>
          </p:nvPr>
        </p:nvSpPr>
        <p:spPr>
          <a:xfrm>
            <a:off x="407504" y="1371621"/>
            <a:ext cx="11340548" cy="5486379"/>
          </a:xfrm>
        </p:spPr>
        <p:txBody>
          <a:bodyPr>
            <a:normAutofit/>
          </a:bodyPr>
          <a:lstStyle/>
          <a:p>
            <a:r>
              <a:rPr kumimoji="1" lang="ja-JP" altLang="en-US" dirty="0"/>
              <a:t>停電データ</a:t>
            </a:r>
            <a:endParaRPr kumimoji="1" lang="en-US" altLang="ja-JP" dirty="0"/>
          </a:p>
          <a:p>
            <a:pPr lvl="1"/>
            <a:r>
              <a:rPr lang="ja-JP" altLang="en-US" dirty="0"/>
              <a:t>国内</a:t>
            </a:r>
            <a:r>
              <a:rPr lang="en-US" altLang="ja-JP" dirty="0"/>
              <a:t>10</a:t>
            </a:r>
            <a:r>
              <a:rPr lang="ja-JP" altLang="en-US" dirty="0"/>
              <a:t>社の主要電力会社が提供する公式 </a:t>
            </a:r>
            <a:r>
              <a:rPr lang="en-US" altLang="ja-JP" dirty="0"/>
              <a:t>web </a:t>
            </a:r>
            <a:r>
              <a:rPr lang="ja-JP" altLang="en-US" dirty="0"/>
              <a:t>サイトから</a:t>
            </a:r>
            <a:r>
              <a:rPr lang="en-US" altLang="ja-JP" b="1" u="sng" dirty="0"/>
              <a:t>1</a:t>
            </a:r>
            <a:r>
              <a:rPr lang="ja-JP" altLang="en-US" b="1" u="sng" dirty="0"/>
              <a:t>時間毎</a:t>
            </a:r>
            <a:r>
              <a:rPr lang="ja-JP" altLang="en-US" dirty="0"/>
              <a:t>に収集・集計された停電情報</a:t>
            </a:r>
            <a:endParaRPr lang="en-US" altLang="ja-JP" dirty="0"/>
          </a:p>
          <a:p>
            <a:pPr lvl="1"/>
            <a:r>
              <a:rPr lang="ja-JP" altLang="en-US" b="1" u="sng" dirty="0"/>
              <a:t>影響を受けた地域</a:t>
            </a:r>
            <a:r>
              <a:rPr lang="ja-JP" altLang="en-US" dirty="0"/>
              <a:t>（都道府県、市・区・郡、町・村）、</a:t>
            </a:r>
            <a:r>
              <a:rPr lang="ja-JP" altLang="en-US" b="1" u="sng" dirty="0"/>
              <a:t>停電世帯数</a:t>
            </a:r>
            <a:r>
              <a:rPr lang="ja-JP" altLang="en-US" dirty="0"/>
              <a:t>、</a:t>
            </a:r>
            <a:r>
              <a:rPr lang="ja-JP" altLang="en-US" b="1" u="sng" dirty="0"/>
              <a:t>停電の原因</a:t>
            </a:r>
            <a:r>
              <a:rPr lang="ja-JP" altLang="en-US" dirty="0"/>
              <a:t>、報告更新（停電発生、継続）の</a:t>
            </a:r>
            <a:r>
              <a:rPr lang="ja-JP" altLang="en-US" b="1" u="sng" dirty="0"/>
              <a:t>タイムスタンプ</a:t>
            </a:r>
            <a:endParaRPr lang="en-US" altLang="ja-JP" b="1" u="sng" dirty="0"/>
          </a:p>
          <a:p>
            <a:pPr lvl="1"/>
            <a:r>
              <a:rPr lang="ja-JP" altLang="en-US" dirty="0"/>
              <a:t>気象以外の要因</a:t>
            </a:r>
            <a:r>
              <a:rPr lang="en-US" altLang="ja-JP" dirty="0"/>
              <a:t>(</a:t>
            </a:r>
            <a:r>
              <a:rPr lang="ja-JP" altLang="en-US" dirty="0"/>
              <a:t>例えば</a:t>
            </a:r>
            <a:r>
              <a:rPr lang="en-US" altLang="ja-JP" dirty="0"/>
              <a:t>, </a:t>
            </a:r>
            <a:r>
              <a:rPr lang="ja-JP" altLang="en-US" dirty="0"/>
              <a:t>電力会社の都合や設備の老朽化</a:t>
            </a:r>
            <a:r>
              <a:rPr lang="en-US" altLang="ja-JP" dirty="0"/>
              <a:t>, </a:t>
            </a:r>
            <a:r>
              <a:rPr lang="ja-JP" altLang="en-US" dirty="0"/>
              <a:t>地震</a:t>
            </a:r>
            <a:r>
              <a:rPr lang="en-US" altLang="ja-JP" dirty="0"/>
              <a:t>,</a:t>
            </a:r>
            <a:r>
              <a:rPr lang="ja-JP" altLang="en-US" dirty="0"/>
              <a:t>飛来物の接触，動物の侵入や接触等</a:t>
            </a:r>
            <a:r>
              <a:rPr lang="en-US" altLang="ja-JP" dirty="0"/>
              <a:t>)</a:t>
            </a:r>
            <a:r>
              <a:rPr lang="ja-JP" altLang="en-US" dirty="0"/>
              <a:t>による停電データは今回の解析では除去</a:t>
            </a:r>
            <a:endParaRPr lang="en-US" altLang="ja-JP" dirty="0"/>
          </a:p>
          <a:p>
            <a:pPr lvl="1"/>
            <a:r>
              <a:rPr lang="ja-JP" altLang="en-US" dirty="0"/>
              <a:t>公開されている停電データには、低圧線や引込線の損傷による停電は含まれていないため、影響を受けた世帯数が過小評価されている可能性あり</a:t>
            </a:r>
            <a:endParaRPr lang="en-US" altLang="ja-JP" dirty="0"/>
          </a:p>
          <a:p>
            <a:r>
              <a:rPr kumimoji="1" lang="ja-JP" altLang="en-US" dirty="0"/>
              <a:t>気象データ</a:t>
            </a:r>
            <a:endParaRPr kumimoji="1" lang="en-US" altLang="ja-JP" dirty="0"/>
          </a:p>
          <a:p>
            <a:pPr lvl="1"/>
            <a:r>
              <a:rPr lang="ja-JP" altLang="en-US" dirty="0"/>
              <a:t>気象庁</a:t>
            </a:r>
            <a:r>
              <a:rPr lang="en-US" altLang="ja-JP" dirty="0"/>
              <a:t>AMeDAS</a:t>
            </a:r>
            <a:r>
              <a:rPr lang="ja-JP" altLang="en-US" dirty="0"/>
              <a:t> 地上観測データ（降水量、風速の</a:t>
            </a:r>
            <a:r>
              <a:rPr lang="en-US" altLang="ja-JP" dirty="0"/>
              <a:t>10</a:t>
            </a:r>
            <a:r>
              <a:rPr lang="ja-JP" altLang="en-US" dirty="0"/>
              <a:t>分値）</a:t>
            </a:r>
            <a:endParaRPr lang="en-US" altLang="ja-JP" dirty="0"/>
          </a:p>
          <a:p>
            <a:pPr lvl="1"/>
            <a:r>
              <a:rPr kumimoji="1" lang="ja-JP" altLang="en-US" dirty="0"/>
              <a:t>気象庁レーダアメダス解析雨量</a:t>
            </a:r>
            <a:endParaRPr kumimoji="1" lang="en-US" altLang="ja-JP" dirty="0"/>
          </a:p>
          <a:p>
            <a:pPr lvl="1"/>
            <a:r>
              <a:rPr lang="ja-JP" altLang="en-US" dirty="0"/>
              <a:t>気象庁天気図</a:t>
            </a:r>
            <a:endParaRPr lang="en-US" altLang="ja-JP" dirty="0"/>
          </a:p>
          <a:p>
            <a:pPr lvl="1"/>
            <a:r>
              <a:rPr kumimoji="1" lang="ja-JP" altLang="en-US" dirty="0"/>
              <a:t>気象庁ベストトラック</a:t>
            </a:r>
          </a:p>
        </p:txBody>
      </p:sp>
      <p:sp>
        <p:nvSpPr>
          <p:cNvPr id="4" name="フッター プレースホルダー 3">
            <a:extLst>
              <a:ext uri="{FF2B5EF4-FFF2-40B4-BE49-F238E27FC236}">
                <a16:creationId xmlns:a16="http://schemas.microsoft.com/office/drawing/2014/main" id="{DB818422-5ECE-ABDF-B07F-FDA9DC27CB35}"/>
              </a:ext>
            </a:extLst>
          </p:cNvPr>
          <p:cNvSpPr>
            <a:spLocks noGrp="1"/>
          </p:cNvSpPr>
          <p:nvPr>
            <p:ph type="ftr" sz="quarter" idx="11"/>
          </p:nvPr>
        </p:nvSpPr>
        <p:spPr/>
        <p:txBody>
          <a:bodyPr/>
          <a:lstStyle/>
          <a:p>
            <a:r>
              <a:rPr kumimoji="1" lang="en-US" altLang="ja-JP"/>
              <a:t>H.Taniguchi@Univ. of Hyogo</a:t>
            </a:r>
            <a:endParaRPr kumimoji="1" lang="ja-JP" altLang="en-US" dirty="0"/>
          </a:p>
        </p:txBody>
      </p:sp>
      <p:sp>
        <p:nvSpPr>
          <p:cNvPr id="5" name="日付プレースホルダー 4">
            <a:extLst>
              <a:ext uri="{FF2B5EF4-FFF2-40B4-BE49-F238E27FC236}">
                <a16:creationId xmlns:a16="http://schemas.microsoft.com/office/drawing/2014/main" id="{3B21F367-8261-4DE6-28E9-AC8EB1BC4647}"/>
              </a:ext>
            </a:extLst>
          </p:cNvPr>
          <p:cNvSpPr>
            <a:spLocks noGrp="1"/>
          </p:cNvSpPr>
          <p:nvPr>
            <p:ph type="dt" sz="half" idx="10"/>
          </p:nvPr>
        </p:nvSpPr>
        <p:spPr/>
        <p:txBody>
          <a:bodyPr/>
          <a:lstStyle/>
          <a:p>
            <a:r>
              <a:rPr kumimoji="1" lang="ja-JP" altLang="en-US"/>
              <a:t>雲・降水・積雪研究会</a:t>
            </a:r>
            <a:r>
              <a:rPr kumimoji="1" lang="en-US" altLang="ja-JP"/>
              <a:t>2026@</a:t>
            </a:r>
            <a:r>
              <a:rPr kumimoji="1" lang="ja-JP" altLang="en-US"/>
              <a:t>兵庫県立大学大学院減災復興政策研究科大講義室（</a:t>
            </a:r>
            <a:r>
              <a:rPr kumimoji="1" lang="en-US" altLang="ja-JP"/>
              <a:t>2026/04/18-19</a:t>
            </a:r>
            <a:r>
              <a:rPr kumimoji="1" lang="ja-JP" altLang="en-US"/>
              <a:t>）</a:t>
            </a:r>
            <a:endParaRPr kumimoji="1" lang="ja-JP" altLang="en-US" sz="900" dirty="0"/>
          </a:p>
        </p:txBody>
      </p:sp>
    </p:spTree>
    <p:extLst>
      <p:ext uri="{BB962C8B-B14F-4D97-AF65-F5344CB8AC3E}">
        <p14:creationId xmlns:p14="http://schemas.microsoft.com/office/powerpoint/2010/main" val="240314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8A050E-17AF-6403-A2DA-63DB1ACEFF1F}"/>
              </a:ext>
            </a:extLst>
          </p:cNvPr>
          <p:cNvSpPr>
            <a:spLocks noGrp="1"/>
          </p:cNvSpPr>
          <p:nvPr>
            <p:ph type="title"/>
          </p:nvPr>
        </p:nvSpPr>
        <p:spPr/>
        <p:txBody>
          <a:bodyPr/>
          <a:lstStyle/>
          <a:p>
            <a:r>
              <a:rPr kumimoji="1" lang="ja-JP" altLang="en-US" dirty="0"/>
              <a:t>地域の分類</a:t>
            </a:r>
          </a:p>
        </p:txBody>
      </p:sp>
      <p:sp>
        <p:nvSpPr>
          <p:cNvPr id="3" name="コンテンツ プレースホルダー 2">
            <a:extLst>
              <a:ext uri="{FF2B5EF4-FFF2-40B4-BE49-F238E27FC236}">
                <a16:creationId xmlns:a16="http://schemas.microsoft.com/office/drawing/2014/main" id="{47C7BED0-068F-7DF8-994A-68DF998A2A59}"/>
              </a:ext>
            </a:extLst>
          </p:cNvPr>
          <p:cNvSpPr>
            <a:spLocks noGrp="1"/>
          </p:cNvSpPr>
          <p:nvPr>
            <p:ph idx="1"/>
          </p:nvPr>
        </p:nvSpPr>
        <p:spPr>
          <a:xfrm>
            <a:off x="407503" y="1469596"/>
            <a:ext cx="6205568" cy="4710541"/>
          </a:xfrm>
        </p:spPr>
        <p:txBody>
          <a:bodyPr/>
          <a:lstStyle/>
          <a:p>
            <a:r>
              <a:rPr kumimoji="1" lang="ja-JP" altLang="en-US" dirty="0"/>
              <a:t>国内電力管内（電力供給エリア）</a:t>
            </a:r>
            <a:r>
              <a:rPr lang="ja-JP" altLang="en-US" dirty="0"/>
              <a:t>と概ね一致するように</a:t>
            </a:r>
            <a:r>
              <a:rPr kumimoji="1" lang="ja-JP" altLang="en-US" dirty="0"/>
              <a:t>分類</a:t>
            </a:r>
            <a:endParaRPr kumimoji="1" lang="en-US" altLang="ja-JP" dirty="0"/>
          </a:p>
          <a:p>
            <a:pPr lvl="1"/>
            <a:r>
              <a:rPr lang="ja-JP" altLang="en-US" dirty="0"/>
              <a:t>北海道、東北、関東、東海、近畿、中国、四国、九州、沖縄</a:t>
            </a:r>
            <a:endParaRPr lang="en-US" altLang="ja-JP" dirty="0"/>
          </a:p>
          <a:p>
            <a:pPr lvl="1"/>
            <a:endParaRPr lang="en-US" altLang="ja-JP" dirty="0"/>
          </a:p>
          <a:p>
            <a:r>
              <a:rPr lang="ja-JP" altLang="en-US" dirty="0"/>
              <a:t>分析期間中に停電事象が不十分な地域は、ラグ相関分析から除外</a:t>
            </a:r>
            <a:endParaRPr kumimoji="1" lang="ja-JP" altLang="en-US" dirty="0"/>
          </a:p>
        </p:txBody>
      </p:sp>
      <p:pic>
        <p:nvPicPr>
          <p:cNvPr id="5" name="図 4">
            <a:extLst>
              <a:ext uri="{FF2B5EF4-FFF2-40B4-BE49-F238E27FC236}">
                <a16:creationId xmlns:a16="http://schemas.microsoft.com/office/drawing/2014/main" id="{D3BC3C45-3709-22BD-33B3-4996980F7767}"/>
              </a:ext>
            </a:extLst>
          </p:cNvPr>
          <p:cNvPicPr>
            <a:picLocks noChangeAspect="1"/>
          </p:cNvPicPr>
          <p:nvPr/>
        </p:nvPicPr>
        <p:blipFill>
          <a:blip r:embed="rId3"/>
          <a:stretch>
            <a:fillRect/>
          </a:stretch>
        </p:blipFill>
        <p:spPr>
          <a:xfrm>
            <a:off x="6796152" y="1470356"/>
            <a:ext cx="5114769" cy="5152516"/>
          </a:xfrm>
          <a:prstGeom prst="rect">
            <a:avLst/>
          </a:prstGeom>
        </p:spPr>
      </p:pic>
      <p:sp>
        <p:nvSpPr>
          <p:cNvPr id="4" name="フッター プレースホルダー 3">
            <a:extLst>
              <a:ext uri="{FF2B5EF4-FFF2-40B4-BE49-F238E27FC236}">
                <a16:creationId xmlns:a16="http://schemas.microsoft.com/office/drawing/2014/main" id="{34D13B37-478D-436D-3539-881F25B8C9A4}"/>
              </a:ext>
            </a:extLst>
          </p:cNvPr>
          <p:cNvSpPr>
            <a:spLocks noGrp="1"/>
          </p:cNvSpPr>
          <p:nvPr>
            <p:ph type="ftr" sz="quarter" idx="11"/>
          </p:nvPr>
        </p:nvSpPr>
        <p:spPr/>
        <p:txBody>
          <a:bodyPr/>
          <a:lstStyle/>
          <a:p>
            <a:r>
              <a:rPr kumimoji="1" lang="en-US" altLang="ja-JP"/>
              <a:t>H.Taniguchi@Univ. of Hyogo</a:t>
            </a:r>
            <a:endParaRPr kumimoji="1" lang="ja-JP" altLang="en-US" dirty="0"/>
          </a:p>
        </p:txBody>
      </p:sp>
      <p:sp>
        <p:nvSpPr>
          <p:cNvPr id="6" name="日付プレースホルダー 5">
            <a:extLst>
              <a:ext uri="{FF2B5EF4-FFF2-40B4-BE49-F238E27FC236}">
                <a16:creationId xmlns:a16="http://schemas.microsoft.com/office/drawing/2014/main" id="{83E35663-2607-1B86-6462-AC79AC9194F7}"/>
              </a:ext>
            </a:extLst>
          </p:cNvPr>
          <p:cNvSpPr>
            <a:spLocks noGrp="1"/>
          </p:cNvSpPr>
          <p:nvPr>
            <p:ph type="dt" sz="half" idx="10"/>
          </p:nvPr>
        </p:nvSpPr>
        <p:spPr/>
        <p:txBody>
          <a:bodyPr/>
          <a:lstStyle/>
          <a:p>
            <a:r>
              <a:rPr kumimoji="1" lang="ja-JP" altLang="en-US"/>
              <a:t>雲・降水・積雪研究会</a:t>
            </a:r>
            <a:r>
              <a:rPr kumimoji="1" lang="en-US" altLang="ja-JP"/>
              <a:t>2026@</a:t>
            </a:r>
            <a:r>
              <a:rPr kumimoji="1" lang="ja-JP" altLang="en-US"/>
              <a:t>兵庫県立大学大学院減災復興政策研究科大講義室（</a:t>
            </a:r>
            <a:r>
              <a:rPr kumimoji="1" lang="en-US" altLang="ja-JP"/>
              <a:t>2026/04/18-19</a:t>
            </a:r>
            <a:r>
              <a:rPr kumimoji="1" lang="ja-JP" altLang="en-US"/>
              <a:t>）</a:t>
            </a:r>
            <a:endParaRPr kumimoji="1" lang="ja-JP" altLang="en-US" sz="900" dirty="0"/>
          </a:p>
        </p:txBody>
      </p:sp>
    </p:spTree>
    <p:extLst>
      <p:ext uri="{BB962C8B-B14F-4D97-AF65-F5344CB8AC3E}">
        <p14:creationId xmlns:p14="http://schemas.microsoft.com/office/powerpoint/2010/main" val="738616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97984E-F58B-ACDB-B1F2-2F63879A5F13}"/>
              </a:ext>
            </a:extLst>
          </p:cNvPr>
          <p:cNvSpPr>
            <a:spLocks noGrp="1"/>
          </p:cNvSpPr>
          <p:nvPr>
            <p:ph type="title"/>
          </p:nvPr>
        </p:nvSpPr>
        <p:spPr/>
        <p:txBody>
          <a:bodyPr/>
          <a:lstStyle/>
          <a:p>
            <a:r>
              <a:rPr kumimoji="1" lang="ja-JP" altLang="en-US" dirty="0"/>
              <a:t>解析手法（１）ラグ相関</a:t>
            </a:r>
          </a:p>
        </p:txBody>
      </p:sp>
      <p:sp>
        <p:nvSpPr>
          <p:cNvPr id="3" name="コンテンツ プレースホルダー 2">
            <a:extLst>
              <a:ext uri="{FF2B5EF4-FFF2-40B4-BE49-F238E27FC236}">
                <a16:creationId xmlns:a16="http://schemas.microsoft.com/office/drawing/2014/main" id="{0B9EECC4-5B8F-C384-E9F8-66125ECE7F4B}"/>
              </a:ext>
            </a:extLst>
          </p:cNvPr>
          <p:cNvSpPr>
            <a:spLocks noGrp="1"/>
          </p:cNvSpPr>
          <p:nvPr>
            <p:ph idx="1"/>
          </p:nvPr>
        </p:nvSpPr>
        <p:spPr>
          <a:xfrm>
            <a:off x="407504" y="1469596"/>
            <a:ext cx="11340548" cy="5022644"/>
          </a:xfrm>
        </p:spPr>
        <p:txBody>
          <a:bodyPr>
            <a:normAutofit/>
          </a:bodyPr>
          <a:lstStyle/>
          <a:p>
            <a:r>
              <a:rPr lang="ja-JP" altLang="en-US" dirty="0"/>
              <a:t>気象要因と停電発生との時間的関係を定量化：ラグ相関解析</a:t>
            </a:r>
            <a:endParaRPr lang="en-US" altLang="ja-JP" dirty="0"/>
          </a:p>
          <a:p>
            <a:pPr lvl="1"/>
            <a:r>
              <a:rPr kumimoji="1" lang="ja-JP" altLang="en-US" dirty="0"/>
              <a:t>気象側の変数：最大瞬間風速、</a:t>
            </a:r>
            <a:r>
              <a:rPr kumimoji="1" lang="en-US" altLang="ja-JP" dirty="0"/>
              <a:t>1</a:t>
            </a:r>
            <a:r>
              <a:rPr kumimoji="1" lang="ja-JP" altLang="en-US" dirty="0"/>
              <a:t>時間降水量</a:t>
            </a:r>
            <a:endParaRPr kumimoji="1" lang="en-US" altLang="ja-JP" dirty="0"/>
          </a:p>
          <a:p>
            <a:pPr lvl="1"/>
            <a:r>
              <a:rPr lang="ja-JP" altLang="en-US" dirty="0"/>
              <a:t>各時刻における地域内の </a:t>
            </a:r>
            <a:r>
              <a:rPr lang="en-US" altLang="ja-JP" dirty="0"/>
              <a:t>AMeDAS </a:t>
            </a:r>
            <a:r>
              <a:rPr lang="ja-JP" altLang="en-US" dirty="0"/>
              <a:t>データから最大瞬間風速と</a:t>
            </a:r>
            <a:r>
              <a:rPr lang="en-US" altLang="ja-JP" dirty="0"/>
              <a:t>1</a:t>
            </a:r>
            <a:r>
              <a:rPr lang="ja-JP" altLang="en-US" dirty="0"/>
              <a:t>時間降雨量の最大値を選び出し</a:t>
            </a:r>
            <a:r>
              <a:rPr lang="en-US" altLang="ja-JP" dirty="0"/>
              <a:t>, </a:t>
            </a:r>
            <a:r>
              <a:rPr lang="ja-JP" altLang="en-US" dirty="0"/>
              <a:t>地域の気象変数の各時刻の代表値とした</a:t>
            </a:r>
            <a:endParaRPr lang="en-US" altLang="ja-JP" dirty="0"/>
          </a:p>
          <a:p>
            <a:pPr lvl="1"/>
            <a:endParaRPr kumimoji="1" lang="en-US" altLang="ja-JP" dirty="0"/>
          </a:p>
          <a:p>
            <a:pPr lvl="1"/>
            <a:endParaRPr lang="en-US" altLang="ja-JP" dirty="0"/>
          </a:p>
          <a:p>
            <a:pPr lvl="1"/>
            <a:endParaRPr kumimoji="1" lang="en-US" altLang="ja-JP" dirty="0"/>
          </a:p>
          <a:p>
            <a:pPr lvl="1"/>
            <a:endParaRPr lang="en-US" altLang="ja-JP" dirty="0"/>
          </a:p>
          <a:p>
            <a:pPr lvl="1"/>
            <a:endParaRPr lang="en-US" altLang="ja-JP" dirty="0"/>
          </a:p>
          <a:p>
            <a:pPr lvl="1"/>
            <a:r>
              <a:rPr lang="ja-JP" altLang="en-US" dirty="0"/>
              <a:t>　　　　：気象要因の発生後に停電が発生する場合に対応（本調査）</a:t>
            </a:r>
            <a:endParaRPr lang="en-US" altLang="ja-JP" dirty="0"/>
          </a:p>
          <a:p>
            <a:pPr lvl="1"/>
            <a:r>
              <a:rPr kumimoji="1" lang="ja-JP" altLang="en-US" dirty="0"/>
              <a:t>事象ウィンドウ：停電の発生時刻を中心に </a:t>
            </a:r>
            <a:r>
              <a:rPr kumimoji="1" lang="en-US" altLang="ja-JP" dirty="0"/>
              <a:t>±3h, ±2h, ±1h</a:t>
            </a:r>
            <a:r>
              <a:rPr kumimoji="1" lang="ja-JP" altLang="en-US" dirty="0"/>
              <a:t>　を使用</a:t>
            </a:r>
            <a:endParaRPr kumimoji="1" lang="en-US" altLang="ja-JP" dirty="0"/>
          </a:p>
          <a:p>
            <a:pPr marL="457200" lvl="1" indent="0">
              <a:buNone/>
            </a:pPr>
            <a:r>
              <a:rPr lang="en-US" altLang="ja-JP" sz="1800" dirty="0"/>
              <a:t>  ※ </a:t>
            </a:r>
            <a:r>
              <a:rPr lang="ja-JP" altLang="en-US" sz="1800" dirty="0"/>
              <a:t>停電の発生と気象変数との間に生じうる時空間的な不一致を考慮するために導入</a:t>
            </a:r>
            <a:endParaRPr kumimoji="1" lang="en-US" altLang="ja-JP" dirty="0"/>
          </a:p>
          <a:p>
            <a:pPr marL="457200" lvl="1" indent="0">
              <a:buNone/>
            </a:pPr>
            <a:endParaRPr kumimoji="1" lang="ja-JP" altLang="en-US" dirty="0"/>
          </a:p>
        </p:txBody>
      </p:sp>
      <p:grpSp>
        <p:nvGrpSpPr>
          <p:cNvPr id="15" name="グループ化 14">
            <a:extLst>
              <a:ext uri="{FF2B5EF4-FFF2-40B4-BE49-F238E27FC236}">
                <a16:creationId xmlns:a16="http://schemas.microsoft.com/office/drawing/2014/main" id="{CD7EBFEA-902F-F68D-F923-AA5A1F74D89E}"/>
              </a:ext>
            </a:extLst>
          </p:cNvPr>
          <p:cNvGrpSpPr/>
          <p:nvPr/>
        </p:nvGrpSpPr>
        <p:grpSpPr>
          <a:xfrm>
            <a:off x="2723148" y="3300685"/>
            <a:ext cx="6477191" cy="1360464"/>
            <a:chOff x="2694119" y="3144634"/>
            <a:chExt cx="6477191" cy="1360464"/>
          </a:xfrm>
        </p:grpSpPr>
        <p:grpSp>
          <p:nvGrpSpPr>
            <p:cNvPr id="12" name="グループ化 11">
              <a:extLst>
                <a:ext uri="{FF2B5EF4-FFF2-40B4-BE49-F238E27FC236}">
                  <a16:creationId xmlns:a16="http://schemas.microsoft.com/office/drawing/2014/main" id="{5A551EED-37E8-7F9A-3A37-4054C35B5DDD}"/>
                </a:ext>
              </a:extLst>
            </p:cNvPr>
            <p:cNvGrpSpPr/>
            <p:nvPr/>
          </p:nvGrpSpPr>
          <p:grpSpPr>
            <a:xfrm>
              <a:off x="2694119" y="3144634"/>
              <a:ext cx="6477191" cy="1360464"/>
              <a:chOff x="2857405" y="3099451"/>
              <a:chExt cx="6477191" cy="1360464"/>
            </a:xfrm>
          </p:grpSpPr>
          <p:pic>
            <p:nvPicPr>
              <p:cNvPr id="5" name="図 4">
                <a:extLst>
                  <a:ext uri="{FF2B5EF4-FFF2-40B4-BE49-F238E27FC236}">
                    <a16:creationId xmlns:a16="http://schemas.microsoft.com/office/drawing/2014/main" id="{2C2DC0B0-6CE4-E2D9-4368-F958B12FDF68}"/>
                  </a:ext>
                </a:extLst>
              </p:cNvPr>
              <p:cNvPicPr>
                <a:picLocks noChangeAspect="1"/>
              </p:cNvPicPr>
              <p:nvPr/>
            </p:nvPicPr>
            <p:blipFill>
              <a:blip r:embed="rId3"/>
              <a:stretch>
                <a:fillRect/>
              </a:stretch>
            </p:blipFill>
            <p:spPr>
              <a:xfrm>
                <a:off x="2857405" y="3210047"/>
                <a:ext cx="6477191" cy="1025748"/>
              </a:xfrm>
              <a:prstGeom prst="rect">
                <a:avLst/>
              </a:prstGeom>
            </p:spPr>
          </p:pic>
          <p:pic>
            <p:nvPicPr>
              <p:cNvPr id="9" name="図 8">
                <a:extLst>
                  <a:ext uri="{FF2B5EF4-FFF2-40B4-BE49-F238E27FC236}">
                    <a16:creationId xmlns:a16="http://schemas.microsoft.com/office/drawing/2014/main" id="{93FAAC59-2957-8A3B-6606-FD78CAE51045}"/>
                  </a:ext>
                </a:extLst>
              </p:cNvPr>
              <p:cNvPicPr>
                <a:picLocks noChangeAspect="1"/>
              </p:cNvPicPr>
              <p:nvPr/>
            </p:nvPicPr>
            <p:blipFill>
              <a:blip r:embed="rId4"/>
              <a:stretch>
                <a:fillRect/>
              </a:stretch>
            </p:blipFill>
            <p:spPr>
              <a:xfrm>
                <a:off x="4105255" y="4004516"/>
                <a:ext cx="3981491" cy="455399"/>
              </a:xfrm>
              <a:prstGeom prst="rect">
                <a:avLst/>
              </a:prstGeom>
            </p:spPr>
          </p:pic>
          <p:sp>
            <p:nvSpPr>
              <p:cNvPr id="10" name="テキスト ボックス 9">
                <a:extLst>
                  <a:ext uri="{FF2B5EF4-FFF2-40B4-BE49-F238E27FC236}">
                    <a16:creationId xmlns:a16="http://schemas.microsoft.com/office/drawing/2014/main" id="{E3D522AE-B497-C10C-82F2-A80D8609C531}"/>
                  </a:ext>
                </a:extLst>
              </p:cNvPr>
              <p:cNvSpPr txBox="1"/>
              <p:nvPr/>
            </p:nvSpPr>
            <p:spPr>
              <a:xfrm>
                <a:off x="5457337" y="3099451"/>
                <a:ext cx="1562645" cy="338554"/>
              </a:xfrm>
              <a:prstGeom prst="rect">
                <a:avLst/>
              </a:prstGeom>
              <a:noFill/>
            </p:spPr>
            <p:txBody>
              <a:bodyPr wrap="square" rtlCol="0">
                <a:spAutoFit/>
              </a:bodyPr>
              <a:lstStyle/>
              <a:p>
                <a:pPr algn="l"/>
                <a:r>
                  <a:rPr kumimoji="1" lang="ja-JP" altLang="en-US" sz="1600" dirty="0">
                    <a:latin typeface="メイリオ" panose="020B0604030504040204" pitchFamily="50" charset="-128"/>
                    <a:ea typeface="メイリオ" panose="020B0604030504040204" pitchFamily="50" charset="-128"/>
                  </a:rPr>
                  <a:t>停電の時系列</a:t>
                </a:r>
              </a:p>
            </p:txBody>
          </p:sp>
          <p:sp>
            <p:nvSpPr>
              <p:cNvPr id="11" name="テキスト ボックス 10">
                <a:extLst>
                  <a:ext uri="{FF2B5EF4-FFF2-40B4-BE49-F238E27FC236}">
                    <a16:creationId xmlns:a16="http://schemas.microsoft.com/office/drawing/2014/main" id="{2C206665-4A01-BA03-9546-6ED59DA6F416}"/>
                  </a:ext>
                </a:extLst>
              </p:cNvPr>
              <p:cNvSpPr txBox="1"/>
              <p:nvPr/>
            </p:nvSpPr>
            <p:spPr>
              <a:xfrm>
                <a:off x="7278479" y="3099451"/>
                <a:ext cx="2022400" cy="338554"/>
              </a:xfrm>
              <a:prstGeom prst="rect">
                <a:avLst/>
              </a:prstGeom>
              <a:noFill/>
            </p:spPr>
            <p:txBody>
              <a:bodyPr wrap="square" rtlCol="0">
                <a:spAutoFit/>
              </a:bodyPr>
              <a:lstStyle/>
              <a:p>
                <a:pPr algn="l"/>
                <a:r>
                  <a:rPr kumimoji="1" lang="ja-JP" altLang="en-US" sz="1600" dirty="0">
                    <a:latin typeface="メイリオ" panose="020B0604030504040204" pitchFamily="50" charset="-128"/>
                    <a:ea typeface="メイリオ" panose="020B0604030504040204" pitchFamily="50" charset="-128"/>
                  </a:rPr>
                  <a:t>気象変数の時系列</a:t>
                </a:r>
              </a:p>
            </p:txBody>
          </p:sp>
        </p:grpSp>
        <p:pic>
          <p:nvPicPr>
            <p:cNvPr id="14" name="図 13">
              <a:extLst>
                <a:ext uri="{FF2B5EF4-FFF2-40B4-BE49-F238E27FC236}">
                  <a16:creationId xmlns:a16="http://schemas.microsoft.com/office/drawing/2014/main" id="{4BBDF8C8-ED44-39B8-A56E-657E18D0AFFE}"/>
                </a:ext>
              </a:extLst>
            </p:cNvPr>
            <p:cNvPicPr>
              <a:picLocks noChangeAspect="1"/>
            </p:cNvPicPr>
            <p:nvPr/>
          </p:nvPicPr>
          <p:blipFill>
            <a:blip r:embed="rId5"/>
            <a:stretch>
              <a:fillRect/>
            </a:stretch>
          </p:blipFill>
          <p:spPr>
            <a:xfrm>
              <a:off x="8259930" y="4077373"/>
              <a:ext cx="752475" cy="400050"/>
            </a:xfrm>
            <a:prstGeom prst="rect">
              <a:avLst/>
            </a:prstGeom>
          </p:spPr>
        </p:pic>
      </p:grpSp>
      <p:pic>
        <p:nvPicPr>
          <p:cNvPr id="17" name="図 16">
            <a:extLst>
              <a:ext uri="{FF2B5EF4-FFF2-40B4-BE49-F238E27FC236}">
                <a16:creationId xmlns:a16="http://schemas.microsoft.com/office/drawing/2014/main" id="{94D08297-50B1-0B4A-4B87-6889FEA978F5}"/>
              </a:ext>
            </a:extLst>
          </p:cNvPr>
          <p:cNvPicPr>
            <a:picLocks noChangeAspect="1"/>
          </p:cNvPicPr>
          <p:nvPr/>
        </p:nvPicPr>
        <p:blipFill>
          <a:blip r:embed="rId6"/>
          <a:srcRect r="3052"/>
          <a:stretch>
            <a:fillRect/>
          </a:stretch>
        </p:blipFill>
        <p:spPr>
          <a:xfrm>
            <a:off x="1176609" y="4814682"/>
            <a:ext cx="1194210" cy="573722"/>
          </a:xfrm>
          <a:prstGeom prst="rect">
            <a:avLst/>
          </a:prstGeom>
        </p:spPr>
      </p:pic>
      <p:sp>
        <p:nvSpPr>
          <p:cNvPr id="4" name="フッター プレースホルダー 3">
            <a:extLst>
              <a:ext uri="{FF2B5EF4-FFF2-40B4-BE49-F238E27FC236}">
                <a16:creationId xmlns:a16="http://schemas.microsoft.com/office/drawing/2014/main" id="{44933499-5412-6F4A-C038-7239A90961DF}"/>
              </a:ext>
            </a:extLst>
          </p:cNvPr>
          <p:cNvSpPr>
            <a:spLocks noGrp="1"/>
          </p:cNvSpPr>
          <p:nvPr>
            <p:ph type="ftr" sz="quarter" idx="11"/>
          </p:nvPr>
        </p:nvSpPr>
        <p:spPr/>
        <p:txBody>
          <a:bodyPr/>
          <a:lstStyle/>
          <a:p>
            <a:r>
              <a:rPr kumimoji="1" lang="en-US" altLang="ja-JP"/>
              <a:t>H.Taniguchi@Univ. of Hyogo</a:t>
            </a:r>
            <a:endParaRPr kumimoji="1" lang="ja-JP" altLang="en-US" dirty="0"/>
          </a:p>
        </p:txBody>
      </p:sp>
      <p:sp>
        <p:nvSpPr>
          <p:cNvPr id="6" name="日付プレースホルダー 5">
            <a:extLst>
              <a:ext uri="{FF2B5EF4-FFF2-40B4-BE49-F238E27FC236}">
                <a16:creationId xmlns:a16="http://schemas.microsoft.com/office/drawing/2014/main" id="{6F900ADE-05E5-8144-6CD0-71EC0681AC28}"/>
              </a:ext>
            </a:extLst>
          </p:cNvPr>
          <p:cNvSpPr>
            <a:spLocks noGrp="1"/>
          </p:cNvSpPr>
          <p:nvPr>
            <p:ph type="dt" sz="half" idx="10"/>
          </p:nvPr>
        </p:nvSpPr>
        <p:spPr/>
        <p:txBody>
          <a:bodyPr/>
          <a:lstStyle/>
          <a:p>
            <a:r>
              <a:rPr kumimoji="1" lang="ja-JP" altLang="en-US"/>
              <a:t>雲・降水・積雪研究会</a:t>
            </a:r>
            <a:r>
              <a:rPr kumimoji="1" lang="en-US" altLang="ja-JP"/>
              <a:t>2026@</a:t>
            </a:r>
            <a:r>
              <a:rPr kumimoji="1" lang="ja-JP" altLang="en-US"/>
              <a:t>兵庫県立大学大学院減災復興政策研究科大講義室（</a:t>
            </a:r>
            <a:r>
              <a:rPr kumimoji="1" lang="en-US" altLang="ja-JP"/>
              <a:t>2026/04/18-19</a:t>
            </a:r>
            <a:r>
              <a:rPr kumimoji="1" lang="ja-JP" altLang="en-US"/>
              <a:t>）</a:t>
            </a:r>
            <a:endParaRPr kumimoji="1" lang="ja-JP" altLang="en-US" sz="900" dirty="0"/>
          </a:p>
        </p:txBody>
      </p:sp>
    </p:spTree>
    <p:extLst>
      <p:ext uri="{BB962C8B-B14F-4D97-AF65-F5344CB8AC3E}">
        <p14:creationId xmlns:p14="http://schemas.microsoft.com/office/powerpoint/2010/main" val="3810785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7DC4F-9FA7-9B65-D013-32642820444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5036F91-87D0-813D-423A-A9FEDEF57EC3}"/>
              </a:ext>
            </a:extLst>
          </p:cNvPr>
          <p:cNvSpPr>
            <a:spLocks noGrp="1"/>
          </p:cNvSpPr>
          <p:nvPr>
            <p:ph type="title"/>
          </p:nvPr>
        </p:nvSpPr>
        <p:spPr/>
        <p:txBody>
          <a:bodyPr/>
          <a:lstStyle/>
          <a:p>
            <a:r>
              <a:rPr kumimoji="1" lang="ja-JP" altLang="en-US" dirty="0"/>
              <a:t>解析手法（２）有意性検定</a:t>
            </a:r>
          </a:p>
        </p:txBody>
      </p:sp>
      <p:sp>
        <p:nvSpPr>
          <p:cNvPr id="3" name="コンテンツ プレースホルダー 2">
            <a:extLst>
              <a:ext uri="{FF2B5EF4-FFF2-40B4-BE49-F238E27FC236}">
                <a16:creationId xmlns:a16="http://schemas.microsoft.com/office/drawing/2014/main" id="{12F45ACB-F165-7CCC-3179-20AB8D50C7B2}"/>
              </a:ext>
            </a:extLst>
          </p:cNvPr>
          <p:cNvSpPr>
            <a:spLocks noGrp="1"/>
          </p:cNvSpPr>
          <p:nvPr>
            <p:ph idx="1"/>
          </p:nvPr>
        </p:nvSpPr>
        <p:spPr>
          <a:xfrm>
            <a:off x="407504" y="1469596"/>
            <a:ext cx="11340548" cy="5250518"/>
          </a:xfrm>
        </p:spPr>
        <p:txBody>
          <a:bodyPr>
            <a:normAutofit/>
          </a:bodyPr>
          <a:lstStyle/>
          <a:p>
            <a:r>
              <a:rPr kumimoji="1" lang="ja-JP" altLang="en-US" dirty="0"/>
              <a:t>有意性の検定</a:t>
            </a:r>
            <a:endParaRPr lang="en-US" altLang="ja-JP" dirty="0"/>
          </a:p>
          <a:p>
            <a:pPr lvl="1"/>
            <a:r>
              <a:rPr lang="ja-JP" altLang="en-US" b="1" dirty="0"/>
              <a:t>ピアソン相関係数に関連する従来の</a:t>
            </a:r>
            <a:r>
              <a:rPr lang="en-US" altLang="ja-JP" b="1" dirty="0"/>
              <a:t>p</a:t>
            </a:r>
            <a:r>
              <a:rPr lang="ja-JP" altLang="en-US" b="1" dirty="0"/>
              <a:t>値（</a:t>
            </a:r>
            <a:r>
              <a:rPr lang="en-US" altLang="ja-JP" b="1" dirty="0"/>
              <a:t>p</a:t>
            </a:r>
            <a:r>
              <a:rPr lang="ja-JP" altLang="en-US" b="1" dirty="0"/>
              <a:t>）</a:t>
            </a:r>
            <a:endParaRPr lang="en-US" altLang="ja-JP" b="1" dirty="0"/>
          </a:p>
          <a:p>
            <a:pPr lvl="1"/>
            <a:r>
              <a:rPr lang="ja-JP" altLang="en-US" b="1" dirty="0"/>
              <a:t>ボンフェローニ補正（</a:t>
            </a:r>
            <a:r>
              <a:rPr lang="en-US" altLang="ja-JP" b="1" dirty="0" err="1"/>
              <a:t>pBonf</a:t>
            </a:r>
            <a:r>
              <a:rPr lang="ja-JP" altLang="en-US" b="1" dirty="0"/>
              <a:t>）</a:t>
            </a:r>
            <a:endParaRPr lang="en-US" altLang="ja-JP" b="1" dirty="0"/>
          </a:p>
          <a:p>
            <a:pPr lvl="2"/>
            <a:r>
              <a:rPr lang="ja-JP" altLang="en-US" dirty="0"/>
              <a:t>複数のラグウィンドウ（</a:t>
            </a:r>
            <a:r>
              <a:rPr lang="en-US" altLang="ja-JP" dirty="0"/>
              <a:t>±1h</a:t>
            </a:r>
            <a:r>
              <a:rPr lang="ja-JP" altLang="en-US" dirty="0"/>
              <a:t>、</a:t>
            </a:r>
            <a:r>
              <a:rPr lang="en-US" altLang="ja-JP" dirty="0"/>
              <a:t>±2h</a:t>
            </a:r>
            <a:r>
              <a:rPr lang="ja-JP" altLang="en-US" dirty="0"/>
              <a:t>、</a:t>
            </a:r>
            <a:r>
              <a:rPr lang="en-US" altLang="ja-JP" dirty="0"/>
              <a:t>±3h</a:t>
            </a:r>
            <a:r>
              <a:rPr lang="ja-JP" altLang="en-US" dirty="0"/>
              <a:t>）を検討したため、多重比較の影響を調整するためにを適用</a:t>
            </a:r>
            <a:endParaRPr lang="en-US" altLang="ja-JP" sz="1200" dirty="0"/>
          </a:p>
          <a:p>
            <a:pPr lvl="2"/>
            <a:r>
              <a:rPr lang="ja-JP" altLang="en-US" dirty="0"/>
              <a:t>検討対象のラグウィンドウ全体にわたる反復的な仮説検定から生じる偽陽性の発生確率を低減</a:t>
            </a:r>
            <a:endParaRPr lang="en-US" altLang="ja-JP" dirty="0"/>
          </a:p>
          <a:p>
            <a:pPr lvl="1"/>
            <a:r>
              <a:rPr lang="ja-JP" altLang="en-US" b="1" dirty="0"/>
              <a:t>円周シフト検定（</a:t>
            </a:r>
            <a:r>
              <a:rPr lang="en-US" altLang="ja-JP" b="1" dirty="0" err="1"/>
              <a:t>pC</a:t>
            </a:r>
            <a:r>
              <a:rPr lang="ja-JP" altLang="en-US" b="1" dirty="0"/>
              <a:t>）</a:t>
            </a:r>
            <a:endParaRPr lang="en-US" altLang="ja-JP" b="1" dirty="0"/>
          </a:p>
          <a:p>
            <a:pPr lvl="2"/>
            <a:r>
              <a:rPr lang="ja-JP" altLang="en-US" dirty="0"/>
              <a:t>気象変数と停電時系列の両方に内在する時間的自己相関を考慮</a:t>
            </a:r>
            <a:endParaRPr lang="en-US" altLang="ja-JP" dirty="0"/>
          </a:p>
          <a:p>
            <a:pPr lvl="2"/>
            <a:r>
              <a:rPr lang="ja-JP" altLang="en-US" dirty="0"/>
              <a:t>各時系列の内部的な時間構造を維持しつつ、 気象時系列を停電時系列に対して時間的にランダムにシフト</a:t>
            </a:r>
            <a:endParaRPr lang="en-US" altLang="ja-JP" dirty="0"/>
          </a:p>
          <a:p>
            <a:pPr lvl="2"/>
            <a:r>
              <a:rPr lang="ja-JP" altLang="en-US" dirty="0"/>
              <a:t>各シフトについて相関統計量を再計算し、変数間に物理的な関係がないという仮説の下での相関の帰無分布を生成</a:t>
            </a:r>
            <a:endParaRPr lang="en-US" altLang="ja-JP" dirty="0"/>
          </a:p>
          <a:p>
            <a:pPr lvl="2"/>
            <a:r>
              <a:rPr lang="ja-JP" altLang="en-US" dirty="0"/>
              <a:t>各シフトされた観測値について、元のデータに適用された手順との一貫性を保つため、同一のラグ範囲（</a:t>
            </a:r>
            <a:r>
              <a:rPr lang="en-US" altLang="ja-JP" dirty="0"/>
              <a:t>0</a:t>
            </a:r>
            <a:r>
              <a:rPr lang="ja-JP" altLang="en-US" dirty="0"/>
              <a:t>～</a:t>
            </a:r>
            <a:r>
              <a:rPr lang="en-US" altLang="ja-JP" dirty="0"/>
              <a:t>24</a:t>
            </a:r>
            <a:r>
              <a:rPr lang="ja-JP" altLang="en-US" dirty="0"/>
              <a:t>時間）における最大相関値を検定統計量として用いた </a:t>
            </a:r>
            <a:endParaRPr kumimoji="1" lang="en-US" altLang="ja-JP" dirty="0"/>
          </a:p>
        </p:txBody>
      </p:sp>
      <p:sp>
        <p:nvSpPr>
          <p:cNvPr id="4" name="フッター プレースホルダー 3">
            <a:extLst>
              <a:ext uri="{FF2B5EF4-FFF2-40B4-BE49-F238E27FC236}">
                <a16:creationId xmlns:a16="http://schemas.microsoft.com/office/drawing/2014/main" id="{2FEADDF6-E836-DC4B-731F-BA7EA533C1B8}"/>
              </a:ext>
            </a:extLst>
          </p:cNvPr>
          <p:cNvSpPr>
            <a:spLocks noGrp="1"/>
          </p:cNvSpPr>
          <p:nvPr>
            <p:ph type="ftr" sz="quarter" idx="11"/>
          </p:nvPr>
        </p:nvSpPr>
        <p:spPr/>
        <p:txBody>
          <a:bodyPr/>
          <a:lstStyle/>
          <a:p>
            <a:r>
              <a:rPr kumimoji="1" lang="en-US" altLang="ja-JP"/>
              <a:t>H.Taniguchi@Univ. of Hyogo</a:t>
            </a:r>
            <a:endParaRPr kumimoji="1" lang="ja-JP" altLang="en-US" dirty="0"/>
          </a:p>
        </p:txBody>
      </p:sp>
      <p:sp>
        <p:nvSpPr>
          <p:cNvPr id="5" name="日付プレースホルダー 4">
            <a:extLst>
              <a:ext uri="{FF2B5EF4-FFF2-40B4-BE49-F238E27FC236}">
                <a16:creationId xmlns:a16="http://schemas.microsoft.com/office/drawing/2014/main" id="{503D1FB5-A802-2FF7-2488-F29006E2E4F3}"/>
              </a:ext>
            </a:extLst>
          </p:cNvPr>
          <p:cNvSpPr>
            <a:spLocks noGrp="1"/>
          </p:cNvSpPr>
          <p:nvPr>
            <p:ph type="dt" sz="half" idx="10"/>
          </p:nvPr>
        </p:nvSpPr>
        <p:spPr/>
        <p:txBody>
          <a:bodyPr/>
          <a:lstStyle/>
          <a:p>
            <a:r>
              <a:rPr kumimoji="1" lang="ja-JP" altLang="en-US"/>
              <a:t>雲・降水・積雪研究会</a:t>
            </a:r>
            <a:r>
              <a:rPr kumimoji="1" lang="en-US" altLang="ja-JP"/>
              <a:t>2026@</a:t>
            </a:r>
            <a:r>
              <a:rPr kumimoji="1" lang="ja-JP" altLang="en-US"/>
              <a:t>兵庫県立大学大学院減災復興政策研究科大講義室（</a:t>
            </a:r>
            <a:r>
              <a:rPr kumimoji="1" lang="en-US" altLang="ja-JP"/>
              <a:t>2026/04/18-19</a:t>
            </a:r>
            <a:r>
              <a:rPr kumimoji="1" lang="ja-JP" altLang="en-US"/>
              <a:t>）</a:t>
            </a:r>
            <a:endParaRPr kumimoji="1" lang="ja-JP" altLang="en-US" sz="900" dirty="0"/>
          </a:p>
        </p:txBody>
      </p:sp>
    </p:spTree>
    <p:extLst>
      <p:ext uri="{BB962C8B-B14F-4D97-AF65-F5344CB8AC3E}">
        <p14:creationId xmlns:p14="http://schemas.microsoft.com/office/powerpoint/2010/main" val="1029075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89C794-CE2E-D305-D22A-2D6D6323DEF8}"/>
              </a:ext>
            </a:extLst>
          </p:cNvPr>
          <p:cNvSpPr>
            <a:spLocks noGrp="1"/>
          </p:cNvSpPr>
          <p:nvPr>
            <p:ph type="title"/>
          </p:nvPr>
        </p:nvSpPr>
        <p:spPr/>
        <p:txBody>
          <a:bodyPr/>
          <a:lstStyle/>
          <a:p>
            <a:r>
              <a:rPr kumimoji="1" lang="ja-JP" altLang="en-US" dirty="0"/>
              <a:t>気象概況</a:t>
            </a:r>
            <a:r>
              <a:rPr lang="ja-JP" altLang="en-US" dirty="0"/>
              <a:t>（１）台風経路</a:t>
            </a:r>
            <a:endParaRPr kumimoji="1" lang="ja-JP" altLang="en-US" dirty="0"/>
          </a:p>
        </p:txBody>
      </p:sp>
      <p:pic>
        <p:nvPicPr>
          <p:cNvPr id="1026" name="Picture 2" descr="台風経路図">
            <a:extLst>
              <a:ext uri="{FF2B5EF4-FFF2-40B4-BE49-F238E27FC236}">
                <a16:creationId xmlns:a16="http://schemas.microsoft.com/office/drawing/2014/main" id="{B2D343DD-C81F-1519-0656-807180B77C5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11855" y="1249033"/>
            <a:ext cx="7331779" cy="5181124"/>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8D88B0BB-7A42-AAD1-B3AF-5E29F01BFBF8}"/>
              </a:ext>
            </a:extLst>
          </p:cNvPr>
          <p:cNvSpPr txBox="1"/>
          <p:nvPr/>
        </p:nvSpPr>
        <p:spPr>
          <a:xfrm>
            <a:off x="3505200" y="6299352"/>
            <a:ext cx="5445760" cy="261610"/>
          </a:xfrm>
          <a:prstGeom prst="rect">
            <a:avLst/>
          </a:prstGeom>
          <a:noFill/>
        </p:spPr>
        <p:txBody>
          <a:bodyPr wrap="square">
            <a:spAutoFit/>
          </a:bodyPr>
          <a:lstStyle/>
          <a:p>
            <a:r>
              <a:rPr lang="ja-JP" altLang="en-US" sz="1100" dirty="0">
                <a:latin typeface="メイリオ" panose="020B0604030504040204" pitchFamily="50" charset="-128"/>
                <a:ea typeface="メイリオ" panose="020B0604030504040204" pitchFamily="50" charset="-128"/>
              </a:rPr>
              <a:t>気象庁（https://www.data.jma.go.jp/typhoon/route_map/bstv2024.html）</a:t>
            </a:r>
          </a:p>
        </p:txBody>
      </p:sp>
      <p:sp>
        <p:nvSpPr>
          <p:cNvPr id="6" name="テキスト ボックス 5">
            <a:extLst>
              <a:ext uri="{FF2B5EF4-FFF2-40B4-BE49-F238E27FC236}">
                <a16:creationId xmlns:a16="http://schemas.microsoft.com/office/drawing/2014/main" id="{3D64A2DE-C809-AF70-521A-C7DFEA9206CC}"/>
              </a:ext>
            </a:extLst>
          </p:cNvPr>
          <p:cNvSpPr txBox="1"/>
          <p:nvPr/>
        </p:nvSpPr>
        <p:spPr>
          <a:xfrm>
            <a:off x="6239435" y="1963561"/>
            <a:ext cx="1559859" cy="646331"/>
          </a:xfrm>
          <a:prstGeom prst="rect">
            <a:avLst/>
          </a:prstGeom>
          <a:noFill/>
        </p:spPr>
        <p:txBody>
          <a:bodyPr wrap="square" rtlCol="0">
            <a:spAutoFit/>
          </a:bodyPr>
          <a:lstStyle/>
          <a:p>
            <a:pPr algn="l"/>
            <a:r>
              <a:rPr kumimoji="1" lang="en-US" altLang="ja-JP" dirty="0">
                <a:latin typeface="メイリオ" panose="020B0604030504040204" pitchFamily="50" charset="-128"/>
                <a:ea typeface="メイリオ" panose="020B0604030504040204" pitchFamily="50" charset="-128"/>
              </a:rPr>
              <a:t>9</a:t>
            </a:r>
            <a:r>
              <a:rPr kumimoji="1" lang="ja-JP" altLang="en-US" dirty="0">
                <a:latin typeface="メイリオ" panose="020B0604030504040204" pitchFamily="50" charset="-128"/>
                <a:ea typeface="メイリオ" panose="020B0604030504040204" pitchFamily="50" charset="-128"/>
              </a:rPr>
              <a:t>月</a:t>
            </a:r>
            <a:r>
              <a:rPr kumimoji="1" lang="en-US" altLang="ja-JP" dirty="0">
                <a:latin typeface="メイリオ" panose="020B0604030504040204" pitchFamily="50" charset="-128"/>
                <a:ea typeface="メイリオ" panose="020B0604030504040204" pitchFamily="50" charset="-128"/>
              </a:rPr>
              <a:t>2</a:t>
            </a:r>
            <a:r>
              <a:rPr kumimoji="1" lang="ja-JP" altLang="en-US" dirty="0">
                <a:latin typeface="メイリオ" panose="020B0604030504040204" pitchFamily="50" charset="-128"/>
                <a:ea typeface="メイリオ" panose="020B0604030504040204" pitchFamily="50" charset="-128"/>
              </a:rPr>
              <a:t>日に</a:t>
            </a:r>
            <a:endParaRPr kumimoji="1" lang="en-US" altLang="ja-JP" dirty="0">
              <a:latin typeface="メイリオ" panose="020B0604030504040204" pitchFamily="50" charset="-128"/>
              <a:ea typeface="メイリオ" panose="020B0604030504040204" pitchFamily="50" charset="-128"/>
            </a:endParaRPr>
          </a:p>
          <a:p>
            <a:pPr algn="l"/>
            <a:r>
              <a:rPr kumimoji="1" lang="ja-JP" altLang="en-US" dirty="0">
                <a:latin typeface="メイリオ" panose="020B0604030504040204" pitchFamily="50" charset="-128"/>
                <a:ea typeface="メイリオ" panose="020B0604030504040204" pitchFamily="50" charset="-128"/>
              </a:rPr>
              <a:t>熱帯低気圧化</a:t>
            </a:r>
          </a:p>
        </p:txBody>
      </p:sp>
      <p:sp>
        <p:nvSpPr>
          <p:cNvPr id="7" name="テキスト ボックス 6">
            <a:extLst>
              <a:ext uri="{FF2B5EF4-FFF2-40B4-BE49-F238E27FC236}">
                <a16:creationId xmlns:a16="http://schemas.microsoft.com/office/drawing/2014/main" id="{8912422A-216E-BBF6-D7F6-025DCC4C2370}"/>
              </a:ext>
            </a:extLst>
          </p:cNvPr>
          <p:cNvSpPr txBox="1"/>
          <p:nvPr/>
        </p:nvSpPr>
        <p:spPr>
          <a:xfrm>
            <a:off x="4939554" y="2679944"/>
            <a:ext cx="1770529" cy="369332"/>
          </a:xfrm>
          <a:prstGeom prst="rect">
            <a:avLst/>
          </a:prstGeom>
          <a:noFill/>
        </p:spPr>
        <p:txBody>
          <a:bodyPr wrap="square" rtlCol="0">
            <a:spAutoFit/>
          </a:bodyPr>
          <a:lstStyle/>
          <a:p>
            <a:pPr algn="l"/>
            <a:r>
              <a:rPr kumimoji="1" lang="en-US" altLang="ja-JP" dirty="0">
                <a:latin typeface="メイリオ" panose="020B0604030504040204" pitchFamily="50" charset="-128"/>
                <a:ea typeface="メイリオ" panose="020B0604030504040204" pitchFamily="50" charset="-128"/>
              </a:rPr>
              <a:t>8</a:t>
            </a:r>
            <a:r>
              <a:rPr kumimoji="1" lang="ja-JP" altLang="en-US" dirty="0">
                <a:latin typeface="メイリオ" panose="020B0604030504040204" pitchFamily="50" charset="-128"/>
                <a:ea typeface="メイリオ" panose="020B0604030504040204" pitchFamily="50" charset="-128"/>
              </a:rPr>
              <a:t>月</a:t>
            </a:r>
            <a:r>
              <a:rPr kumimoji="1" lang="en-US" altLang="ja-JP" dirty="0">
                <a:latin typeface="メイリオ" panose="020B0604030504040204" pitchFamily="50" charset="-128"/>
                <a:ea typeface="メイリオ" panose="020B0604030504040204" pitchFamily="50" charset="-128"/>
              </a:rPr>
              <a:t>28</a:t>
            </a:r>
            <a:r>
              <a:rPr kumimoji="1" lang="ja-JP" altLang="en-US" dirty="0">
                <a:latin typeface="メイリオ" panose="020B0604030504040204" pitchFamily="50" charset="-128"/>
                <a:ea typeface="メイリオ" panose="020B0604030504040204" pitchFamily="50" charset="-128"/>
              </a:rPr>
              <a:t>日に上陸</a:t>
            </a:r>
          </a:p>
        </p:txBody>
      </p:sp>
      <p:sp>
        <p:nvSpPr>
          <p:cNvPr id="3" name="フッター プレースホルダー 2">
            <a:extLst>
              <a:ext uri="{FF2B5EF4-FFF2-40B4-BE49-F238E27FC236}">
                <a16:creationId xmlns:a16="http://schemas.microsoft.com/office/drawing/2014/main" id="{9FF42127-734D-E2BC-284A-3521926B1BE7}"/>
              </a:ext>
            </a:extLst>
          </p:cNvPr>
          <p:cNvSpPr>
            <a:spLocks noGrp="1"/>
          </p:cNvSpPr>
          <p:nvPr>
            <p:ph type="ftr" sz="quarter" idx="11"/>
          </p:nvPr>
        </p:nvSpPr>
        <p:spPr/>
        <p:txBody>
          <a:bodyPr/>
          <a:lstStyle/>
          <a:p>
            <a:r>
              <a:rPr kumimoji="1" lang="en-US" altLang="ja-JP"/>
              <a:t>H.Taniguchi@Univ. of Hyogo</a:t>
            </a:r>
            <a:endParaRPr kumimoji="1" lang="ja-JP" altLang="en-US" dirty="0"/>
          </a:p>
        </p:txBody>
      </p:sp>
      <p:sp>
        <p:nvSpPr>
          <p:cNvPr id="4" name="日付プレースホルダー 3">
            <a:extLst>
              <a:ext uri="{FF2B5EF4-FFF2-40B4-BE49-F238E27FC236}">
                <a16:creationId xmlns:a16="http://schemas.microsoft.com/office/drawing/2014/main" id="{0C006FC7-738D-1B76-3613-72D2742DC8AB}"/>
              </a:ext>
            </a:extLst>
          </p:cNvPr>
          <p:cNvSpPr>
            <a:spLocks noGrp="1"/>
          </p:cNvSpPr>
          <p:nvPr>
            <p:ph type="dt" sz="half" idx="10"/>
          </p:nvPr>
        </p:nvSpPr>
        <p:spPr/>
        <p:txBody>
          <a:bodyPr/>
          <a:lstStyle/>
          <a:p>
            <a:r>
              <a:rPr kumimoji="1" lang="ja-JP" altLang="en-US"/>
              <a:t>雲・降水・積雪研究会</a:t>
            </a:r>
            <a:r>
              <a:rPr kumimoji="1" lang="en-US" altLang="ja-JP"/>
              <a:t>2026@</a:t>
            </a:r>
            <a:r>
              <a:rPr kumimoji="1" lang="ja-JP" altLang="en-US"/>
              <a:t>兵庫県立大学大学院減災復興政策研究科大講義室（</a:t>
            </a:r>
            <a:r>
              <a:rPr kumimoji="1" lang="en-US" altLang="ja-JP"/>
              <a:t>2026/04/18-19</a:t>
            </a:r>
            <a:r>
              <a:rPr kumimoji="1" lang="ja-JP" altLang="en-US"/>
              <a:t>）</a:t>
            </a:r>
            <a:endParaRPr kumimoji="1" lang="ja-JP" altLang="en-US" sz="900" dirty="0"/>
          </a:p>
        </p:txBody>
      </p:sp>
    </p:spTree>
    <p:extLst>
      <p:ext uri="{BB962C8B-B14F-4D97-AF65-F5344CB8AC3E}">
        <p14:creationId xmlns:p14="http://schemas.microsoft.com/office/powerpoint/2010/main" val="2324745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1946B6-7EB2-8EFD-880D-64B5D1198943}"/>
              </a:ext>
            </a:extLst>
          </p:cNvPr>
          <p:cNvSpPr>
            <a:spLocks noGrp="1"/>
          </p:cNvSpPr>
          <p:nvPr>
            <p:ph type="title"/>
          </p:nvPr>
        </p:nvSpPr>
        <p:spPr>
          <a:xfrm>
            <a:off x="203201" y="365760"/>
            <a:ext cx="11408228" cy="838786"/>
          </a:xfrm>
        </p:spPr>
        <p:txBody>
          <a:bodyPr>
            <a:normAutofit/>
          </a:bodyPr>
          <a:lstStyle/>
          <a:p>
            <a:r>
              <a:rPr lang="ja-JP" altLang="en-US" sz="3600" dirty="0"/>
              <a:t>気象概況（２）気圧配置（上），日降水量（下）</a:t>
            </a:r>
            <a:endParaRPr kumimoji="1" lang="ja-JP" altLang="en-US" sz="3600" dirty="0"/>
          </a:p>
        </p:txBody>
      </p:sp>
      <p:pic>
        <p:nvPicPr>
          <p:cNvPr id="5" name="図 4">
            <a:extLst>
              <a:ext uri="{FF2B5EF4-FFF2-40B4-BE49-F238E27FC236}">
                <a16:creationId xmlns:a16="http://schemas.microsoft.com/office/drawing/2014/main" id="{E6980DB1-8A0C-D393-7947-E38FEEBD6737}"/>
              </a:ext>
            </a:extLst>
          </p:cNvPr>
          <p:cNvPicPr>
            <a:picLocks noChangeAspect="1"/>
          </p:cNvPicPr>
          <p:nvPr/>
        </p:nvPicPr>
        <p:blipFill>
          <a:blip r:embed="rId2"/>
          <a:stretch>
            <a:fillRect/>
          </a:stretch>
        </p:blipFill>
        <p:spPr>
          <a:xfrm>
            <a:off x="1583412" y="1262769"/>
            <a:ext cx="8924929" cy="5481404"/>
          </a:xfrm>
          <a:prstGeom prst="rect">
            <a:avLst/>
          </a:prstGeom>
        </p:spPr>
      </p:pic>
      <p:sp>
        <p:nvSpPr>
          <p:cNvPr id="3" name="フッター プレースホルダー 2">
            <a:extLst>
              <a:ext uri="{FF2B5EF4-FFF2-40B4-BE49-F238E27FC236}">
                <a16:creationId xmlns:a16="http://schemas.microsoft.com/office/drawing/2014/main" id="{BE699736-E416-81F7-A7E0-2B68D1767FD7}"/>
              </a:ext>
            </a:extLst>
          </p:cNvPr>
          <p:cNvSpPr>
            <a:spLocks noGrp="1"/>
          </p:cNvSpPr>
          <p:nvPr>
            <p:ph type="ftr" sz="quarter" idx="11"/>
          </p:nvPr>
        </p:nvSpPr>
        <p:spPr/>
        <p:txBody>
          <a:bodyPr/>
          <a:lstStyle/>
          <a:p>
            <a:r>
              <a:rPr kumimoji="1" lang="en-US" altLang="ja-JP"/>
              <a:t>H.Taniguchi@Univ. of Hyogo</a:t>
            </a:r>
            <a:endParaRPr kumimoji="1" lang="ja-JP" altLang="en-US" dirty="0"/>
          </a:p>
        </p:txBody>
      </p:sp>
      <p:sp>
        <p:nvSpPr>
          <p:cNvPr id="4" name="日付プレースホルダー 3">
            <a:extLst>
              <a:ext uri="{FF2B5EF4-FFF2-40B4-BE49-F238E27FC236}">
                <a16:creationId xmlns:a16="http://schemas.microsoft.com/office/drawing/2014/main" id="{440A4EB7-C2EE-97EB-5DA0-C7A4750AC6F6}"/>
              </a:ext>
            </a:extLst>
          </p:cNvPr>
          <p:cNvSpPr>
            <a:spLocks noGrp="1"/>
          </p:cNvSpPr>
          <p:nvPr>
            <p:ph type="dt" sz="half" idx="10"/>
          </p:nvPr>
        </p:nvSpPr>
        <p:spPr/>
        <p:txBody>
          <a:bodyPr/>
          <a:lstStyle/>
          <a:p>
            <a:r>
              <a:rPr kumimoji="1" lang="ja-JP" altLang="en-US"/>
              <a:t>雲・降水・積雪研究会</a:t>
            </a:r>
            <a:r>
              <a:rPr kumimoji="1" lang="en-US" altLang="ja-JP"/>
              <a:t>2026@</a:t>
            </a:r>
            <a:r>
              <a:rPr kumimoji="1" lang="ja-JP" altLang="en-US"/>
              <a:t>兵庫県立大学大学院減災復興政策研究科大講義室（</a:t>
            </a:r>
            <a:r>
              <a:rPr kumimoji="1" lang="en-US" altLang="ja-JP"/>
              <a:t>2026/04/18-19</a:t>
            </a:r>
            <a:r>
              <a:rPr kumimoji="1" lang="ja-JP" altLang="en-US"/>
              <a:t>）</a:t>
            </a:r>
            <a:endParaRPr kumimoji="1" lang="ja-JP" altLang="en-US" sz="900" dirty="0"/>
          </a:p>
        </p:txBody>
      </p:sp>
    </p:spTree>
    <p:extLst>
      <p:ext uri="{BB962C8B-B14F-4D97-AF65-F5344CB8AC3E}">
        <p14:creationId xmlns:p14="http://schemas.microsoft.com/office/powerpoint/2010/main" val="3393623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36A422-A7D6-C13A-3DE3-79F3615A0CAC}"/>
              </a:ext>
            </a:extLst>
          </p:cNvPr>
          <p:cNvSpPr>
            <a:spLocks noGrp="1"/>
          </p:cNvSpPr>
          <p:nvPr>
            <p:ph type="title"/>
          </p:nvPr>
        </p:nvSpPr>
        <p:spPr>
          <a:xfrm>
            <a:off x="203201" y="365760"/>
            <a:ext cx="11340548" cy="838786"/>
          </a:xfrm>
        </p:spPr>
        <p:txBody>
          <a:bodyPr>
            <a:noAutofit/>
          </a:bodyPr>
          <a:lstStyle/>
          <a:p>
            <a:r>
              <a:rPr kumimoji="1" lang="ja-JP" altLang="en-US" sz="4000" dirty="0"/>
              <a:t>気象概況（３）最大瞬間風速，最大日降水量</a:t>
            </a:r>
          </a:p>
        </p:txBody>
      </p:sp>
      <p:pic>
        <p:nvPicPr>
          <p:cNvPr id="5" name="図 4">
            <a:extLst>
              <a:ext uri="{FF2B5EF4-FFF2-40B4-BE49-F238E27FC236}">
                <a16:creationId xmlns:a16="http://schemas.microsoft.com/office/drawing/2014/main" id="{206AE11E-AC0B-2202-87B8-D679D9A880D2}"/>
              </a:ext>
            </a:extLst>
          </p:cNvPr>
          <p:cNvPicPr>
            <a:picLocks noChangeAspect="1"/>
          </p:cNvPicPr>
          <p:nvPr/>
        </p:nvPicPr>
        <p:blipFill>
          <a:blip r:embed="rId2"/>
          <a:stretch>
            <a:fillRect/>
          </a:stretch>
        </p:blipFill>
        <p:spPr>
          <a:xfrm>
            <a:off x="203201" y="1790215"/>
            <a:ext cx="5672145" cy="4785395"/>
          </a:xfrm>
          <a:prstGeom prst="rect">
            <a:avLst/>
          </a:prstGeom>
        </p:spPr>
      </p:pic>
      <p:pic>
        <p:nvPicPr>
          <p:cNvPr id="7" name="図 6">
            <a:extLst>
              <a:ext uri="{FF2B5EF4-FFF2-40B4-BE49-F238E27FC236}">
                <a16:creationId xmlns:a16="http://schemas.microsoft.com/office/drawing/2014/main" id="{2324C75D-815D-F3F3-4999-86AA2FA6550F}"/>
              </a:ext>
            </a:extLst>
          </p:cNvPr>
          <p:cNvPicPr>
            <a:picLocks noChangeAspect="1"/>
          </p:cNvPicPr>
          <p:nvPr/>
        </p:nvPicPr>
        <p:blipFill>
          <a:blip r:embed="rId3"/>
          <a:stretch>
            <a:fillRect/>
          </a:stretch>
        </p:blipFill>
        <p:spPr>
          <a:xfrm>
            <a:off x="6230470" y="1790216"/>
            <a:ext cx="5747052" cy="4785394"/>
          </a:xfrm>
          <a:prstGeom prst="rect">
            <a:avLst/>
          </a:prstGeom>
        </p:spPr>
      </p:pic>
      <p:sp>
        <p:nvSpPr>
          <p:cNvPr id="8" name="四角形: 角を丸くする 7">
            <a:extLst>
              <a:ext uri="{FF2B5EF4-FFF2-40B4-BE49-F238E27FC236}">
                <a16:creationId xmlns:a16="http://schemas.microsoft.com/office/drawing/2014/main" id="{48DF23EC-5F76-788B-FABD-16C091927429}"/>
              </a:ext>
            </a:extLst>
          </p:cNvPr>
          <p:cNvSpPr/>
          <p:nvPr/>
        </p:nvSpPr>
        <p:spPr>
          <a:xfrm>
            <a:off x="1319306" y="1355799"/>
            <a:ext cx="2917414" cy="434416"/>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bIns="0" rtlCol="0" anchor="ctr" anchorCtr="0"/>
          <a:lstStyle/>
          <a:p>
            <a:pPr algn="ctr"/>
            <a:r>
              <a:rPr kumimoji="1" lang="ja-JP" altLang="en-US" sz="2400" b="1" dirty="0">
                <a:latin typeface="メイリオ" panose="020B0604030504040204" pitchFamily="50" charset="-128"/>
                <a:ea typeface="メイリオ" panose="020B0604030504040204" pitchFamily="50" charset="-128"/>
              </a:rPr>
              <a:t>期間最大瞬間風速</a:t>
            </a:r>
          </a:p>
        </p:txBody>
      </p:sp>
      <p:sp>
        <p:nvSpPr>
          <p:cNvPr id="9" name="四角形: 角を丸くする 8">
            <a:extLst>
              <a:ext uri="{FF2B5EF4-FFF2-40B4-BE49-F238E27FC236}">
                <a16:creationId xmlns:a16="http://schemas.microsoft.com/office/drawing/2014/main" id="{5763A52B-07CE-22E3-F3E3-87E5D8EAC384}"/>
              </a:ext>
            </a:extLst>
          </p:cNvPr>
          <p:cNvSpPr/>
          <p:nvPr/>
        </p:nvSpPr>
        <p:spPr>
          <a:xfrm>
            <a:off x="7384826" y="1339339"/>
            <a:ext cx="2917414" cy="434416"/>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bIns="0" rtlCol="0" anchor="ctr" anchorCtr="0"/>
          <a:lstStyle/>
          <a:p>
            <a:pPr algn="ctr"/>
            <a:r>
              <a:rPr kumimoji="1" lang="ja-JP" altLang="en-US" sz="2400" b="1" dirty="0">
                <a:latin typeface="メイリオ" panose="020B0604030504040204" pitchFamily="50" charset="-128"/>
                <a:ea typeface="メイリオ" panose="020B0604030504040204" pitchFamily="50" charset="-128"/>
              </a:rPr>
              <a:t>期間最大日降水量</a:t>
            </a:r>
          </a:p>
        </p:txBody>
      </p:sp>
      <p:sp>
        <p:nvSpPr>
          <p:cNvPr id="3" name="フッター プレースホルダー 2">
            <a:extLst>
              <a:ext uri="{FF2B5EF4-FFF2-40B4-BE49-F238E27FC236}">
                <a16:creationId xmlns:a16="http://schemas.microsoft.com/office/drawing/2014/main" id="{8C3981D4-DDC7-01BD-8DA0-2D0B96A79AD9}"/>
              </a:ext>
            </a:extLst>
          </p:cNvPr>
          <p:cNvSpPr>
            <a:spLocks noGrp="1"/>
          </p:cNvSpPr>
          <p:nvPr>
            <p:ph type="ftr" sz="quarter" idx="11"/>
          </p:nvPr>
        </p:nvSpPr>
        <p:spPr/>
        <p:txBody>
          <a:bodyPr/>
          <a:lstStyle/>
          <a:p>
            <a:r>
              <a:rPr kumimoji="1" lang="en-US" altLang="ja-JP"/>
              <a:t>H.Taniguchi@Univ. of Hyogo</a:t>
            </a:r>
            <a:endParaRPr kumimoji="1" lang="ja-JP" altLang="en-US" dirty="0"/>
          </a:p>
        </p:txBody>
      </p:sp>
      <p:sp>
        <p:nvSpPr>
          <p:cNvPr id="4" name="日付プレースホルダー 3">
            <a:extLst>
              <a:ext uri="{FF2B5EF4-FFF2-40B4-BE49-F238E27FC236}">
                <a16:creationId xmlns:a16="http://schemas.microsoft.com/office/drawing/2014/main" id="{62090143-DF02-DDBA-3B92-A5995643471A}"/>
              </a:ext>
            </a:extLst>
          </p:cNvPr>
          <p:cNvSpPr>
            <a:spLocks noGrp="1"/>
          </p:cNvSpPr>
          <p:nvPr>
            <p:ph type="dt" sz="half" idx="10"/>
          </p:nvPr>
        </p:nvSpPr>
        <p:spPr/>
        <p:txBody>
          <a:bodyPr/>
          <a:lstStyle/>
          <a:p>
            <a:r>
              <a:rPr kumimoji="1" lang="ja-JP" altLang="en-US"/>
              <a:t>雲・降水・積雪研究会</a:t>
            </a:r>
            <a:r>
              <a:rPr kumimoji="1" lang="en-US" altLang="ja-JP"/>
              <a:t>2026@</a:t>
            </a:r>
            <a:r>
              <a:rPr kumimoji="1" lang="ja-JP" altLang="en-US"/>
              <a:t>兵庫県立大学大学院減災復興政策研究科大講義室（</a:t>
            </a:r>
            <a:r>
              <a:rPr kumimoji="1" lang="en-US" altLang="ja-JP"/>
              <a:t>2026/04/18-19</a:t>
            </a:r>
            <a:r>
              <a:rPr kumimoji="1" lang="ja-JP" altLang="en-US"/>
              <a:t>）</a:t>
            </a:r>
            <a:endParaRPr kumimoji="1" lang="ja-JP" altLang="en-US" sz="900" dirty="0"/>
          </a:p>
        </p:txBody>
      </p:sp>
    </p:spTree>
    <p:extLst>
      <p:ext uri="{BB962C8B-B14F-4D97-AF65-F5344CB8AC3E}">
        <p14:creationId xmlns:p14="http://schemas.microsoft.com/office/powerpoint/2010/main" val="1953141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26D9AD-A9B4-4DAF-31EA-B633CE75E206}"/>
              </a:ext>
            </a:extLst>
          </p:cNvPr>
          <p:cNvSpPr>
            <a:spLocks noGrp="1"/>
          </p:cNvSpPr>
          <p:nvPr>
            <p:ph type="title"/>
          </p:nvPr>
        </p:nvSpPr>
        <p:spPr/>
        <p:txBody>
          <a:bodyPr/>
          <a:lstStyle/>
          <a:p>
            <a:r>
              <a:rPr kumimoji="1" lang="ja-JP" altLang="en-US" dirty="0"/>
              <a:t>結果①</a:t>
            </a:r>
            <a:r>
              <a:rPr lang="ja-JP" altLang="en-US" dirty="0"/>
              <a:t> 停電の地域分布 </a:t>
            </a:r>
            <a:r>
              <a:rPr lang="en-US" altLang="ja-JP" dirty="0"/>
              <a:t>8/27-8/29</a:t>
            </a:r>
            <a:endParaRPr kumimoji="1" lang="ja-JP" altLang="en-US" dirty="0"/>
          </a:p>
        </p:txBody>
      </p:sp>
      <p:pic>
        <p:nvPicPr>
          <p:cNvPr id="5" name="図 4">
            <a:extLst>
              <a:ext uri="{FF2B5EF4-FFF2-40B4-BE49-F238E27FC236}">
                <a16:creationId xmlns:a16="http://schemas.microsoft.com/office/drawing/2014/main" id="{93E6DED8-4945-8352-600F-D9E31CC99ECB}"/>
              </a:ext>
            </a:extLst>
          </p:cNvPr>
          <p:cNvPicPr>
            <a:picLocks noChangeAspect="1"/>
          </p:cNvPicPr>
          <p:nvPr/>
        </p:nvPicPr>
        <p:blipFill>
          <a:blip r:embed="rId2"/>
          <a:stretch>
            <a:fillRect/>
          </a:stretch>
        </p:blipFill>
        <p:spPr>
          <a:xfrm>
            <a:off x="179293" y="1614550"/>
            <a:ext cx="11896635" cy="4073556"/>
          </a:xfrm>
          <a:prstGeom prst="rect">
            <a:avLst/>
          </a:prstGeom>
        </p:spPr>
      </p:pic>
      <p:sp>
        <p:nvSpPr>
          <p:cNvPr id="3" name="フッター プレースホルダー 2">
            <a:extLst>
              <a:ext uri="{FF2B5EF4-FFF2-40B4-BE49-F238E27FC236}">
                <a16:creationId xmlns:a16="http://schemas.microsoft.com/office/drawing/2014/main" id="{C791D8BC-020F-4DA4-77DE-176263704253}"/>
              </a:ext>
            </a:extLst>
          </p:cNvPr>
          <p:cNvSpPr>
            <a:spLocks noGrp="1"/>
          </p:cNvSpPr>
          <p:nvPr>
            <p:ph type="ftr" sz="quarter" idx="11"/>
          </p:nvPr>
        </p:nvSpPr>
        <p:spPr/>
        <p:txBody>
          <a:bodyPr/>
          <a:lstStyle/>
          <a:p>
            <a:r>
              <a:rPr kumimoji="1" lang="en-US" altLang="ja-JP"/>
              <a:t>H.Taniguchi@Univ. of Hyogo</a:t>
            </a:r>
            <a:endParaRPr kumimoji="1" lang="ja-JP" altLang="en-US" dirty="0"/>
          </a:p>
        </p:txBody>
      </p:sp>
      <p:sp>
        <p:nvSpPr>
          <p:cNvPr id="4" name="日付プレースホルダー 3">
            <a:extLst>
              <a:ext uri="{FF2B5EF4-FFF2-40B4-BE49-F238E27FC236}">
                <a16:creationId xmlns:a16="http://schemas.microsoft.com/office/drawing/2014/main" id="{09BA9E6E-9650-FAA5-EC8A-4105ED650F11}"/>
              </a:ext>
            </a:extLst>
          </p:cNvPr>
          <p:cNvSpPr>
            <a:spLocks noGrp="1"/>
          </p:cNvSpPr>
          <p:nvPr>
            <p:ph type="dt" sz="half" idx="10"/>
          </p:nvPr>
        </p:nvSpPr>
        <p:spPr/>
        <p:txBody>
          <a:bodyPr/>
          <a:lstStyle/>
          <a:p>
            <a:r>
              <a:rPr kumimoji="1" lang="ja-JP" altLang="en-US"/>
              <a:t>雲・降水・積雪研究会</a:t>
            </a:r>
            <a:r>
              <a:rPr kumimoji="1" lang="en-US" altLang="ja-JP"/>
              <a:t>2026@</a:t>
            </a:r>
            <a:r>
              <a:rPr kumimoji="1" lang="ja-JP" altLang="en-US"/>
              <a:t>兵庫県立大学大学院減災復興政策研究科大講義室（</a:t>
            </a:r>
            <a:r>
              <a:rPr kumimoji="1" lang="en-US" altLang="ja-JP"/>
              <a:t>2026/04/18-19</a:t>
            </a:r>
            <a:r>
              <a:rPr kumimoji="1" lang="ja-JP" altLang="en-US"/>
              <a:t>）</a:t>
            </a:r>
            <a:endParaRPr kumimoji="1" lang="ja-JP" altLang="en-US" sz="900" dirty="0"/>
          </a:p>
        </p:txBody>
      </p:sp>
    </p:spTree>
    <p:extLst>
      <p:ext uri="{BB962C8B-B14F-4D97-AF65-F5344CB8AC3E}">
        <p14:creationId xmlns:p14="http://schemas.microsoft.com/office/powerpoint/2010/main" val="2500911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281EC-7EE7-2958-9E7C-068BB69C57B4}"/>
            </a:ext>
          </a:extLst>
        </p:cNvPr>
        <p:cNvGrpSpPr/>
        <p:nvPr/>
      </p:nvGrpSpPr>
      <p:grpSpPr>
        <a:xfrm>
          <a:off x="0" y="0"/>
          <a:ext cx="0" cy="0"/>
          <a:chOff x="0" y="0"/>
          <a:chExt cx="0" cy="0"/>
        </a:xfrm>
      </p:grpSpPr>
      <p:pic>
        <p:nvPicPr>
          <p:cNvPr id="4" name="図 3">
            <a:extLst>
              <a:ext uri="{FF2B5EF4-FFF2-40B4-BE49-F238E27FC236}">
                <a16:creationId xmlns:a16="http://schemas.microsoft.com/office/drawing/2014/main" id="{756EB386-4FC6-B07A-1589-E7C22F5BEDFB}"/>
              </a:ext>
            </a:extLst>
          </p:cNvPr>
          <p:cNvPicPr>
            <a:picLocks noChangeAspect="1"/>
          </p:cNvPicPr>
          <p:nvPr/>
        </p:nvPicPr>
        <p:blipFill>
          <a:blip r:embed="rId2"/>
          <a:stretch>
            <a:fillRect/>
          </a:stretch>
        </p:blipFill>
        <p:spPr>
          <a:xfrm>
            <a:off x="156882" y="1638810"/>
            <a:ext cx="11854234" cy="4049295"/>
          </a:xfrm>
          <a:prstGeom prst="rect">
            <a:avLst/>
          </a:prstGeom>
        </p:spPr>
      </p:pic>
      <p:sp>
        <p:nvSpPr>
          <p:cNvPr id="2" name="タイトル 1">
            <a:extLst>
              <a:ext uri="{FF2B5EF4-FFF2-40B4-BE49-F238E27FC236}">
                <a16:creationId xmlns:a16="http://schemas.microsoft.com/office/drawing/2014/main" id="{AA1F6CFD-6DE2-86EB-70A0-53B06B073646}"/>
              </a:ext>
            </a:extLst>
          </p:cNvPr>
          <p:cNvSpPr>
            <a:spLocks noGrp="1"/>
          </p:cNvSpPr>
          <p:nvPr>
            <p:ph type="title"/>
          </p:nvPr>
        </p:nvSpPr>
        <p:spPr/>
        <p:txBody>
          <a:bodyPr/>
          <a:lstStyle/>
          <a:p>
            <a:r>
              <a:rPr kumimoji="1" lang="ja-JP" altLang="en-US" dirty="0"/>
              <a:t>結果①</a:t>
            </a:r>
            <a:r>
              <a:rPr lang="ja-JP" altLang="en-US" dirty="0"/>
              <a:t> 停電の地域分布 </a:t>
            </a:r>
            <a:r>
              <a:rPr lang="en-US" altLang="ja-JP" dirty="0"/>
              <a:t>8/30-9/1</a:t>
            </a:r>
            <a:endParaRPr kumimoji="1" lang="ja-JP" altLang="en-US" dirty="0"/>
          </a:p>
        </p:txBody>
      </p:sp>
      <p:sp>
        <p:nvSpPr>
          <p:cNvPr id="3" name="フッター プレースホルダー 2">
            <a:extLst>
              <a:ext uri="{FF2B5EF4-FFF2-40B4-BE49-F238E27FC236}">
                <a16:creationId xmlns:a16="http://schemas.microsoft.com/office/drawing/2014/main" id="{AFD76C43-A84B-5412-2A72-BEC8E5EC3F57}"/>
              </a:ext>
            </a:extLst>
          </p:cNvPr>
          <p:cNvSpPr>
            <a:spLocks noGrp="1"/>
          </p:cNvSpPr>
          <p:nvPr>
            <p:ph type="ftr" sz="quarter" idx="11"/>
          </p:nvPr>
        </p:nvSpPr>
        <p:spPr/>
        <p:txBody>
          <a:bodyPr/>
          <a:lstStyle/>
          <a:p>
            <a:r>
              <a:rPr kumimoji="1" lang="en-US" altLang="ja-JP"/>
              <a:t>H.Taniguchi@Univ. of Hyogo</a:t>
            </a:r>
            <a:endParaRPr kumimoji="1" lang="ja-JP" altLang="en-US" dirty="0"/>
          </a:p>
        </p:txBody>
      </p:sp>
      <p:sp>
        <p:nvSpPr>
          <p:cNvPr id="5" name="日付プレースホルダー 4">
            <a:extLst>
              <a:ext uri="{FF2B5EF4-FFF2-40B4-BE49-F238E27FC236}">
                <a16:creationId xmlns:a16="http://schemas.microsoft.com/office/drawing/2014/main" id="{7ECD13D9-D575-4017-FE88-173BC73501A6}"/>
              </a:ext>
            </a:extLst>
          </p:cNvPr>
          <p:cNvSpPr>
            <a:spLocks noGrp="1"/>
          </p:cNvSpPr>
          <p:nvPr>
            <p:ph type="dt" sz="half" idx="10"/>
          </p:nvPr>
        </p:nvSpPr>
        <p:spPr/>
        <p:txBody>
          <a:bodyPr/>
          <a:lstStyle/>
          <a:p>
            <a:r>
              <a:rPr kumimoji="1" lang="ja-JP" altLang="en-US"/>
              <a:t>雲・降水・積雪研究会</a:t>
            </a:r>
            <a:r>
              <a:rPr kumimoji="1" lang="en-US" altLang="ja-JP"/>
              <a:t>2026@</a:t>
            </a:r>
            <a:r>
              <a:rPr kumimoji="1" lang="ja-JP" altLang="en-US"/>
              <a:t>兵庫県立大学大学院減災復興政策研究科大講義室（</a:t>
            </a:r>
            <a:r>
              <a:rPr kumimoji="1" lang="en-US" altLang="ja-JP"/>
              <a:t>2026/04/18-19</a:t>
            </a:r>
            <a:r>
              <a:rPr kumimoji="1" lang="ja-JP" altLang="en-US"/>
              <a:t>）</a:t>
            </a:r>
            <a:endParaRPr kumimoji="1" lang="ja-JP" altLang="en-US" sz="900" dirty="0"/>
          </a:p>
        </p:txBody>
      </p:sp>
    </p:spTree>
    <p:extLst>
      <p:ext uri="{BB962C8B-B14F-4D97-AF65-F5344CB8AC3E}">
        <p14:creationId xmlns:p14="http://schemas.microsoft.com/office/powerpoint/2010/main" val="1749117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D67161-7E27-F3FD-8B29-E6278B3B92D4}"/>
              </a:ext>
            </a:extLst>
          </p:cNvPr>
          <p:cNvSpPr>
            <a:spLocks noGrp="1"/>
          </p:cNvSpPr>
          <p:nvPr>
            <p:ph type="title"/>
          </p:nvPr>
        </p:nvSpPr>
        <p:spPr/>
        <p:txBody>
          <a:bodyPr/>
          <a:lstStyle/>
          <a:p>
            <a:r>
              <a:rPr lang="ja-JP" altLang="en-US" dirty="0"/>
              <a:t>結果① 停電の地域分布 </a:t>
            </a:r>
            <a:r>
              <a:rPr lang="en-US" altLang="ja-JP" dirty="0"/>
              <a:t>8/27-9/1</a:t>
            </a:r>
            <a:endParaRPr kumimoji="1" lang="ja-JP" altLang="en-US" dirty="0"/>
          </a:p>
        </p:txBody>
      </p:sp>
      <p:pic>
        <p:nvPicPr>
          <p:cNvPr id="7" name="図 6">
            <a:extLst>
              <a:ext uri="{FF2B5EF4-FFF2-40B4-BE49-F238E27FC236}">
                <a16:creationId xmlns:a16="http://schemas.microsoft.com/office/drawing/2014/main" id="{E3570E7B-3700-7C07-EB85-13E2D19657BA}"/>
              </a:ext>
            </a:extLst>
          </p:cNvPr>
          <p:cNvPicPr>
            <a:picLocks noChangeAspect="1"/>
          </p:cNvPicPr>
          <p:nvPr/>
        </p:nvPicPr>
        <p:blipFill>
          <a:blip r:embed="rId2"/>
          <a:stretch>
            <a:fillRect/>
          </a:stretch>
        </p:blipFill>
        <p:spPr>
          <a:xfrm>
            <a:off x="2175367" y="1293556"/>
            <a:ext cx="7862713" cy="5457008"/>
          </a:xfrm>
          <a:prstGeom prst="rect">
            <a:avLst/>
          </a:prstGeom>
        </p:spPr>
      </p:pic>
      <p:sp>
        <p:nvSpPr>
          <p:cNvPr id="3" name="フッター プレースホルダー 2">
            <a:extLst>
              <a:ext uri="{FF2B5EF4-FFF2-40B4-BE49-F238E27FC236}">
                <a16:creationId xmlns:a16="http://schemas.microsoft.com/office/drawing/2014/main" id="{391954E3-B736-6788-B398-4257502601DC}"/>
              </a:ext>
            </a:extLst>
          </p:cNvPr>
          <p:cNvSpPr>
            <a:spLocks noGrp="1"/>
          </p:cNvSpPr>
          <p:nvPr>
            <p:ph type="ftr" sz="quarter" idx="11"/>
          </p:nvPr>
        </p:nvSpPr>
        <p:spPr/>
        <p:txBody>
          <a:bodyPr/>
          <a:lstStyle/>
          <a:p>
            <a:r>
              <a:rPr kumimoji="1" lang="en-US" altLang="ja-JP"/>
              <a:t>H.Taniguchi@Univ. of Hyogo</a:t>
            </a:r>
            <a:endParaRPr kumimoji="1" lang="ja-JP" altLang="en-US" dirty="0"/>
          </a:p>
        </p:txBody>
      </p:sp>
      <p:sp>
        <p:nvSpPr>
          <p:cNvPr id="4" name="日付プレースホルダー 3">
            <a:extLst>
              <a:ext uri="{FF2B5EF4-FFF2-40B4-BE49-F238E27FC236}">
                <a16:creationId xmlns:a16="http://schemas.microsoft.com/office/drawing/2014/main" id="{54EE6352-70D8-8553-3599-DCEE828B2110}"/>
              </a:ext>
            </a:extLst>
          </p:cNvPr>
          <p:cNvSpPr>
            <a:spLocks noGrp="1"/>
          </p:cNvSpPr>
          <p:nvPr>
            <p:ph type="dt" sz="half" idx="10"/>
          </p:nvPr>
        </p:nvSpPr>
        <p:spPr/>
        <p:txBody>
          <a:bodyPr/>
          <a:lstStyle/>
          <a:p>
            <a:r>
              <a:rPr kumimoji="1" lang="ja-JP" altLang="en-US"/>
              <a:t>雲・降水・積雪研究会</a:t>
            </a:r>
            <a:r>
              <a:rPr kumimoji="1" lang="en-US" altLang="ja-JP"/>
              <a:t>2026@</a:t>
            </a:r>
            <a:r>
              <a:rPr kumimoji="1" lang="ja-JP" altLang="en-US"/>
              <a:t>兵庫県立大学大学院減災復興政策研究科大講義室（</a:t>
            </a:r>
            <a:r>
              <a:rPr kumimoji="1" lang="en-US" altLang="ja-JP"/>
              <a:t>2026/04/18-19</a:t>
            </a:r>
            <a:r>
              <a:rPr kumimoji="1" lang="ja-JP" altLang="en-US"/>
              <a:t>）</a:t>
            </a:r>
            <a:endParaRPr kumimoji="1" lang="ja-JP" altLang="en-US" sz="900" dirty="0"/>
          </a:p>
        </p:txBody>
      </p:sp>
    </p:spTree>
    <p:extLst>
      <p:ext uri="{BB962C8B-B14F-4D97-AF65-F5344CB8AC3E}">
        <p14:creationId xmlns:p14="http://schemas.microsoft.com/office/powerpoint/2010/main" val="165360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50B1DF-C72C-991A-1E69-AD4C17FB3648}"/>
              </a:ext>
            </a:extLst>
          </p:cNvPr>
          <p:cNvSpPr>
            <a:spLocks noGrp="1"/>
          </p:cNvSpPr>
          <p:nvPr>
            <p:ph type="title"/>
          </p:nvPr>
        </p:nvSpPr>
        <p:spPr/>
        <p:txBody>
          <a:bodyPr/>
          <a:lstStyle/>
          <a:p>
            <a:r>
              <a:rPr lang="ja-JP" altLang="en-US" dirty="0"/>
              <a:t>雲・降水・積雪研究会</a:t>
            </a:r>
            <a:r>
              <a:rPr lang="en-US" altLang="ja-JP" dirty="0"/>
              <a:t>2026</a:t>
            </a:r>
            <a:endParaRPr kumimoji="1" lang="ja-JP" altLang="en-US" dirty="0"/>
          </a:p>
        </p:txBody>
      </p:sp>
      <p:sp>
        <p:nvSpPr>
          <p:cNvPr id="3" name="フッター プレースホルダー 2">
            <a:extLst>
              <a:ext uri="{FF2B5EF4-FFF2-40B4-BE49-F238E27FC236}">
                <a16:creationId xmlns:a16="http://schemas.microsoft.com/office/drawing/2014/main" id="{95382C8E-D57D-BCE5-C57B-EDB3544AAB1D}"/>
              </a:ext>
            </a:extLst>
          </p:cNvPr>
          <p:cNvSpPr>
            <a:spLocks noGrp="1"/>
          </p:cNvSpPr>
          <p:nvPr>
            <p:ph type="ftr" sz="quarter" idx="1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4011D199-99DC-9A2C-E8A3-32A7D666E721}"/>
              </a:ext>
            </a:extLst>
          </p:cNvPr>
          <p:cNvSpPr>
            <a:spLocks noGrp="1"/>
          </p:cNvSpPr>
          <p:nvPr>
            <p:ph type="sldNum" sz="quarter" idx="12"/>
          </p:nvPr>
        </p:nvSpPr>
        <p:spPr/>
        <p:txBody>
          <a:bodyPr/>
          <a:lstStyle/>
          <a:p>
            <a:fld id="{D7AA9E0C-F9B0-42C4-8EE2-846BBC4AC259}" type="slidenum">
              <a:rPr kumimoji="1" lang="ja-JP" altLang="en-US" smtClean="0"/>
              <a:pPr/>
              <a:t>2</a:t>
            </a:fld>
            <a:r>
              <a:rPr kumimoji="1" lang="en-US" altLang="ja-JP"/>
              <a:t>/25</a:t>
            </a:r>
            <a:endParaRPr kumimoji="1" lang="ja-JP" altLang="en-US" dirty="0"/>
          </a:p>
        </p:txBody>
      </p:sp>
      <p:pic>
        <p:nvPicPr>
          <p:cNvPr id="7" name="図 6">
            <a:extLst>
              <a:ext uri="{FF2B5EF4-FFF2-40B4-BE49-F238E27FC236}">
                <a16:creationId xmlns:a16="http://schemas.microsoft.com/office/drawing/2014/main" id="{2164C11D-B325-2D47-DA30-52B685F4B982}"/>
              </a:ext>
            </a:extLst>
          </p:cNvPr>
          <p:cNvPicPr>
            <a:picLocks noChangeAspect="1"/>
          </p:cNvPicPr>
          <p:nvPr/>
        </p:nvPicPr>
        <p:blipFill>
          <a:blip r:embed="rId2"/>
          <a:stretch>
            <a:fillRect/>
          </a:stretch>
        </p:blipFill>
        <p:spPr>
          <a:xfrm>
            <a:off x="2731145" y="1128936"/>
            <a:ext cx="6575415" cy="5131310"/>
          </a:xfrm>
          <a:prstGeom prst="rect">
            <a:avLst/>
          </a:prstGeom>
        </p:spPr>
      </p:pic>
    </p:spTree>
    <p:extLst>
      <p:ext uri="{BB962C8B-B14F-4D97-AF65-F5344CB8AC3E}">
        <p14:creationId xmlns:p14="http://schemas.microsoft.com/office/powerpoint/2010/main" val="798772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F59D5-3A0D-2A40-1B7C-63457399CA0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A242FE8-F11A-6E2F-13ED-16F000AC0F2C}"/>
              </a:ext>
            </a:extLst>
          </p:cNvPr>
          <p:cNvSpPr>
            <a:spLocks noGrp="1"/>
          </p:cNvSpPr>
          <p:nvPr>
            <p:ph type="title"/>
          </p:nvPr>
        </p:nvSpPr>
        <p:spPr/>
        <p:txBody>
          <a:bodyPr/>
          <a:lstStyle/>
          <a:p>
            <a:r>
              <a:rPr kumimoji="1" lang="ja-JP" altLang="en-US" dirty="0"/>
              <a:t>結果② 地域別の</a:t>
            </a:r>
            <a:r>
              <a:rPr lang="ja-JP" altLang="en-US" dirty="0"/>
              <a:t>停電の時系列</a:t>
            </a:r>
            <a:endParaRPr kumimoji="1" lang="ja-JP" altLang="en-US" dirty="0"/>
          </a:p>
        </p:txBody>
      </p:sp>
      <p:pic>
        <p:nvPicPr>
          <p:cNvPr id="5" name="図 4">
            <a:extLst>
              <a:ext uri="{FF2B5EF4-FFF2-40B4-BE49-F238E27FC236}">
                <a16:creationId xmlns:a16="http://schemas.microsoft.com/office/drawing/2014/main" id="{AFA393A2-28B5-EDD3-57F6-06A451BE80C9}"/>
              </a:ext>
            </a:extLst>
          </p:cNvPr>
          <p:cNvPicPr>
            <a:picLocks noChangeAspect="1"/>
          </p:cNvPicPr>
          <p:nvPr/>
        </p:nvPicPr>
        <p:blipFill>
          <a:blip r:embed="rId2"/>
          <a:stretch>
            <a:fillRect/>
          </a:stretch>
        </p:blipFill>
        <p:spPr>
          <a:xfrm>
            <a:off x="3116485" y="1320606"/>
            <a:ext cx="5959029" cy="5400124"/>
          </a:xfrm>
          <a:prstGeom prst="rect">
            <a:avLst/>
          </a:prstGeom>
        </p:spPr>
      </p:pic>
      <p:sp>
        <p:nvSpPr>
          <p:cNvPr id="6" name="四角形: 角を丸くする 5">
            <a:extLst>
              <a:ext uri="{FF2B5EF4-FFF2-40B4-BE49-F238E27FC236}">
                <a16:creationId xmlns:a16="http://schemas.microsoft.com/office/drawing/2014/main" id="{F4B2C8C1-3068-3C1C-A0E5-47780B855726}"/>
              </a:ext>
            </a:extLst>
          </p:cNvPr>
          <p:cNvSpPr/>
          <p:nvPr/>
        </p:nvSpPr>
        <p:spPr>
          <a:xfrm>
            <a:off x="5090160" y="1402080"/>
            <a:ext cx="690880" cy="4765040"/>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a:extLst>
              <a:ext uri="{FF2B5EF4-FFF2-40B4-BE49-F238E27FC236}">
                <a16:creationId xmlns:a16="http://schemas.microsoft.com/office/drawing/2014/main" id="{0AC726CE-AE3D-AF07-D2F1-A62FD6925590}"/>
              </a:ext>
            </a:extLst>
          </p:cNvPr>
          <p:cNvSpPr>
            <a:spLocks noGrp="1"/>
          </p:cNvSpPr>
          <p:nvPr>
            <p:ph type="ftr" sz="quarter" idx="11"/>
          </p:nvPr>
        </p:nvSpPr>
        <p:spPr/>
        <p:txBody>
          <a:bodyPr/>
          <a:lstStyle/>
          <a:p>
            <a:r>
              <a:rPr kumimoji="1" lang="en-US" altLang="ja-JP"/>
              <a:t>H.Taniguchi@Univ. of Hyogo</a:t>
            </a:r>
            <a:endParaRPr kumimoji="1" lang="ja-JP" altLang="en-US" dirty="0"/>
          </a:p>
        </p:txBody>
      </p:sp>
      <p:sp>
        <p:nvSpPr>
          <p:cNvPr id="4" name="日付プレースホルダー 3">
            <a:extLst>
              <a:ext uri="{FF2B5EF4-FFF2-40B4-BE49-F238E27FC236}">
                <a16:creationId xmlns:a16="http://schemas.microsoft.com/office/drawing/2014/main" id="{C835B29D-E404-CFF5-EAC2-D6A0DD388230}"/>
              </a:ext>
            </a:extLst>
          </p:cNvPr>
          <p:cNvSpPr>
            <a:spLocks noGrp="1"/>
          </p:cNvSpPr>
          <p:nvPr>
            <p:ph type="dt" sz="half" idx="10"/>
          </p:nvPr>
        </p:nvSpPr>
        <p:spPr/>
        <p:txBody>
          <a:bodyPr/>
          <a:lstStyle/>
          <a:p>
            <a:r>
              <a:rPr kumimoji="1" lang="ja-JP" altLang="en-US"/>
              <a:t>雲・降水・積雪研究会</a:t>
            </a:r>
            <a:r>
              <a:rPr kumimoji="1" lang="en-US" altLang="ja-JP"/>
              <a:t>2026@</a:t>
            </a:r>
            <a:r>
              <a:rPr kumimoji="1" lang="ja-JP" altLang="en-US"/>
              <a:t>兵庫県立大学大学院減災復興政策研究科大講義室（</a:t>
            </a:r>
            <a:r>
              <a:rPr kumimoji="1" lang="en-US" altLang="ja-JP"/>
              <a:t>2026/04/18-19</a:t>
            </a:r>
            <a:r>
              <a:rPr kumimoji="1" lang="ja-JP" altLang="en-US"/>
              <a:t>）</a:t>
            </a:r>
            <a:endParaRPr kumimoji="1" lang="ja-JP" altLang="en-US" sz="900" dirty="0"/>
          </a:p>
        </p:txBody>
      </p:sp>
    </p:spTree>
    <p:extLst>
      <p:ext uri="{BB962C8B-B14F-4D97-AF65-F5344CB8AC3E}">
        <p14:creationId xmlns:p14="http://schemas.microsoft.com/office/powerpoint/2010/main" val="48394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C3862E-DD75-549B-DD83-A1DEB61BAB94}"/>
              </a:ext>
            </a:extLst>
          </p:cNvPr>
          <p:cNvSpPr>
            <a:spLocks noGrp="1"/>
          </p:cNvSpPr>
          <p:nvPr>
            <p:ph type="title"/>
          </p:nvPr>
        </p:nvSpPr>
        <p:spPr/>
        <p:txBody>
          <a:bodyPr>
            <a:normAutofit/>
          </a:bodyPr>
          <a:lstStyle/>
          <a:p>
            <a:r>
              <a:rPr kumimoji="1" lang="ja-JP" altLang="en-US" dirty="0"/>
              <a:t>結果③</a:t>
            </a:r>
            <a:r>
              <a:rPr lang="ja-JP" altLang="en-US" dirty="0"/>
              <a:t> 地域別の気象要素と停電の時系列</a:t>
            </a:r>
            <a:endParaRPr kumimoji="1" lang="ja-JP" altLang="en-US" dirty="0"/>
          </a:p>
        </p:txBody>
      </p:sp>
      <p:sp>
        <p:nvSpPr>
          <p:cNvPr id="3" name="コンテンツ プレースホルダー 2">
            <a:extLst>
              <a:ext uri="{FF2B5EF4-FFF2-40B4-BE49-F238E27FC236}">
                <a16:creationId xmlns:a16="http://schemas.microsoft.com/office/drawing/2014/main" id="{8F84D07B-B631-0661-8244-197BE03EFDF2}"/>
              </a:ext>
            </a:extLst>
          </p:cNvPr>
          <p:cNvSpPr>
            <a:spLocks noGrp="1"/>
          </p:cNvSpPr>
          <p:nvPr>
            <p:ph idx="1"/>
          </p:nvPr>
        </p:nvSpPr>
        <p:spPr/>
        <p:txBody>
          <a:bodyPr>
            <a:normAutofit/>
          </a:bodyPr>
          <a:lstStyle/>
          <a:p>
            <a:r>
              <a:rPr kumimoji="1" lang="ja-JP" altLang="en-US" sz="3600" dirty="0"/>
              <a:t>北海道地方</a:t>
            </a:r>
          </a:p>
        </p:txBody>
      </p:sp>
      <p:pic>
        <p:nvPicPr>
          <p:cNvPr id="5" name="図 4">
            <a:extLst>
              <a:ext uri="{FF2B5EF4-FFF2-40B4-BE49-F238E27FC236}">
                <a16:creationId xmlns:a16="http://schemas.microsoft.com/office/drawing/2014/main" id="{8D552FEC-5CFC-A7F6-A9C6-171EF1D6B659}"/>
              </a:ext>
            </a:extLst>
          </p:cNvPr>
          <p:cNvPicPr>
            <a:picLocks noChangeAspect="1"/>
          </p:cNvPicPr>
          <p:nvPr/>
        </p:nvPicPr>
        <p:blipFill>
          <a:blip r:embed="rId2"/>
          <a:stretch>
            <a:fillRect/>
          </a:stretch>
        </p:blipFill>
        <p:spPr>
          <a:xfrm>
            <a:off x="3062163" y="1260475"/>
            <a:ext cx="6874317" cy="5493895"/>
          </a:xfrm>
          <a:prstGeom prst="rect">
            <a:avLst/>
          </a:prstGeom>
        </p:spPr>
      </p:pic>
      <p:sp>
        <p:nvSpPr>
          <p:cNvPr id="4" name="フッター プレースホルダー 3">
            <a:extLst>
              <a:ext uri="{FF2B5EF4-FFF2-40B4-BE49-F238E27FC236}">
                <a16:creationId xmlns:a16="http://schemas.microsoft.com/office/drawing/2014/main" id="{B8AFC896-5E25-A724-C55E-2E03C32DB643}"/>
              </a:ext>
            </a:extLst>
          </p:cNvPr>
          <p:cNvSpPr>
            <a:spLocks noGrp="1"/>
          </p:cNvSpPr>
          <p:nvPr>
            <p:ph type="ftr" sz="quarter" idx="11"/>
          </p:nvPr>
        </p:nvSpPr>
        <p:spPr/>
        <p:txBody>
          <a:bodyPr/>
          <a:lstStyle/>
          <a:p>
            <a:r>
              <a:rPr kumimoji="1" lang="en-US" altLang="ja-JP"/>
              <a:t>H.Taniguchi@Univ. of Hyogo</a:t>
            </a:r>
            <a:endParaRPr kumimoji="1" lang="ja-JP" altLang="en-US" dirty="0"/>
          </a:p>
        </p:txBody>
      </p:sp>
      <p:sp>
        <p:nvSpPr>
          <p:cNvPr id="6" name="日付プレースホルダー 5">
            <a:extLst>
              <a:ext uri="{FF2B5EF4-FFF2-40B4-BE49-F238E27FC236}">
                <a16:creationId xmlns:a16="http://schemas.microsoft.com/office/drawing/2014/main" id="{E0B17C3A-F7CC-2216-AC0E-9A12A011A1A6}"/>
              </a:ext>
            </a:extLst>
          </p:cNvPr>
          <p:cNvSpPr>
            <a:spLocks noGrp="1"/>
          </p:cNvSpPr>
          <p:nvPr>
            <p:ph type="dt" sz="half" idx="10"/>
          </p:nvPr>
        </p:nvSpPr>
        <p:spPr/>
        <p:txBody>
          <a:bodyPr/>
          <a:lstStyle/>
          <a:p>
            <a:r>
              <a:rPr kumimoji="1" lang="ja-JP" altLang="en-US"/>
              <a:t>雲・降水・積雪研究会</a:t>
            </a:r>
            <a:r>
              <a:rPr kumimoji="1" lang="en-US" altLang="ja-JP"/>
              <a:t>2026@</a:t>
            </a:r>
            <a:r>
              <a:rPr kumimoji="1" lang="ja-JP" altLang="en-US"/>
              <a:t>兵庫県立大学大学院減災復興政策研究科大講義室（</a:t>
            </a:r>
            <a:r>
              <a:rPr kumimoji="1" lang="en-US" altLang="ja-JP"/>
              <a:t>2026/04/18-19</a:t>
            </a:r>
            <a:r>
              <a:rPr kumimoji="1" lang="ja-JP" altLang="en-US"/>
              <a:t>）</a:t>
            </a:r>
            <a:endParaRPr kumimoji="1" lang="ja-JP" altLang="en-US" sz="900" dirty="0"/>
          </a:p>
        </p:txBody>
      </p:sp>
    </p:spTree>
    <p:extLst>
      <p:ext uri="{BB962C8B-B14F-4D97-AF65-F5344CB8AC3E}">
        <p14:creationId xmlns:p14="http://schemas.microsoft.com/office/powerpoint/2010/main" val="3035378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F8323-3B28-6865-B205-A580E6CA5AA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CEFC7CF-E107-A968-5AB5-EB43300D7B23}"/>
              </a:ext>
            </a:extLst>
          </p:cNvPr>
          <p:cNvSpPr>
            <a:spLocks noGrp="1"/>
          </p:cNvSpPr>
          <p:nvPr>
            <p:ph type="title"/>
          </p:nvPr>
        </p:nvSpPr>
        <p:spPr/>
        <p:txBody>
          <a:bodyPr>
            <a:normAutofit/>
          </a:bodyPr>
          <a:lstStyle/>
          <a:p>
            <a:r>
              <a:rPr kumimoji="1" lang="ja-JP" altLang="en-US" dirty="0"/>
              <a:t>結果③</a:t>
            </a:r>
            <a:r>
              <a:rPr lang="ja-JP" altLang="en-US" dirty="0"/>
              <a:t> 地域別の気象要素と停電の時系列</a:t>
            </a:r>
            <a:endParaRPr kumimoji="1" lang="ja-JP" altLang="en-US" dirty="0"/>
          </a:p>
        </p:txBody>
      </p:sp>
      <p:sp>
        <p:nvSpPr>
          <p:cNvPr id="3" name="コンテンツ プレースホルダー 2">
            <a:extLst>
              <a:ext uri="{FF2B5EF4-FFF2-40B4-BE49-F238E27FC236}">
                <a16:creationId xmlns:a16="http://schemas.microsoft.com/office/drawing/2014/main" id="{D46E97ED-2855-66F7-F634-D421F525F300}"/>
              </a:ext>
            </a:extLst>
          </p:cNvPr>
          <p:cNvSpPr>
            <a:spLocks noGrp="1"/>
          </p:cNvSpPr>
          <p:nvPr>
            <p:ph idx="1"/>
          </p:nvPr>
        </p:nvSpPr>
        <p:spPr/>
        <p:txBody>
          <a:bodyPr>
            <a:normAutofit/>
          </a:bodyPr>
          <a:lstStyle/>
          <a:p>
            <a:r>
              <a:rPr lang="ja-JP" altLang="en-US" sz="3600" dirty="0"/>
              <a:t>東海地方</a:t>
            </a:r>
            <a:endParaRPr kumimoji="1" lang="ja-JP" altLang="en-US" sz="3600" dirty="0"/>
          </a:p>
        </p:txBody>
      </p:sp>
      <p:pic>
        <p:nvPicPr>
          <p:cNvPr id="6" name="図 5">
            <a:extLst>
              <a:ext uri="{FF2B5EF4-FFF2-40B4-BE49-F238E27FC236}">
                <a16:creationId xmlns:a16="http://schemas.microsoft.com/office/drawing/2014/main" id="{0B548E09-79B8-033F-EBBE-00AC58D91709}"/>
              </a:ext>
            </a:extLst>
          </p:cNvPr>
          <p:cNvPicPr>
            <a:picLocks noChangeAspect="1"/>
          </p:cNvPicPr>
          <p:nvPr/>
        </p:nvPicPr>
        <p:blipFill>
          <a:blip r:embed="rId2"/>
          <a:stretch>
            <a:fillRect/>
          </a:stretch>
        </p:blipFill>
        <p:spPr>
          <a:xfrm>
            <a:off x="2651760" y="1280160"/>
            <a:ext cx="6864010" cy="5465445"/>
          </a:xfrm>
          <a:prstGeom prst="rect">
            <a:avLst/>
          </a:prstGeom>
        </p:spPr>
      </p:pic>
      <p:sp>
        <p:nvSpPr>
          <p:cNvPr id="4" name="フッター プレースホルダー 3">
            <a:extLst>
              <a:ext uri="{FF2B5EF4-FFF2-40B4-BE49-F238E27FC236}">
                <a16:creationId xmlns:a16="http://schemas.microsoft.com/office/drawing/2014/main" id="{614D237C-DB2F-EDC1-7DD2-32D8BB2CA6CB}"/>
              </a:ext>
            </a:extLst>
          </p:cNvPr>
          <p:cNvSpPr>
            <a:spLocks noGrp="1"/>
          </p:cNvSpPr>
          <p:nvPr>
            <p:ph type="ftr" sz="quarter" idx="11"/>
          </p:nvPr>
        </p:nvSpPr>
        <p:spPr/>
        <p:txBody>
          <a:bodyPr/>
          <a:lstStyle/>
          <a:p>
            <a:r>
              <a:rPr kumimoji="1" lang="en-US" altLang="ja-JP"/>
              <a:t>H.Taniguchi@Univ. of Hyogo</a:t>
            </a:r>
            <a:endParaRPr kumimoji="1" lang="ja-JP" altLang="en-US" dirty="0"/>
          </a:p>
        </p:txBody>
      </p:sp>
      <p:sp>
        <p:nvSpPr>
          <p:cNvPr id="5" name="日付プレースホルダー 4">
            <a:extLst>
              <a:ext uri="{FF2B5EF4-FFF2-40B4-BE49-F238E27FC236}">
                <a16:creationId xmlns:a16="http://schemas.microsoft.com/office/drawing/2014/main" id="{835D6CEB-A08A-5FC9-2803-EFE1A4DBD190}"/>
              </a:ext>
            </a:extLst>
          </p:cNvPr>
          <p:cNvSpPr>
            <a:spLocks noGrp="1"/>
          </p:cNvSpPr>
          <p:nvPr>
            <p:ph type="dt" sz="half" idx="10"/>
          </p:nvPr>
        </p:nvSpPr>
        <p:spPr/>
        <p:txBody>
          <a:bodyPr/>
          <a:lstStyle/>
          <a:p>
            <a:r>
              <a:rPr kumimoji="1" lang="ja-JP" altLang="en-US"/>
              <a:t>雲・降水・積雪研究会</a:t>
            </a:r>
            <a:r>
              <a:rPr kumimoji="1" lang="en-US" altLang="ja-JP"/>
              <a:t>2026@</a:t>
            </a:r>
            <a:r>
              <a:rPr kumimoji="1" lang="ja-JP" altLang="en-US"/>
              <a:t>兵庫県立大学大学院減災復興政策研究科大講義室（</a:t>
            </a:r>
            <a:r>
              <a:rPr kumimoji="1" lang="en-US" altLang="ja-JP"/>
              <a:t>2026/04/18-19</a:t>
            </a:r>
            <a:r>
              <a:rPr kumimoji="1" lang="ja-JP" altLang="en-US"/>
              <a:t>）</a:t>
            </a:r>
            <a:endParaRPr kumimoji="1" lang="ja-JP" altLang="en-US" sz="900" dirty="0"/>
          </a:p>
        </p:txBody>
      </p:sp>
    </p:spTree>
    <p:extLst>
      <p:ext uri="{BB962C8B-B14F-4D97-AF65-F5344CB8AC3E}">
        <p14:creationId xmlns:p14="http://schemas.microsoft.com/office/powerpoint/2010/main" val="463824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11314-0C36-71BE-2BA3-820A7FA04D4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01581FD-3EEE-AAB0-4755-F1536B456BC9}"/>
              </a:ext>
            </a:extLst>
          </p:cNvPr>
          <p:cNvSpPr>
            <a:spLocks noGrp="1"/>
          </p:cNvSpPr>
          <p:nvPr>
            <p:ph type="title"/>
          </p:nvPr>
        </p:nvSpPr>
        <p:spPr/>
        <p:txBody>
          <a:bodyPr>
            <a:normAutofit/>
          </a:bodyPr>
          <a:lstStyle/>
          <a:p>
            <a:r>
              <a:rPr kumimoji="1" lang="ja-JP" altLang="en-US" dirty="0"/>
              <a:t>結果③</a:t>
            </a:r>
            <a:r>
              <a:rPr lang="ja-JP" altLang="en-US" dirty="0"/>
              <a:t> 地域別の気象要素と停電の時系列</a:t>
            </a:r>
            <a:endParaRPr kumimoji="1" lang="ja-JP" altLang="en-US" dirty="0"/>
          </a:p>
        </p:txBody>
      </p:sp>
      <p:sp>
        <p:nvSpPr>
          <p:cNvPr id="3" name="コンテンツ プレースホルダー 2">
            <a:extLst>
              <a:ext uri="{FF2B5EF4-FFF2-40B4-BE49-F238E27FC236}">
                <a16:creationId xmlns:a16="http://schemas.microsoft.com/office/drawing/2014/main" id="{6D2056A7-C94F-A790-D90D-5D3B616A4C0C}"/>
              </a:ext>
            </a:extLst>
          </p:cNvPr>
          <p:cNvSpPr>
            <a:spLocks noGrp="1"/>
          </p:cNvSpPr>
          <p:nvPr>
            <p:ph idx="1"/>
          </p:nvPr>
        </p:nvSpPr>
        <p:spPr/>
        <p:txBody>
          <a:bodyPr>
            <a:normAutofit/>
          </a:bodyPr>
          <a:lstStyle/>
          <a:p>
            <a:r>
              <a:rPr kumimoji="1" lang="ja-JP" altLang="en-US" sz="3600" dirty="0"/>
              <a:t>中国地方</a:t>
            </a:r>
          </a:p>
        </p:txBody>
      </p:sp>
      <p:pic>
        <p:nvPicPr>
          <p:cNvPr id="6" name="図 5">
            <a:extLst>
              <a:ext uri="{FF2B5EF4-FFF2-40B4-BE49-F238E27FC236}">
                <a16:creationId xmlns:a16="http://schemas.microsoft.com/office/drawing/2014/main" id="{79B5DE76-3C76-654C-67CD-109A7BC9B934}"/>
              </a:ext>
            </a:extLst>
          </p:cNvPr>
          <p:cNvPicPr>
            <a:picLocks noChangeAspect="1"/>
          </p:cNvPicPr>
          <p:nvPr/>
        </p:nvPicPr>
        <p:blipFill>
          <a:blip r:embed="rId2"/>
          <a:stretch>
            <a:fillRect/>
          </a:stretch>
        </p:blipFill>
        <p:spPr>
          <a:xfrm>
            <a:off x="2611120" y="1270000"/>
            <a:ext cx="6864010" cy="5465445"/>
          </a:xfrm>
          <a:prstGeom prst="rect">
            <a:avLst/>
          </a:prstGeom>
        </p:spPr>
      </p:pic>
      <p:sp>
        <p:nvSpPr>
          <p:cNvPr id="4" name="フッター プレースホルダー 3">
            <a:extLst>
              <a:ext uri="{FF2B5EF4-FFF2-40B4-BE49-F238E27FC236}">
                <a16:creationId xmlns:a16="http://schemas.microsoft.com/office/drawing/2014/main" id="{7DD7515C-4384-6B1B-94CF-A40D3D829F51}"/>
              </a:ext>
            </a:extLst>
          </p:cNvPr>
          <p:cNvSpPr>
            <a:spLocks noGrp="1"/>
          </p:cNvSpPr>
          <p:nvPr>
            <p:ph type="ftr" sz="quarter" idx="11"/>
          </p:nvPr>
        </p:nvSpPr>
        <p:spPr/>
        <p:txBody>
          <a:bodyPr/>
          <a:lstStyle/>
          <a:p>
            <a:r>
              <a:rPr kumimoji="1" lang="en-US" altLang="ja-JP"/>
              <a:t>H.Taniguchi@Univ. of Hyogo</a:t>
            </a:r>
            <a:endParaRPr kumimoji="1" lang="ja-JP" altLang="en-US" dirty="0"/>
          </a:p>
        </p:txBody>
      </p:sp>
      <p:sp>
        <p:nvSpPr>
          <p:cNvPr id="5" name="日付プレースホルダー 4">
            <a:extLst>
              <a:ext uri="{FF2B5EF4-FFF2-40B4-BE49-F238E27FC236}">
                <a16:creationId xmlns:a16="http://schemas.microsoft.com/office/drawing/2014/main" id="{2EE40324-E4B2-6F70-3DAF-3016841AC45B}"/>
              </a:ext>
            </a:extLst>
          </p:cNvPr>
          <p:cNvSpPr>
            <a:spLocks noGrp="1"/>
          </p:cNvSpPr>
          <p:nvPr>
            <p:ph type="dt" sz="half" idx="10"/>
          </p:nvPr>
        </p:nvSpPr>
        <p:spPr/>
        <p:txBody>
          <a:bodyPr/>
          <a:lstStyle/>
          <a:p>
            <a:r>
              <a:rPr kumimoji="1" lang="ja-JP" altLang="en-US"/>
              <a:t>雲・降水・積雪研究会</a:t>
            </a:r>
            <a:r>
              <a:rPr kumimoji="1" lang="en-US" altLang="ja-JP"/>
              <a:t>2026@</a:t>
            </a:r>
            <a:r>
              <a:rPr kumimoji="1" lang="ja-JP" altLang="en-US"/>
              <a:t>兵庫県立大学大学院減災復興政策研究科大講義室（</a:t>
            </a:r>
            <a:r>
              <a:rPr kumimoji="1" lang="en-US" altLang="ja-JP"/>
              <a:t>2026/04/18-19</a:t>
            </a:r>
            <a:r>
              <a:rPr kumimoji="1" lang="ja-JP" altLang="en-US"/>
              <a:t>）</a:t>
            </a:r>
            <a:endParaRPr kumimoji="1" lang="ja-JP" altLang="en-US" sz="900" dirty="0"/>
          </a:p>
        </p:txBody>
      </p:sp>
    </p:spTree>
    <p:extLst>
      <p:ext uri="{BB962C8B-B14F-4D97-AF65-F5344CB8AC3E}">
        <p14:creationId xmlns:p14="http://schemas.microsoft.com/office/powerpoint/2010/main" val="21996795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3F72B3-1E50-09CF-1F40-CB0AD107D7A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575C5CF-3D50-AEF6-3161-6F48685A02DD}"/>
              </a:ext>
            </a:extLst>
          </p:cNvPr>
          <p:cNvSpPr>
            <a:spLocks noGrp="1"/>
          </p:cNvSpPr>
          <p:nvPr>
            <p:ph type="title"/>
          </p:nvPr>
        </p:nvSpPr>
        <p:spPr/>
        <p:txBody>
          <a:bodyPr>
            <a:normAutofit/>
          </a:bodyPr>
          <a:lstStyle/>
          <a:p>
            <a:r>
              <a:rPr kumimoji="1" lang="ja-JP" altLang="en-US" dirty="0"/>
              <a:t>結果③</a:t>
            </a:r>
            <a:r>
              <a:rPr lang="ja-JP" altLang="en-US" dirty="0"/>
              <a:t> 地域別の気象要素と停電の時系列</a:t>
            </a:r>
            <a:endParaRPr kumimoji="1" lang="ja-JP" altLang="en-US" dirty="0"/>
          </a:p>
        </p:txBody>
      </p:sp>
      <p:sp>
        <p:nvSpPr>
          <p:cNvPr id="3" name="コンテンツ プレースホルダー 2">
            <a:extLst>
              <a:ext uri="{FF2B5EF4-FFF2-40B4-BE49-F238E27FC236}">
                <a16:creationId xmlns:a16="http://schemas.microsoft.com/office/drawing/2014/main" id="{63EDE0E8-F579-05CF-72E9-17C2F2432488}"/>
              </a:ext>
            </a:extLst>
          </p:cNvPr>
          <p:cNvSpPr>
            <a:spLocks noGrp="1"/>
          </p:cNvSpPr>
          <p:nvPr>
            <p:ph idx="1"/>
          </p:nvPr>
        </p:nvSpPr>
        <p:spPr/>
        <p:txBody>
          <a:bodyPr>
            <a:normAutofit/>
          </a:bodyPr>
          <a:lstStyle/>
          <a:p>
            <a:r>
              <a:rPr kumimoji="1" lang="ja-JP" altLang="en-US" sz="3600" dirty="0"/>
              <a:t>九州地方</a:t>
            </a:r>
          </a:p>
        </p:txBody>
      </p:sp>
      <p:pic>
        <p:nvPicPr>
          <p:cNvPr id="5" name="図 4">
            <a:extLst>
              <a:ext uri="{FF2B5EF4-FFF2-40B4-BE49-F238E27FC236}">
                <a16:creationId xmlns:a16="http://schemas.microsoft.com/office/drawing/2014/main" id="{D0EEBD6E-3CDB-F757-4A51-AF9569809763}"/>
              </a:ext>
            </a:extLst>
          </p:cNvPr>
          <p:cNvPicPr>
            <a:picLocks noChangeAspect="1"/>
          </p:cNvPicPr>
          <p:nvPr/>
        </p:nvPicPr>
        <p:blipFill>
          <a:blip r:embed="rId2"/>
          <a:stretch>
            <a:fillRect/>
          </a:stretch>
        </p:blipFill>
        <p:spPr>
          <a:xfrm>
            <a:off x="2641600" y="1257380"/>
            <a:ext cx="6837680" cy="5485069"/>
          </a:xfrm>
          <a:prstGeom prst="rect">
            <a:avLst/>
          </a:prstGeom>
        </p:spPr>
      </p:pic>
      <p:sp>
        <p:nvSpPr>
          <p:cNvPr id="4" name="フッター プレースホルダー 3">
            <a:extLst>
              <a:ext uri="{FF2B5EF4-FFF2-40B4-BE49-F238E27FC236}">
                <a16:creationId xmlns:a16="http://schemas.microsoft.com/office/drawing/2014/main" id="{7CD5D4A8-922B-0351-EA6F-45C367A6CDA4}"/>
              </a:ext>
            </a:extLst>
          </p:cNvPr>
          <p:cNvSpPr>
            <a:spLocks noGrp="1"/>
          </p:cNvSpPr>
          <p:nvPr>
            <p:ph type="ftr" sz="quarter" idx="11"/>
          </p:nvPr>
        </p:nvSpPr>
        <p:spPr/>
        <p:txBody>
          <a:bodyPr/>
          <a:lstStyle/>
          <a:p>
            <a:r>
              <a:rPr kumimoji="1" lang="en-US" altLang="ja-JP"/>
              <a:t>H.Taniguchi@Univ. of Hyogo</a:t>
            </a:r>
            <a:endParaRPr kumimoji="1" lang="ja-JP" altLang="en-US" dirty="0"/>
          </a:p>
        </p:txBody>
      </p:sp>
      <p:sp>
        <p:nvSpPr>
          <p:cNvPr id="6" name="日付プレースホルダー 5">
            <a:extLst>
              <a:ext uri="{FF2B5EF4-FFF2-40B4-BE49-F238E27FC236}">
                <a16:creationId xmlns:a16="http://schemas.microsoft.com/office/drawing/2014/main" id="{48E4E6DA-1C8D-14E1-7665-3BE915037A64}"/>
              </a:ext>
            </a:extLst>
          </p:cNvPr>
          <p:cNvSpPr>
            <a:spLocks noGrp="1"/>
          </p:cNvSpPr>
          <p:nvPr>
            <p:ph type="dt" sz="half" idx="10"/>
          </p:nvPr>
        </p:nvSpPr>
        <p:spPr/>
        <p:txBody>
          <a:bodyPr/>
          <a:lstStyle/>
          <a:p>
            <a:r>
              <a:rPr kumimoji="1" lang="ja-JP" altLang="en-US"/>
              <a:t>雲・降水・積雪研究会</a:t>
            </a:r>
            <a:r>
              <a:rPr kumimoji="1" lang="en-US" altLang="ja-JP"/>
              <a:t>2026@</a:t>
            </a:r>
            <a:r>
              <a:rPr kumimoji="1" lang="ja-JP" altLang="en-US"/>
              <a:t>兵庫県立大学大学院減災復興政策研究科大講義室（</a:t>
            </a:r>
            <a:r>
              <a:rPr kumimoji="1" lang="en-US" altLang="ja-JP"/>
              <a:t>2026/04/18-19</a:t>
            </a:r>
            <a:r>
              <a:rPr kumimoji="1" lang="ja-JP" altLang="en-US"/>
              <a:t>）</a:t>
            </a:r>
            <a:endParaRPr kumimoji="1" lang="ja-JP" altLang="en-US" sz="900" dirty="0"/>
          </a:p>
        </p:txBody>
      </p:sp>
    </p:spTree>
    <p:extLst>
      <p:ext uri="{BB962C8B-B14F-4D97-AF65-F5344CB8AC3E}">
        <p14:creationId xmlns:p14="http://schemas.microsoft.com/office/powerpoint/2010/main" val="1487330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74FD8-6D89-9B3F-AE1E-A157C836BEE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3504105-A7E7-34A2-FCA8-C3736D1E8515}"/>
              </a:ext>
            </a:extLst>
          </p:cNvPr>
          <p:cNvSpPr>
            <a:spLocks noGrp="1"/>
          </p:cNvSpPr>
          <p:nvPr>
            <p:ph type="title"/>
          </p:nvPr>
        </p:nvSpPr>
        <p:spPr/>
        <p:txBody>
          <a:bodyPr/>
          <a:lstStyle/>
          <a:p>
            <a:r>
              <a:rPr kumimoji="1" lang="ja-JP" altLang="en-US" dirty="0"/>
              <a:t>結果④</a:t>
            </a:r>
            <a:r>
              <a:rPr lang="ja-JP" altLang="en-US" dirty="0"/>
              <a:t> ラグ相関のまとめ</a:t>
            </a:r>
            <a:endParaRPr kumimoji="1" lang="ja-JP" altLang="en-US" dirty="0"/>
          </a:p>
        </p:txBody>
      </p:sp>
      <p:pic>
        <p:nvPicPr>
          <p:cNvPr id="5" name="図 4">
            <a:extLst>
              <a:ext uri="{FF2B5EF4-FFF2-40B4-BE49-F238E27FC236}">
                <a16:creationId xmlns:a16="http://schemas.microsoft.com/office/drawing/2014/main" id="{5CC7F5ED-F377-3D8A-33F5-BB0B2A76E9A5}"/>
              </a:ext>
            </a:extLst>
          </p:cNvPr>
          <p:cNvPicPr>
            <a:picLocks noChangeAspect="1"/>
          </p:cNvPicPr>
          <p:nvPr/>
        </p:nvPicPr>
        <p:blipFill>
          <a:blip r:embed="rId3"/>
          <a:stretch>
            <a:fillRect/>
          </a:stretch>
        </p:blipFill>
        <p:spPr>
          <a:xfrm>
            <a:off x="1130011" y="1369407"/>
            <a:ext cx="9931977" cy="5074227"/>
          </a:xfrm>
          <a:prstGeom prst="rect">
            <a:avLst/>
          </a:prstGeom>
        </p:spPr>
      </p:pic>
      <p:sp>
        <p:nvSpPr>
          <p:cNvPr id="3" name="楕円 2">
            <a:extLst>
              <a:ext uri="{FF2B5EF4-FFF2-40B4-BE49-F238E27FC236}">
                <a16:creationId xmlns:a16="http://schemas.microsoft.com/office/drawing/2014/main" id="{4DC4A918-6DA4-DC61-F1A4-FA45AF054A3C}"/>
              </a:ext>
            </a:extLst>
          </p:cNvPr>
          <p:cNvSpPr/>
          <p:nvPr/>
        </p:nvSpPr>
        <p:spPr>
          <a:xfrm>
            <a:off x="9968248" y="2485622"/>
            <a:ext cx="1183892" cy="772732"/>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a:extLst>
              <a:ext uri="{FF2B5EF4-FFF2-40B4-BE49-F238E27FC236}">
                <a16:creationId xmlns:a16="http://schemas.microsoft.com/office/drawing/2014/main" id="{30ED6DB8-701F-761F-7E9F-560A3B915B38}"/>
              </a:ext>
            </a:extLst>
          </p:cNvPr>
          <p:cNvSpPr txBox="1"/>
          <p:nvPr/>
        </p:nvSpPr>
        <p:spPr>
          <a:xfrm>
            <a:off x="8481219" y="3287331"/>
            <a:ext cx="3431739" cy="738664"/>
          </a:xfrm>
          <a:prstGeom prst="rect">
            <a:avLst/>
          </a:prstGeom>
          <a:noFill/>
          <a:ln>
            <a:solidFill>
              <a:srgbClr val="FF0000"/>
            </a:solidFill>
          </a:ln>
        </p:spPr>
        <p:txBody>
          <a:bodyPr wrap="square">
            <a:spAutoFit/>
          </a:bodyPr>
          <a:lstStyle/>
          <a:p>
            <a:r>
              <a:rPr lang="ja-JP" altLang="en-US" sz="1400" dirty="0"/>
              <a:t>樹木の倒壊、インフラの遅延した故障、 あるいは損傷の累積といった二次的な要因によって生じている可能性があることを示唆</a:t>
            </a:r>
          </a:p>
        </p:txBody>
      </p:sp>
      <p:sp>
        <p:nvSpPr>
          <p:cNvPr id="8" name="楕円 7">
            <a:extLst>
              <a:ext uri="{FF2B5EF4-FFF2-40B4-BE49-F238E27FC236}">
                <a16:creationId xmlns:a16="http://schemas.microsoft.com/office/drawing/2014/main" id="{4C2676C7-613E-4153-0331-429E15C8E421}"/>
              </a:ext>
            </a:extLst>
          </p:cNvPr>
          <p:cNvSpPr/>
          <p:nvPr/>
        </p:nvSpPr>
        <p:spPr>
          <a:xfrm>
            <a:off x="8481219" y="4569804"/>
            <a:ext cx="1628695" cy="1212810"/>
          </a:xfrm>
          <a:prstGeom prst="ellipse">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楕円 8">
            <a:extLst>
              <a:ext uri="{FF2B5EF4-FFF2-40B4-BE49-F238E27FC236}">
                <a16:creationId xmlns:a16="http://schemas.microsoft.com/office/drawing/2014/main" id="{3439EB6F-5DB5-F1FD-3A12-2306867199F2}"/>
              </a:ext>
            </a:extLst>
          </p:cNvPr>
          <p:cNvSpPr/>
          <p:nvPr/>
        </p:nvSpPr>
        <p:spPr>
          <a:xfrm>
            <a:off x="3848154" y="4882188"/>
            <a:ext cx="1445063" cy="1016336"/>
          </a:xfrm>
          <a:prstGeom prst="ellipse">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楕円 9">
            <a:extLst>
              <a:ext uri="{FF2B5EF4-FFF2-40B4-BE49-F238E27FC236}">
                <a16:creationId xmlns:a16="http://schemas.microsoft.com/office/drawing/2014/main" id="{AD7B31D7-D4C7-061B-722A-0489FDB425E1}"/>
              </a:ext>
            </a:extLst>
          </p:cNvPr>
          <p:cNvSpPr/>
          <p:nvPr/>
        </p:nvSpPr>
        <p:spPr>
          <a:xfrm>
            <a:off x="7314477" y="4085793"/>
            <a:ext cx="1744910" cy="674817"/>
          </a:xfrm>
          <a:prstGeom prst="ellipse">
            <a:avLst/>
          </a:prstGeom>
          <a:noFill/>
          <a:ln w="571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楕円 10">
            <a:extLst>
              <a:ext uri="{FF2B5EF4-FFF2-40B4-BE49-F238E27FC236}">
                <a16:creationId xmlns:a16="http://schemas.microsoft.com/office/drawing/2014/main" id="{AAE55BFF-201D-D7DD-86D6-125C7644FF78}"/>
              </a:ext>
            </a:extLst>
          </p:cNvPr>
          <p:cNvSpPr/>
          <p:nvPr/>
        </p:nvSpPr>
        <p:spPr>
          <a:xfrm>
            <a:off x="6010274" y="3150980"/>
            <a:ext cx="1619976" cy="2541481"/>
          </a:xfrm>
          <a:prstGeom prst="ellipse">
            <a:avLst/>
          </a:prstGeom>
          <a:no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a:extLst>
              <a:ext uri="{FF2B5EF4-FFF2-40B4-BE49-F238E27FC236}">
                <a16:creationId xmlns:a16="http://schemas.microsoft.com/office/drawing/2014/main" id="{CDBD7C48-B329-C9F5-25C8-6C71FC59D660}"/>
              </a:ext>
            </a:extLst>
          </p:cNvPr>
          <p:cNvSpPr txBox="1"/>
          <p:nvPr/>
        </p:nvSpPr>
        <p:spPr>
          <a:xfrm>
            <a:off x="2987898" y="3742998"/>
            <a:ext cx="2883487" cy="738664"/>
          </a:xfrm>
          <a:prstGeom prst="rect">
            <a:avLst/>
          </a:prstGeom>
          <a:noFill/>
          <a:ln>
            <a:solidFill>
              <a:srgbClr val="00B0F0"/>
            </a:solidFill>
            <a:prstDash val="sysDash"/>
          </a:ln>
        </p:spPr>
        <p:txBody>
          <a:bodyPr wrap="square">
            <a:spAutoFit/>
          </a:bodyPr>
          <a:lstStyle/>
          <a:p>
            <a:r>
              <a:rPr lang="ja-JP" altLang="en-US" sz="1400" dirty="0"/>
              <a:t>豪雨の直後に発生する鉄砲水や局所的な地盤崩壊といった、急速な水文的反応と関連している可能性</a:t>
            </a:r>
          </a:p>
        </p:txBody>
      </p:sp>
      <p:sp>
        <p:nvSpPr>
          <p:cNvPr id="13" name="楕円 12">
            <a:extLst>
              <a:ext uri="{FF2B5EF4-FFF2-40B4-BE49-F238E27FC236}">
                <a16:creationId xmlns:a16="http://schemas.microsoft.com/office/drawing/2014/main" id="{C5BD08E8-9873-925A-F1CA-4F94DB047B15}"/>
              </a:ext>
            </a:extLst>
          </p:cNvPr>
          <p:cNvSpPr/>
          <p:nvPr/>
        </p:nvSpPr>
        <p:spPr>
          <a:xfrm>
            <a:off x="1633470" y="2090073"/>
            <a:ext cx="1354428" cy="1159098"/>
          </a:xfrm>
          <a:prstGeom prst="ellipse">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a:extLst>
              <a:ext uri="{FF2B5EF4-FFF2-40B4-BE49-F238E27FC236}">
                <a16:creationId xmlns:a16="http://schemas.microsoft.com/office/drawing/2014/main" id="{C6172404-C70E-A759-D548-C93AF04BF6D8}"/>
              </a:ext>
            </a:extLst>
          </p:cNvPr>
          <p:cNvSpPr txBox="1"/>
          <p:nvPr/>
        </p:nvSpPr>
        <p:spPr>
          <a:xfrm>
            <a:off x="3568149" y="2669622"/>
            <a:ext cx="4913069" cy="323165"/>
          </a:xfrm>
          <a:prstGeom prst="rect">
            <a:avLst/>
          </a:prstGeom>
          <a:solidFill>
            <a:srgbClr val="FFFF00"/>
          </a:solidFill>
          <a:ln>
            <a:solidFill>
              <a:schemeClr val="tx1"/>
            </a:solidFill>
          </a:ln>
        </p:spPr>
        <p:txBody>
          <a:bodyPr wrap="square" bIns="0">
            <a:spAutoFit/>
          </a:bodyPr>
          <a:lstStyle/>
          <a:p>
            <a:r>
              <a:rPr lang="ja-JP" altLang="en-US" b="1" dirty="0">
                <a:latin typeface="メイリオ" panose="020B0604030504040204" pitchFamily="50" charset="-128"/>
                <a:ea typeface="メイリオ" panose="020B0604030504040204" pitchFamily="50" charset="-128"/>
              </a:rPr>
              <a:t>風に起因する停電はより長い遅れを伴う傾向</a:t>
            </a:r>
          </a:p>
        </p:txBody>
      </p:sp>
      <p:sp>
        <p:nvSpPr>
          <p:cNvPr id="16" name="楕円 15">
            <a:extLst>
              <a:ext uri="{FF2B5EF4-FFF2-40B4-BE49-F238E27FC236}">
                <a16:creationId xmlns:a16="http://schemas.microsoft.com/office/drawing/2014/main" id="{C1226833-8146-453A-526D-2D3C60C1D3C6}"/>
              </a:ext>
            </a:extLst>
          </p:cNvPr>
          <p:cNvSpPr/>
          <p:nvPr/>
        </p:nvSpPr>
        <p:spPr>
          <a:xfrm>
            <a:off x="280688" y="1285240"/>
            <a:ext cx="355600" cy="335280"/>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CDC4351C-5CE7-BADB-EDC9-493252F988E6}"/>
              </a:ext>
            </a:extLst>
          </p:cNvPr>
          <p:cNvSpPr txBox="1"/>
          <p:nvPr/>
        </p:nvSpPr>
        <p:spPr>
          <a:xfrm>
            <a:off x="626128" y="1305560"/>
            <a:ext cx="697627" cy="400110"/>
          </a:xfrm>
          <a:prstGeom prst="rect">
            <a:avLst/>
          </a:prstGeom>
          <a:noFill/>
        </p:spPr>
        <p:txBody>
          <a:bodyPr wrap="none" rtlCol="0">
            <a:spAutoFit/>
          </a:bodyPr>
          <a:lstStyle/>
          <a:p>
            <a:pPr algn="l"/>
            <a:r>
              <a:rPr kumimoji="1" lang="ja-JP" altLang="en-US" sz="2000" b="1" dirty="0">
                <a:latin typeface="メイリオ" panose="020B0604030504040204" pitchFamily="50" charset="-128"/>
                <a:ea typeface="メイリオ" panose="020B0604030504040204" pitchFamily="50" charset="-128"/>
              </a:rPr>
              <a:t>強風</a:t>
            </a:r>
          </a:p>
        </p:txBody>
      </p:sp>
      <p:sp>
        <p:nvSpPr>
          <p:cNvPr id="19" name="テキスト ボックス 18">
            <a:extLst>
              <a:ext uri="{FF2B5EF4-FFF2-40B4-BE49-F238E27FC236}">
                <a16:creationId xmlns:a16="http://schemas.microsoft.com/office/drawing/2014/main" id="{7FA4038A-1576-15AE-9C68-C8666DEF816D}"/>
              </a:ext>
            </a:extLst>
          </p:cNvPr>
          <p:cNvSpPr txBox="1"/>
          <p:nvPr/>
        </p:nvSpPr>
        <p:spPr>
          <a:xfrm>
            <a:off x="1995278" y="1305560"/>
            <a:ext cx="697627" cy="400110"/>
          </a:xfrm>
          <a:prstGeom prst="rect">
            <a:avLst/>
          </a:prstGeom>
          <a:noFill/>
        </p:spPr>
        <p:txBody>
          <a:bodyPr wrap="none" rtlCol="0">
            <a:spAutoFit/>
          </a:bodyPr>
          <a:lstStyle/>
          <a:p>
            <a:pPr algn="l"/>
            <a:r>
              <a:rPr kumimoji="1" lang="ja-JP" altLang="en-US" sz="2000" b="1" dirty="0">
                <a:latin typeface="メイリオ" panose="020B0604030504040204" pitchFamily="50" charset="-128"/>
                <a:ea typeface="メイリオ" panose="020B0604030504040204" pitchFamily="50" charset="-128"/>
              </a:rPr>
              <a:t>豪雨</a:t>
            </a:r>
          </a:p>
        </p:txBody>
      </p:sp>
      <p:sp>
        <p:nvSpPr>
          <p:cNvPr id="20" name="正方形/長方形 19">
            <a:extLst>
              <a:ext uri="{FF2B5EF4-FFF2-40B4-BE49-F238E27FC236}">
                <a16:creationId xmlns:a16="http://schemas.microsoft.com/office/drawing/2014/main" id="{0636C922-795D-2AA1-28CE-17F7D19AA439}"/>
              </a:ext>
            </a:extLst>
          </p:cNvPr>
          <p:cNvSpPr/>
          <p:nvPr/>
        </p:nvSpPr>
        <p:spPr>
          <a:xfrm>
            <a:off x="1672974" y="1335935"/>
            <a:ext cx="309328" cy="270742"/>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 name="フッター プレースホルダー 3">
            <a:extLst>
              <a:ext uri="{FF2B5EF4-FFF2-40B4-BE49-F238E27FC236}">
                <a16:creationId xmlns:a16="http://schemas.microsoft.com/office/drawing/2014/main" id="{3D5EB91A-B39C-73F9-864C-6D51274D131E}"/>
              </a:ext>
            </a:extLst>
          </p:cNvPr>
          <p:cNvSpPr>
            <a:spLocks noGrp="1"/>
          </p:cNvSpPr>
          <p:nvPr>
            <p:ph type="ftr" sz="quarter" idx="11"/>
          </p:nvPr>
        </p:nvSpPr>
        <p:spPr/>
        <p:txBody>
          <a:bodyPr/>
          <a:lstStyle/>
          <a:p>
            <a:r>
              <a:rPr kumimoji="1" lang="en-US" altLang="ja-JP"/>
              <a:t>H.Taniguchi@Univ. of Hyogo</a:t>
            </a:r>
            <a:endParaRPr kumimoji="1" lang="ja-JP" altLang="en-US" dirty="0"/>
          </a:p>
        </p:txBody>
      </p:sp>
      <p:sp>
        <p:nvSpPr>
          <p:cNvPr id="7" name="日付プレースホルダー 6">
            <a:extLst>
              <a:ext uri="{FF2B5EF4-FFF2-40B4-BE49-F238E27FC236}">
                <a16:creationId xmlns:a16="http://schemas.microsoft.com/office/drawing/2014/main" id="{59164373-5738-303E-C959-E8DD92B96419}"/>
              </a:ext>
            </a:extLst>
          </p:cNvPr>
          <p:cNvSpPr>
            <a:spLocks noGrp="1"/>
          </p:cNvSpPr>
          <p:nvPr>
            <p:ph type="dt" sz="half" idx="10"/>
          </p:nvPr>
        </p:nvSpPr>
        <p:spPr/>
        <p:txBody>
          <a:bodyPr/>
          <a:lstStyle/>
          <a:p>
            <a:r>
              <a:rPr kumimoji="1" lang="ja-JP" altLang="en-US"/>
              <a:t>雲・降水・積雪研究会</a:t>
            </a:r>
            <a:r>
              <a:rPr kumimoji="1" lang="en-US" altLang="ja-JP"/>
              <a:t>2026@</a:t>
            </a:r>
            <a:r>
              <a:rPr kumimoji="1" lang="ja-JP" altLang="en-US"/>
              <a:t>兵庫県立大学大学院減災復興政策研究科大講義室（</a:t>
            </a:r>
            <a:r>
              <a:rPr kumimoji="1" lang="en-US" altLang="ja-JP"/>
              <a:t>2026/04/18-19</a:t>
            </a:r>
            <a:r>
              <a:rPr kumimoji="1" lang="ja-JP" altLang="en-US"/>
              <a:t>）</a:t>
            </a:r>
            <a:endParaRPr kumimoji="1" lang="ja-JP" altLang="en-US" sz="900" dirty="0"/>
          </a:p>
        </p:txBody>
      </p:sp>
      <p:sp>
        <p:nvSpPr>
          <p:cNvPr id="14" name="四角形: 角を丸くする 13">
            <a:extLst>
              <a:ext uri="{FF2B5EF4-FFF2-40B4-BE49-F238E27FC236}">
                <a16:creationId xmlns:a16="http://schemas.microsoft.com/office/drawing/2014/main" id="{7D05016E-742B-9418-0171-EEDA14010ABC}"/>
              </a:ext>
            </a:extLst>
          </p:cNvPr>
          <p:cNvSpPr/>
          <p:nvPr/>
        </p:nvSpPr>
        <p:spPr>
          <a:xfrm>
            <a:off x="4456090" y="5107798"/>
            <a:ext cx="5512158" cy="674816"/>
          </a:xfrm>
          <a:prstGeom prst="roundRect">
            <a:avLst>
              <a:gd name="adj" fmla="val 45238"/>
            </a:avLst>
          </a:prstGeom>
          <a:noFill/>
          <a:ln>
            <a:solidFill>
              <a:srgbClr val="00B0F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1" name="直線コネクタ 20">
            <a:extLst>
              <a:ext uri="{FF2B5EF4-FFF2-40B4-BE49-F238E27FC236}">
                <a16:creationId xmlns:a16="http://schemas.microsoft.com/office/drawing/2014/main" id="{8409C52C-7781-6996-E122-07C43BB3344F}"/>
              </a:ext>
            </a:extLst>
          </p:cNvPr>
          <p:cNvCxnSpPr>
            <a:cxnSpLocks/>
          </p:cNvCxnSpPr>
          <p:nvPr/>
        </p:nvCxnSpPr>
        <p:spPr>
          <a:xfrm>
            <a:off x="4700789" y="4481662"/>
            <a:ext cx="991673" cy="56228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59CEE200-5DE4-53B4-946B-06F3B1DF164E}"/>
              </a:ext>
            </a:extLst>
          </p:cNvPr>
          <p:cNvSpPr txBox="1"/>
          <p:nvPr/>
        </p:nvSpPr>
        <p:spPr>
          <a:xfrm>
            <a:off x="306349" y="1694486"/>
            <a:ext cx="1507446" cy="307777"/>
          </a:xfrm>
          <a:prstGeom prst="rect">
            <a:avLst/>
          </a:prstGeom>
          <a:noFill/>
        </p:spPr>
        <p:txBody>
          <a:bodyPr wrap="square" rtlCol="0">
            <a:spAutoFit/>
          </a:bodyPr>
          <a:lstStyle/>
          <a:p>
            <a:pPr algn="l"/>
            <a:r>
              <a:rPr kumimoji="1" lang="ja-JP" altLang="en-US" sz="1400" dirty="0">
                <a:latin typeface="メイリオ" panose="020B0604030504040204" pitchFamily="50" charset="-128"/>
                <a:ea typeface="メイリオ" panose="020B0604030504040204" pitchFamily="50" charset="-128"/>
              </a:rPr>
              <a:t>数字：相関係数</a:t>
            </a:r>
          </a:p>
        </p:txBody>
      </p:sp>
    </p:spTree>
    <p:extLst>
      <p:ext uri="{BB962C8B-B14F-4D97-AF65-F5344CB8AC3E}">
        <p14:creationId xmlns:p14="http://schemas.microsoft.com/office/powerpoint/2010/main" val="1063900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par>
                          <p:cTn id="45" fill="hold">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9" grpId="0" animBg="1"/>
      <p:bldP spid="10" grpId="0" animBg="1"/>
      <p:bldP spid="11" grpId="0" animBg="1"/>
      <p:bldP spid="12" grpId="0" animBg="1"/>
      <p:bldP spid="13" grpId="0" animBg="1"/>
      <p:bldP spid="15"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B50D0C-B9C0-A81A-68C8-8FFC4B905252}"/>
              </a:ext>
            </a:extLst>
          </p:cNvPr>
          <p:cNvSpPr>
            <a:spLocks noGrp="1"/>
          </p:cNvSpPr>
          <p:nvPr>
            <p:ph type="title"/>
          </p:nvPr>
        </p:nvSpPr>
        <p:spPr/>
        <p:txBody>
          <a:bodyPr/>
          <a:lstStyle/>
          <a:p>
            <a:r>
              <a:rPr kumimoji="1" lang="ja-JP" altLang="en-US" dirty="0"/>
              <a:t>結果⑤ </a:t>
            </a:r>
            <a:r>
              <a:rPr lang="ja-JP" altLang="en-US" dirty="0"/>
              <a:t>停電の地域別の気象要因</a:t>
            </a:r>
            <a:endParaRPr kumimoji="1" lang="ja-JP" altLang="en-US" dirty="0"/>
          </a:p>
        </p:txBody>
      </p:sp>
      <p:pic>
        <p:nvPicPr>
          <p:cNvPr id="5" name="図 4">
            <a:extLst>
              <a:ext uri="{FF2B5EF4-FFF2-40B4-BE49-F238E27FC236}">
                <a16:creationId xmlns:a16="http://schemas.microsoft.com/office/drawing/2014/main" id="{0E8AA271-8C77-44F3-1782-3A2AE2E6D78C}"/>
              </a:ext>
            </a:extLst>
          </p:cNvPr>
          <p:cNvPicPr>
            <a:picLocks noChangeAspect="1"/>
          </p:cNvPicPr>
          <p:nvPr/>
        </p:nvPicPr>
        <p:blipFill>
          <a:blip r:embed="rId2"/>
          <a:stretch>
            <a:fillRect/>
          </a:stretch>
        </p:blipFill>
        <p:spPr>
          <a:xfrm>
            <a:off x="3300155" y="1405156"/>
            <a:ext cx="5183445" cy="5253968"/>
          </a:xfrm>
          <a:prstGeom prst="rect">
            <a:avLst/>
          </a:prstGeom>
        </p:spPr>
      </p:pic>
      <p:sp>
        <p:nvSpPr>
          <p:cNvPr id="3" name="四角形: 角を丸くする 2">
            <a:extLst>
              <a:ext uri="{FF2B5EF4-FFF2-40B4-BE49-F238E27FC236}">
                <a16:creationId xmlns:a16="http://schemas.microsoft.com/office/drawing/2014/main" id="{F3DDC5C3-A4D2-A6B1-DDF4-76119097FBF1}"/>
              </a:ext>
            </a:extLst>
          </p:cNvPr>
          <p:cNvSpPr/>
          <p:nvPr/>
        </p:nvSpPr>
        <p:spPr>
          <a:xfrm>
            <a:off x="6330968" y="5135237"/>
            <a:ext cx="1888472" cy="40196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2400" b="1" dirty="0">
                <a:solidFill>
                  <a:schemeClr val="bg1"/>
                </a:solidFill>
                <a:latin typeface="メイリオ" panose="020B0604030504040204" pitchFamily="50" charset="-128"/>
                <a:ea typeface="メイリオ" panose="020B0604030504040204" pitchFamily="50" charset="-128"/>
              </a:rPr>
              <a:t>雨の影響大</a:t>
            </a:r>
          </a:p>
        </p:txBody>
      </p:sp>
      <p:sp>
        <p:nvSpPr>
          <p:cNvPr id="4" name="四角形: 角を丸くする 3">
            <a:extLst>
              <a:ext uri="{FF2B5EF4-FFF2-40B4-BE49-F238E27FC236}">
                <a16:creationId xmlns:a16="http://schemas.microsoft.com/office/drawing/2014/main" id="{ADAA0DE5-9901-A915-34DA-1B7734F969C9}"/>
              </a:ext>
            </a:extLst>
          </p:cNvPr>
          <p:cNvSpPr/>
          <p:nvPr/>
        </p:nvSpPr>
        <p:spPr>
          <a:xfrm>
            <a:off x="4105928" y="2148197"/>
            <a:ext cx="1888472" cy="401964"/>
          </a:xfrm>
          <a:prstGeom prst="round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2400" b="1" dirty="0">
                <a:solidFill>
                  <a:schemeClr val="bg1"/>
                </a:solidFill>
                <a:latin typeface="メイリオ" panose="020B0604030504040204" pitchFamily="50" charset="-128"/>
                <a:ea typeface="メイリオ" panose="020B0604030504040204" pitchFamily="50" charset="-128"/>
              </a:rPr>
              <a:t>風の影響大</a:t>
            </a:r>
          </a:p>
        </p:txBody>
      </p:sp>
      <p:sp>
        <p:nvSpPr>
          <p:cNvPr id="6" name="楕円 5">
            <a:extLst>
              <a:ext uri="{FF2B5EF4-FFF2-40B4-BE49-F238E27FC236}">
                <a16:creationId xmlns:a16="http://schemas.microsoft.com/office/drawing/2014/main" id="{7437B1D5-9534-6A5E-CA37-D792B8FF0883}"/>
              </a:ext>
            </a:extLst>
          </p:cNvPr>
          <p:cNvSpPr/>
          <p:nvPr/>
        </p:nvSpPr>
        <p:spPr>
          <a:xfrm>
            <a:off x="5208848" y="5696528"/>
            <a:ext cx="138545" cy="138545"/>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ッター プレースホルダー 6">
            <a:extLst>
              <a:ext uri="{FF2B5EF4-FFF2-40B4-BE49-F238E27FC236}">
                <a16:creationId xmlns:a16="http://schemas.microsoft.com/office/drawing/2014/main" id="{FB2141ED-9ADC-A630-ECA9-5EA33DD69856}"/>
              </a:ext>
            </a:extLst>
          </p:cNvPr>
          <p:cNvSpPr>
            <a:spLocks noGrp="1"/>
          </p:cNvSpPr>
          <p:nvPr>
            <p:ph type="ftr" sz="quarter" idx="11"/>
          </p:nvPr>
        </p:nvSpPr>
        <p:spPr/>
        <p:txBody>
          <a:bodyPr/>
          <a:lstStyle/>
          <a:p>
            <a:r>
              <a:rPr kumimoji="1" lang="en-US" altLang="ja-JP"/>
              <a:t>H.Taniguchi@Univ. of Hyogo</a:t>
            </a:r>
            <a:endParaRPr kumimoji="1" lang="ja-JP" altLang="en-US" dirty="0"/>
          </a:p>
        </p:txBody>
      </p:sp>
      <p:sp>
        <p:nvSpPr>
          <p:cNvPr id="8" name="日付プレースホルダー 7">
            <a:extLst>
              <a:ext uri="{FF2B5EF4-FFF2-40B4-BE49-F238E27FC236}">
                <a16:creationId xmlns:a16="http://schemas.microsoft.com/office/drawing/2014/main" id="{0A856FD3-323E-2100-E47B-1F5F9ECB2886}"/>
              </a:ext>
            </a:extLst>
          </p:cNvPr>
          <p:cNvSpPr>
            <a:spLocks noGrp="1"/>
          </p:cNvSpPr>
          <p:nvPr>
            <p:ph type="dt" sz="half" idx="10"/>
          </p:nvPr>
        </p:nvSpPr>
        <p:spPr/>
        <p:txBody>
          <a:bodyPr/>
          <a:lstStyle/>
          <a:p>
            <a:r>
              <a:rPr kumimoji="1" lang="ja-JP" altLang="en-US"/>
              <a:t>雲・降水・積雪研究会</a:t>
            </a:r>
            <a:r>
              <a:rPr kumimoji="1" lang="en-US" altLang="ja-JP"/>
              <a:t>2026@</a:t>
            </a:r>
            <a:r>
              <a:rPr kumimoji="1" lang="ja-JP" altLang="en-US"/>
              <a:t>兵庫県立大学大学院減災復興政策研究科大講義室（</a:t>
            </a:r>
            <a:r>
              <a:rPr kumimoji="1" lang="en-US" altLang="ja-JP"/>
              <a:t>2026/04/18-19</a:t>
            </a:r>
            <a:r>
              <a:rPr kumimoji="1" lang="ja-JP" altLang="en-US"/>
              <a:t>）</a:t>
            </a:r>
            <a:endParaRPr kumimoji="1" lang="ja-JP" altLang="en-US" sz="900" dirty="0"/>
          </a:p>
        </p:txBody>
      </p:sp>
    </p:spTree>
    <p:extLst>
      <p:ext uri="{BB962C8B-B14F-4D97-AF65-F5344CB8AC3E}">
        <p14:creationId xmlns:p14="http://schemas.microsoft.com/office/powerpoint/2010/main" val="25133688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DA24A-8842-D58E-7B8A-3D3C962C6E5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E8AF360-400A-331C-3A67-C94A60982B37}"/>
              </a:ext>
            </a:extLst>
          </p:cNvPr>
          <p:cNvSpPr>
            <a:spLocks noGrp="1"/>
          </p:cNvSpPr>
          <p:nvPr>
            <p:ph type="title"/>
          </p:nvPr>
        </p:nvSpPr>
        <p:spPr/>
        <p:txBody>
          <a:bodyPr/>
          <a:lstStyle/>
          <a:p>
            <a:r>
              <a:rPr lang="ja-JP" altLang="en-US" dirty="0"/>
              <a:t>まとめ</a:t>
            </a:r>
            <a:endParaRPr kumimoji="1" lang="ja-JP" altLang="en-US" dirty="0"/>
          </a:p>
        </p:txBody>
      </p:sp>
      <p:sp>
        <p:nvSpPr>
          <p:cNvPr id="3" name="コンテンツ プレースホルダー 2">
            <a:extLst>
              <a:ext uri="{FF2B5EF4-FFF2-40B4-BE49-F238E27FC236}">
                <a16:creationId xmlns:a16="http://schemas.microsoft.com/office/drawing/2014/main" id="{5891EDCB-7CC2-B5CF-7F22-2FE2BF29DCDB}"/>
              </a:ext>
            </a:extLst>
          </p:cNvPr>
          <p:cNvSpPr>
            <a:spLocks noGrp="1"/>
          </p:cNvSpPr>
          <p:nvPr>
            <p:ph idx="1"/>
          </p:nvPr>
        </p:nvSpPr>
        <p:spPr>
          <a:xfrm>
            <a:off x="407504" y="1469596"/>
            <a:ext cx="11340548" cy="5253176"/>
          </a:xfrm>
        </p:spPr>
        <p:txBody>
          <a:bodyPr>
            <a:normAutofit/>
          </a:bodyPr>
          <a:lstStyle/>
          <a:p>
            <a:r>
              <a:rPr lang="ja-JP" altLang="en-US" dirty="0"/>
              <a:t>台風</a:t>
            </a:r>
            <a:r>
              <a:rPr lang="en-US" altLang="ja-JP" dirty="0"/>
              <a:t>SHANSHAN(2024)</a:t>
            </a:r>
            <a:r>
              <a:rPr lang="ja-JP" altLang="en-US" dirty="0"/>
              <a:t>に伴う停電の気象学的要因と日本全国における地域的遅延特性を調査した</a:t>
            </a:r>
            <a:endParaRPr lang="en-US" altLang="ja-JP" dirty="0"/>
          </a:p>
          <a:p>
            <a:endParaRPr kumimoji="1" lang="ja-JP" altLang="en-US" dirty="0"/>
          </a:p>
        </p:txBody>
      </p:sp>
      <p:graphicFrame>
        <p:nvGraphicFramePr>
          <p:cNvPr id="5" name="表 4">
            <a:extLst>
              <a:ext uri="{FF2B5EF4-FFF2-40B4-BE49-F238E27FC236}">
                <a16:creationId xmlns:a16="http://schemas.microsoft.com/office/drawing/2014/main" id="{D5803076-6AAA-6BB0-FCA5-2A0F7F27ACE0}"/>
              </a:ext>
            </a:extLst>
          </p:cNvPr>
          <p:cNvGraphicFramePr>
            <a:graphicFrameLocks noGrp="1"/>
          </p:cNvGraphicFramePr>
          <p:nvPr>
            <p:extLst>
              <p:ext uri="{D42A27DB-BD31-4B8C-83A1-F6EECF244321}">
                <p14:modId xmlns:p14="http://schemas.microsoft.com/office/powerpoint/2010/main" val="2994626886"/>
              </p:ext>
            </p:extLst>
          </p:nvPr>
        </p:nvGraphicFramePr>
        <p:xfrm>
          <a:off x="580224" y="2313332"/>
          <a:ext cx="11340548" cy="4206240"/>
        </p:xfrm>
        <a:graphic>
          <a:graphicData uri="http://schemas.openxmlformats.org/drawingml/2006/table">
            <a:tbl>
              <a:tblPr firstRow="1" bandRow="1">
                <a:tableStyleId>{5C22544A-7EE6-4342-B048-85BDC9FD1C3A}</a:tableStyleId>
              </a:tblPr>
              <a:tblGrid>
                <a:gridCol w="1258736">
                  <a:extLst>
                    <a:ext uri="{9D8B030D-6E8A-4147-A177-3AD203B41FA5}">
                      <a16:colId xmlns:a16="http://schemas.microsoft.com/office/drawing/2014/main" val="3752493101"/>
                    </a:ext>
                  </a:extLst>
                </a:gridCol>
                <a:gridCol w="1371600">
                  <a:extLst>
                    <a:ext uri="{9D8B030D-6E8A-4147-A177-3AD203B41FA5}">
                      <a16:colId xmlns:a16="http://schemas.microsoft.com/office/drawing/2014/main" val="2928099376"/>
                    </a:ext>
                  </a:extLst>
                </a:gridCol>
                <a:gridCol w="1097280">
                  <a:extLst>
                    <a:ext uri="{9D8B030D-6E8A-4147-A177-3AD203B41FA5}">
                      <a16:colId xmlns:a16="http://schemas.microsoft.com/office/drawing/2014/main" val="4155585251"/>
                    </a:ext>
                  </a:extLst>
                </a:gridCol>
                <a:gridCol w="7612932">
                  <a:extLst>
                    <a:ext uri="{9D8B030D-6E8A-4147-A177-3AD203B41FA5}">
                      <a16:colId xmlns:a16="http://schemas.microsoft.com/office/drawing/2014/main" val="3024657592"/>
                    </a:ext>
                  </a:extLst>
                </a:gridCol>
              </a:tblGrid>
              <a:tr h="362039">
                <a:tc>
                  <a:txBody>
                    <a:bodyPr/>
                    <a:lstStyle/>
                    <a:p>
                      <a:endParaRPr kumimoji="1" lang="ja-JP" altLang="en-US"/>
                    </a:p>
                  </a:txBody>
                  <a:tcPr/>
                </a:tc>
                <a:tc>
                  <a:txBody>
                    <a:bodyPr/>
                    <a:lstStyle/>
                    <a:p>
                      <a:r>
                        <a:rPr kumimoji="1" lang="ja-JP" altLang="en-US" dirty="0"/>
                        <a:t>相関</a:t>
                      </a:r>
                    </a:p>
                  </a:txBody>
                  <a:tcPr/>
                </a:tc>
                <a:tc>
                  <a:txBody>
                    <a:bodyPr/>
                    <a:lstStyle/>
                    <a:p>
                      <a:r>
                        <a:rPr kumimoji="1" lang="ja-JP" altLang="en-US" dirty="0"/>
                        <a:t>ラグ時間</a:t>
                      </a:r>
                    </a:p>
                  </a:txBody>
                  <a:tcPr/>
                </a:tc>
                <a:tc>
                  <a:txBody>
                    <a:bodyPr/>
                    <a:lstStyle/>
                    <a:p>
                      <a:r>
                        <a:rPr kumimoji="1" lang="ja-JP" altLang="en-US" dirty="0"/>
                        <a:t>停電の要因として考えられる状況</a:t>
                      </a:r>
                    </a:p>
                  </a:txBody>
                  <a:tcPr/>
                </a:tc>
                <a:extLst>
                  <a:ext uri="{0D108BD9-81ED-4DB2-BD59-A6C34878D82A}">
                    <a16:rowId xmlns:a16="http://schemas.microsoft.com/office/drawing/2014/main" val="2860796923"/>
                  </a:ext>
                </a:extLst>
              </a:tr>
              <a:tr h="362039">
                <a:tc>
                  <a:txBody>
                    <a:bodyPr/>
                    <a:lstStyle/>
                    <a:p>
                      <a:r>
                        <a:rPr kumimoji="1" lang="ja-JP" altLang="en-US" dirty="0"/>
                        <a:t>北海道</a:t>
                      </a:r>
                    </a:p>
                  </a:txBody>
                  <a:tcPr/>
                </a:tc>
                <a:tc>
                  <a:txBody>
                    <a:bodyPr/>
                    <a:lstStyle/>
                    <a:p>
                      <a:r>
                        <a:rPr kumimoji="1" lang="ja-JP" altLang="en-US" dirty="0"/>
                        <a:t>強風＞降雨</a:t>
                      </a:r>
                    </a:p>
                  </a:txBody>
                  <a:tcPr/>
                </a:tc>
                <a:tc>
                  <a:txBody>
                    <a:bodyPr/>
                    <a:lstStyle/>
                    <a:p>
                      <a:r>
                        <a:rPr kumimoji="1" lang="ja-JP" altLang="en-US" dirty="0">
                          <a:solidFill>
                            <a:srgbClr val="FF0000"/>
                          </a:solidFill>
                        </a:rPr>
                        <a:t>大</a:t>
                      </a:r>
                    </a:p>
                  </a:txBody>
                  <a:tcPr/>
                </a:tc>
                <a:tc>
                  <a:txBody>
                    <a:bodyPr/>
                    <a:lstStyle/>
                    <a:p>
                      <a:r>
                        <a:rPr kumimoji="1" lang="ja-JP" altLang="en-US" dirty="0"/>
                        <a:t>ピーク時の気象条件（強風）によって即座に引き起こされるわけではなく、</a:t>
                      </a:r>
                      <a:r>
                        <a:rPr kumimoji="1" lang="ja-JP" altLang="en-US" sz="1800" b="0" dirty="0">
                          <a:solidFill>
                            <a:srgbClr val="FF0000"/>
                          </a:solidFill>
                        </a:rPr>
                        <a:t>樹木の倒壊、インフラの遅延した故障、損傷の累積といった二次的な要因</a:t>
                      </a:r>
                      <a:endParaRPr kumimoji="1" lang="ja-JP" altLang="en-US" b="0" dirty="0">
                        <a:solidFill>
                          <a:srgbClr val="FF0000"/>
                        </a:solidFill>
                      </a:endParaRPr>
                    </a:p>
                  </a:txBody>
                  <a:tcPr/>
                </a:tc>
                <a:extLst>
                  <a:ext uri="{0D108BD9-81ED-4DB2-BD59-A6C34878D82A}">
                    <a16:rowId xmlns:a16="http://schemas.microsoft.com/office/drawing/2014/main" val="2846006967"/>
                  </a:ext>
                </a:extLst>
              </a:tr>
              <a:tr h="362039">
                <a:tc>
                  <a:txBody>
                    <a:bodyPr/>
                    <a:lstStyle/>
                    <a:p>
                      <a:r>
                        <a:rPr kumimoji="1" lang="ja-JP" altLang="en-US" dirty="0"/>
                        <a:t>東北</a:t>
                      </a:r>
                    </a:p>
                  </a:txBody>
                  <a:tcPr/>
                </a:tc>
                <a:tc>
                  <a:txBody>
                    <a:bodyPr/>
                    <a:lstStyle/>
                    <a:p>
                      <a:r>
                        <a:rPr kumimoji="1" lang="ja-JP" altLang="en-US" dirty="0"/>
                        <a:t>強風≒降雨</a:t>
                      </a:r>
                    </a:p>
                  </a:txBody>
                  <a:tcPr/>
                </a:tc>
                <a:tc>
                  <a:txBody>
                    <a:bodyPr/>
                    <a:lstStyle/>
                    <a:p>
                      <a:r>
                        <a:rPr kumimoji="1" lang="ja-JP" altLang="en-US" dirty="0"/>
                        <a:t>小</a:t>
                      </a:r>
                    </a:p>
                  </a:txBody>
                  <a:tcPr/>
                </a:tc>
                <a:tc>
                  <a:txBody>
                    <a:bodyPr/>
                    <a:lstStyle/>
                    <a:p>
                      <a:r>
                        <a:rPr kumimoji="1" lang="ja-JP" altLang="en-US" b="0" dirty="0">
                          <a:solidFill>
                            <a:srgbClr val="FF0000"/>
                          </a:solidFill>
                        </a:rPr>
                        <a:t>強風による荷重</a:t>
                      </a:r>
                      <a:r>
                        <a:rPr kumimoji="1" lang="ja-JP" altLang="en-US" b="0" dirty="0">
                          <a:solidFill>
                            <a:schemeClr val="tx1"/>
                          </a:solidFill>
                        </a:rPr>
                        <a:t>、あるいは</a:t>
                      </a:r>
                      <a:r>
                        <a:rPr kumimoji="1" lang="ja-JP" altLang="en-US" b="0" dirty="0">
                          <a:solidFill>
                            <a:srgbClr val="FF0000"/>
                          </a:solidFill>
                        </a:rPr>
                        <a:t>集中豪雨の直後に電力インフラに影響を及ぼす局地的な洪水、斜面崩壊、土石流といった降雨に関連する災害</a:t>
                      </a:r>
                      <a:r>
                        <a:rPr kumimoji="1" lang="ja-JP" altLang="en-US" dirty="0"/>
                        <a:t>によって直接引き起こされていることを示唆</a:t>
                      </a:r>
                    </a:p>
                  </a:txBody>
                  <a:tcPr/>
                </a:tc>
                <a:extLst>
                  <a:ext uri="{0D108BD9-81ED-4DB2-BD59-A6C34878D82A}">
                    <a16:rowId xmlns:a16="http://schemas.microsoft.com/office/drawing/2014/main" val="985319546"/>
                  </a:ext>
                </a:extLst>
              </a:tr>
              <a:tr h="362039">
                <a:tc>
                  <a:txBody>
                    <a:bodyPr/>
                    <a:lstStyle/>
                    <a:p>
                      <a:r>
                        <a:rPr kumimoji="1" lang="ja-JP" altLang="en-US" dirty="0"/>
                        <a:t>関東</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強風≒降雨</a:t>
                      </a:r>
                    </a:p>
                  </a:txBody>
                  <a:tcPr/>
                </a:tc>
                <a:tc>
                  <a:txBody>
                    <a:bodyPr/>
                    <a:lstStyle/>
                    <a:p>
                      <a:r>
                        <a:rPr kumimoji="1" lang="ja-JP" altLang="en-US" dirty="0"/>
                        <a:t>中</a:t>
                      </a:r>
                    </a:p>
                  </a:txBody>
                  <a:tcPr/>
                </a:tc>
                <a:tc>
                  <a:txBody>
                    <a:bodyPr/>
                    <a:lstStyle/>
                    <a:p>
                      <a:r>
                        <a:rPr kumimoji="1" lang="ja-JP" altLang="en-US" dirty="0"/>
                        <a:t>強風と豪雨の双方がインフラの機能停止を引き起こす</a:t>
                      </a:r>
                      <a:r>
                        <a:rPr kumimoji="1" lang="ja-JP" altLang="en-US" b="0" dirty="0">
                          <a:solidFill>
                            <a:srgbClr val="FF0000"/>
                          </a:solidFill>
                        </a:rPr>
                        <a:t>人口密集地域において、 複数の災害プロセスが複雑に相互作用</a:t>
                      </a:r>
                      <a:r>
                        <a:rPr kumimoji="1" lang="ja-JP" altLang="en-US" dirty="0"/>
                        <a:t>していることを反映</a:t>
                      </a:r>
                    </a:p>
                  </a:txBody>
                  <a:tcPr/>
                </a:tc>
                <a:extLst>
                  <a:ext uri="{0D108BD9-81ED-4DB2-BD59-A6C34878D82A}">
                    <a16:rowId xmlns:a16="http://schemas.microsoft.com/office/drawing/2014/main" val="2557394576"/>
                  </a:ext>
                </a:extLst>
              </a:tr>
              <a:tr h="362039">
                <a:tc>
                  <a:txBody>
                    <a:bodyPr/>
                    <a:lstStyle/>
                    <a:p>
                      <a:r>
                        <a:rPr kumimoji="1" lang="ja-JP" altLang="en-US" dirty="0"/>
                        <a:t>東海</a:t>
                      </a:r>
                    </a:p>
                  </a:txBody>
                  <a:tcPr/>
                </a:tc>
                <a:tc>
                  <a:txBody>
                    <a:bodyPr/>
                    <a:lstStyle/>
                    <a:p>
                      <a:r>
                        <a:rPr kumimoji="1" lang="ja-JP" altLang="en-US" dirty="0"/>
                        <a:t>強風＜降雨</a:t>
                      </a:r>
                    </a:p>
                  </a:txBody>
                  <a:tcPr/>
                </a:tc>
                <a:tc>
                  <a:txBody>
                    <a:bodyPr/>
                    <a:lstStyle/>
                    <a:p>
                      <a:r>
                        <a:rPr kumimoji="1" lang="ja-JP" altLang="en-US" dirty="0"/>
                        <a:t>小</a:t>
                      </a:r>
                    </a:p>
                  </a:txBody>
                  <a:tcPr/>
                </a:tc>
                <a:tc>
                  <a:txBody>
                    <a:bodyPr/>
                    <a:lstStyle/>
                    <a:p>
                      <a:r>
                        <a:rPr kumimoji="1" lang="ja-JP" altLang="en-US" dirty="0"/>
                        <a:t> 降雨に起因する停電は、</a:t>
                      </a:r>
                      <a:r>
                        <a:rPr kumimoji="1" lang="ja-JP" altLang="en-US" b="0" dirty="0">
                          <a:solidFill>
                            <a:srgbClr val="FF0000"/>
                          </a:solidFill>
                        </a:rPr>
                        <a:t>豪雨の直後に発生する鉄砲水や局所的な地盤崩壊といった、急速な水文的反応と関連している可能性</a:t>
                      </a:r>
                    </a:p>
                  </a:txBody>
                  <a:tcPr/>
                </a:tc>
                <a:extLst>
                  <a:ext uri="{0D108BD9-81ED-4DB2-BD59-A6C34878D82A}">
                    <a16:rowId xmlns:a16="http://schemas.microsoft.com/office/drawing/2014/main" val="2504599665"/>
                  </a:ext>
                </a:extLst>
              </a:tr>
              <a:tr h="362039">
                <a:tc>
                  <a:txBody>
                    <a:bodyPr/>
                    <a:lstStyle/>
                    <a:p>
                      <a:r>
                        <a:rPr kumimoji="1" lang="ja-JP" altLang="en-US" dirty="0"/>
                        <a:t>近畿・四国</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a:txBody>
                  <a:tcPr/>
                </a:tc>
                <a:tc>
                  <a:txBody>
                    <a:bodyPr/>
                    <a:lstStyle/>
                    <a:p>
                      <a:endParaRPr kumimoji="1" lang="ja-JP" altLang="en-US" dirty="0"/>
                    </a:p>
                  </a:txBody>
                  <a:tcPr/>
                </a:tc>
                <a:tc>
                  <a:txBody>
                    <a:bodyPr/>
                    <a:lstStyle/>
                    <a:p>
                      <a:r>
                        <a:rPr kumimoji="1" lang="ja-JP" altLang="en-US" dirty="0"/>
                        <a:t>（事例数が少ないため除外）</a:t>
                      </a:r>
                    </a:p>
                  </a:txBody>
                  <a:tcPr/>
                </a:tc>
                <a:extLst>
                  <a:ext uri="{0D108BD9-81ED-4DB2-BD59-A6C34878D82A}">
                    <a16:rowId xmlns:a16="http://schemas.microsoft.com/office/drawing/2014/main" val="415410457"/>
                  </a:ext>
                </a:extLst>
              </a:tr>
              <a:tr h="362039">
                <a:tc>
                  <a:txBody>
                    <a:bodyPr/>
                    <a:lstStyle/>
                    <a:p>
                      <a:r>
                        <a:rPr kumimoji="1" lang="ja-JP" altLang="en-US" dirty="0"/>
                        <a:t>九州</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強風≒降雨</a:t>
                      </a:r>
                    </a:p>
                  </a:txBody>
                  <a:tcPr/>
                </a:tc>
                <a:tc>
                  <a:txBody>
                    <a:bodyPr/>
                    <a:lstStyle/>
                    <a:p>
                      <a:r>
                        <a:rPr kumimoji="1" lang="ja-JP" altLang="en-US" dirty="0">
                          <a:solidFill>
                            <a:srgbClr val="FF0000"/>
                          </a:solidFill>
                        </a:rPr>
                        <a:t>大</a:t>
                      </a:r>
                    </a:p>
                  </a:txBody>
                  <a:tcPr/>
                </a:tc>
                <a:tc>
                  <a:txBody>
                    <a:bodyPr/>
                    <a:lstStyle/>
                    <a:p>
                      <a:r>
                        <a:rPr kumimoji="1" lang="ja-JP" altLang="en-US" dirty="0"/>
                        <a:t>強風と豪雨の双方の影響に加え、</a:t>
                      </a:r>
                      <a:r>
                        <a:rPr kumimoji="1" lang="ja-JP" altLang="en-US" dirty="0">
                          <a:solidFill>
                            <a:srgbClr val="FF0000"/>
                          </a:solidFill>
                        </a:rPr>
                        <a:t>遅延的あるいは累積的な被害プロセスが関与していることが示唆</a:t>
                      </a:r>
                    </a:p>
                  </a:txBody>
                  <a:tcPr/>
                </a:tc>
                <a:extLst>
                  <a:ext uri="{0D108BD9-81ED-4DB2-BD59-A6C34878D82A}">
                    <a16:rowId xmlns:a16="http://schemas.microsoft.com/office/drawing/2014/main" val="2473796024"/>
                  </a:ext>
                </a:extLst>
              </a:tr>
            </a:tbl>
          </a:graphicData>
        </a:graphic>
      </p:graphicFrame>
      <p:sp>
        <p:nvSpPr>
          <p:cNvPr id="4" name="フッター プレースホルダー 3">
            <a:extLst>
              <a:ext uri="{FF2B5EF4-FFF2-40B4-BE49-F238E27FC236}">
                <a16:creationId xmlns:a16="http://schemas.microsoft.com/office/drawing/2014/main" id="{07378C1C-D2E2-A30A-DEC8-C6839F6D2741}"/>
              </a:ext>
            </a:extLst>
          </p:cNvPr>
          <p:cNvSpPr>
            <a:spLocks noGrp="1"/>
          </p:cNvSpPr>
          <p:nvPr>
            <p:ph type="ftr" sz="quarter" idx="11"/>
          </p:nvPr>
        </p:nvSpPr>
        <p:spPr/>
        <p:txBody>
          <a:bodyPr/>
          <a:lstStyle/>
          <a:p>
            <a:r>
              <a:rPr kumimoji="1" lang="en-US" altLang="ja-JP"/>
              <a:t>H.Taniguchi@Univ. of Hyogo</a:t>
            </a:r>
            <a:endParaRPr kumimoji="1" lang="ja-JP" altLang="en-US" dirty="0"/>
          </a:p>
        </p:txBody>
      </p:sp>
      <p:sp>
        <p:nvSpPr>
          <p:cNvPr id="6" name="日付プレースホルダー 5">
            <a:extLst>
              <a:ext uri="{FF2B5EF4-FFF2-40B4-BE49-F238E27FC236}">
                <a16:creationId xmlns:a16="http://schemas.microsoft.com/office/drawing/2014/main" id="{E9CA4992-5FB3-C218-933D-259CE62149CC}"/>
              </a:ext>
            </a:extLst>
          </p:cNvPr>
          <p:cNvSpPr>
            <a:spLocks noGrp="1"/>
          </p:cNvSpPr>
          <p:nvPr>
            <p:ph type="dt" sz="half" idx="10"/>
          </p:nvPr>
        </p:nvSpPr>
        <p:spPr/>
        <p:txBody>
          <a:bodyPr/>
          <a:lstStyle/>
          <a:p>
            <a:r>
              <a:rPr kumimoji="1" lang="ja-JP" altLang="en-US"/>
              <a:t>雲・降水・積雪研究会</a:t>
            </a:r>
            <a:r>
              <a:rPr kumimoji="1" lang="en-US" altLang="ja-JP"/>
              <a:t>2026@</a:t>
            </a:r>
            <a:r>
              <a:rPr kumimoji="1" lang="ja-JP" altLang="en-US"/>
              <a:t>兵庫県立大学大学院減災復興政策研究科大講義室（</a:t>
            </a:r>
            <a:r>
              <a:rPr kumimoji="1" lang="en-US" altLang="ja-JP"/>
              <a:t>2026/04/18-19</a:t>
            </a:r>
            <a:r>
              <a:rPr kumimoji="1" lang="ja-JP" altLang="en-US"/>
              <a:t>）</a:t>
            </a:r>
            <a:endParaRPr kumimoji="1" lang="ja-JP" altLang="en-US" sz="900" dirty="0"/>
          </a:p>
        </p:txBody>
      </p:sp>
    </p:spTree>
    <p:extLst>
      <p:ext uri="{BB962C8B-B14F-4D97-AF65-F5344CB8AC3E}">
        <p14:creationId xmlns:p14="http://schemas.microsoft.com/office/powerpoint/2010/main" val="709058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F46C-1ED1-60BA-B3BE-8A0BB9B7340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0EDF095-9F2E-9B4E-1896-9DD686139CA8}"/>
              </a:ext>
            </a:extLst>
          </p:cNvPr>
          <p:cNvSpPr>
            <a:spLocks noGrp="1"/>
          </p:cNvSpPr>
          <p:nvPr>
            <p:ph type="title"/>
          </p:nvPr>
        </p:nvSpPr>
        <p:spPr/>
        <p:txBody>
          <a:bodyPr/>
          <a:lstStyle/>
          <a:p>
            <a:r>
              <a:rPr lang="ja-JP" altLang="en-US" dirty="0"/>
              <a:t>議論</a:t>
            </a:r>
            <a:endParaRPr kumimoji="1" lang="ja-JP" altLang="en-US" dirty="0"/>
          </a:p>
        </p:txBody>
      </p:sp>
      <p:sp>
        <p:nvSpPr>
          <p:cNvPr id="3" name="コンテンツ プレースホルダー 2">
            <a:extLst>
              <a:ext uri="{FF2B5EF4-FFF2-40B4-BE49-F238E27FC236}">
                <a16:creationId xmlns:a16="http://schemas.microsoft.com/office/drawing/2014/main" id="{F4A496C7-A507-06F1-B32B-ED354A45922B}"/>
              </a:ext>
            </a:extLst>
          </p:cNvPr>
          <p:cNvSpPr>
            <a:spLocks noGrp="1"/>
          </p:cNvSpPr>
          <p:nvPr>
            <p:ph idx="1"/>
          </p:nvPr>
        </p:nvSpPr>
        <p:spPr>
          <a:xfrm>
            <a:off x="407504" y="1469596"/>
            <a:ext cx="11340548" cy="4849924"/>
          </a:xfrm>
        </p:spPr>
        <p:txBody>
          <a:bodyPr>
            <a:normAutofit/>
          </a:bodyPr>
          <a:lstStyle/>
          <a:p>
            <a:r>
              <a:rPr lang="ja-JP" altLang="en-US" dirty="0"/>
              <a:t>相関の大きさとラグ時間は、停電と気象条件の関係で異なる側面</a:t>
            </a:r>
            <a:endParaRPr lang="en-US" altLang="ja-JP" dirty="0"/>
          </a:p>
          <a:p>
            <a:pPr lvl="1"/>
            <a:r>
              <a:rPr lang="ja-JP" altLang="en-US" dirty="0"/>
              <a:t>相関は共変動の強さを示す一方で、ラグ時間は気象条件に対する停電の時間的反応性に関する情報を提供</a:t>
            </a:r>
            <a:endParaRPr lang="en-US" altLang="ja-JP" dirty="0"/>
          </a:p>
          <a:p>
            <a:pPr lvl="1"/>
            <a:r>
              <a:rPr lang="ja-JP" altLang="en-US" dirty="0"/>
              <a:t>相関小 ＆ ラグ時間が短い変数 ⇒ 停電の引き金として重要な役割を果たす可能性</a:t>
            </a:r>
            <a:endParaRPr lang="en-US" altLang="ja-JP" dirty="0"/>
          </a:p>
          <a:p>
            <a:pPr lvl="1"/>
            <a:endParaRPr lang="en-US" altLang="ja-JP" dirty="0"/>
          </a:p>
          <a:p>
            <a:r>
              <a:rPr lang="ja-JP" altLang="en-US" dirty="0"/>
              <a:t>熱帯低気圧においては、風と降雨は物理的に関連</a:t>
            </a:r>
            <a:endParaRPr lang="en-US" altLang="ja-JP" dirty="0"/>
          </a:p>
          <a:p>
            <a:pPr lvl="1"/>
            <a:r>
              <a:rPr lang="ja-JP" altLang="en-US" dirty="0"/>
              <a:t>停電への影響は互いに独立したものではないことに注意が必要。各変数の単独の影響というよりも、相対的な影響を示す指標として解釈する必要</a:t>
            </a:r>
            <a:endParaRPr lang="en-US" altLang="ja-JP" dirty="0"/>
          </a:p>
          <a:p>
            <a:pPr lvl="1"/>
            <a:r>
              <a:rPr lang="ja-JP" altLang="en-US" dirty="0"/>
              <a:t>台風経路や台風の特性（風台風、雨台風）による違いは今後の課題</a:t>
            </a:r>
            <a:endParaRPr lang="en-US" altLang="ja-JP" dirty="0"/>
          </a:p>
          <a:p>
            <a:endParaRPr kumimoji="1" lang="ja-JP" altLang="en-US" dirty="0"/>
          </a:p>
        </p:txBody>
      </p:sp>
      <p:sp>
        <p:nvSpPr>
          <p:cNvPr id="4" name="フッター プレースホルダー 3">
            <a:extLst>
              <a:ext uri="{FF2B5EF4-FFF2-40B4-BE49-F238E27FC236}">
                <a16:creationId xmlns:a16="http://schemas.microsoft.com/office/drawing/2014/main" id="{58F291A0-CD0F-DA41-6DCE-BAA522196392}"/>
              </a:ext>
            </a:extLst>
          </p:cNvPr>
          <p:cNvSpPr>
            <a:spLocks noGrp="1"/>
          </p:cNvSpPr>
          <p:nvPr>
            <p:ph type="ftr" sz="quarter" idx="11"/>
          </p:nvPr>
        </p:nvSpPr>
        <p:spPr/>
        <p:txBody>
          <a:bodyPr/>
          <a:lstStyle/>
          <a:p>
            <a:r>
              <a:rPr kumimoji="1" lang="en-US" altLang="ja-JP"/>
              <a:t>H.Taniguchi@Univ. of Hyogo</a:t>
            </a:r>
            <a:endParaRPr kumimoji="1" lang="ja-JP" altLang="en-US" dirty="0"/>
          </a:p>
        </p:txBody>
      </p:sp>
      <p:sp>
        <p:nvSpPr>
          <p:cNvPr id="5" name="日付プレースホルダー 4">
            <a:extLst>
              <a:ext uri="{FF2B5EF4-FFF2-40B4-BE49-F238E27FC236}">
                <a16:creationId xmlns:a16="http://schemas.microsoft.com/office/drawing/2014/main" id="{B947B58A-F300-9BC9-8DFC-241E93B3BC83}"/>
              </a:ext>
            </a:extLst>
          </p:cNvPr>
          <p:cNvSpPr>
            <a:spLocks noGrp="1"/>
          </p:cNvSpPr>
          <p:nvPr>
            <p:ph type="dt" sz="half" idx="10"/>
          </p:nvPr>
        </p:nvSpPr>
        <p:spPr/>
        <p:txBody>
          <a:bodyPr/>
          <a:lstStyle/>
          <a:p>
            <a:r>
              <a:rPr kumimoji="1" lang="ja-JP" altLang="en-US"/>
              <a:t>雲・降水・積雪研究会</a:t>
            </a:r>
            <a:r>
              <a:rPr kumimoji="1" lang="en-US" altLang="ja-JP"/>
              <a:t>2026@</a:t>
            </a:r>
            <a:r>
              <a:rPr kumimoji="1" lang="ja-JP" altLang="en-US"/>
              <a:t>兵庫県立大学大学院減災復興政策研究科大講義室（</a:t>
            </a:r>
            <a:r>
              <a:rPr kumimoji="1" lang="en-US" altLang="ja-JP"/>
              <a:t>2026/04/18-19</a:t>
            </a:r>
            <a:r>
              <a:rPr kumimoji="1" lang="ja-JP" altLang="en-US"/>
              <a:t>）</a:t>
            </a:r>
            <a:endParaRPr kumimoji="1" lang="ja-JP" altLang="en-US" sz="900" dirty="0"/>
          </a:p>
        </p:txBody>
      </p:sp>
    </p:spTree>
    <p:extLst>
      <p:ext uri="{BB962C8B-B14F-4D97-AF65-F5344CB8AC3E}">
        <p14:creationId xmlns:p14="http://schemas.microsoft.com/office/powerpoint/2010/main" val="36270359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B310C2A-6A78-C8FF-8E47-AFBDFE51A248}"/>
              </a:ext>
            </a:extLst>
          </p:cNvPr>
          <p:cNvSpPr txBox="1"/>
          <p:nvPr/>
        </p:nvSpPr>
        <p:spPr>
          <a:xfrm>
            <a:off x="3906520" y="2458720"/>
            <a:ext cx="4378960" cy="2215991"/>
          </a:xfrm>
          <a:prstGeom prst="rect">
            <a:avLst/>
          </a:prstGeom>
          <a:noFill/>
        </p:spPr>
        <p:txBody>
          <a:bodyPr wrap="square" rtlCol="0">
            <a:spAutoFit/>
          </a:bodyPr>
          <a:lstStyle/>
          <a:p>
            <a:pPr algn="l"/>
            <a:r>
              <a:rPr kumimoji="1" lang="ja-JP" altLang="en-US" sz="13800" b="1" dirty="0">
                <a:latin typeface="メイリオ" panose="020B0604030504040204" pitchFamily="50" charset="-128"/>
                <a:ea typeface="メイリオ" panose="020B0604030504040204" pitchFamily="50" charset="-128"/>
              </a:rPr>
              <a:t>補遺</a:t>
            </a:r>
          </a:p>
        </p:txBody>
      </p:sp>
      <p:sp>
        <p:nvSpPr>
          <p:cNvPr id="2" name="フッター プレースホルダー 1">
            <a:extLst>
              <a:ext uri="{FF2B5EF4-FFF2-40B4-BE49-F238E27FC236}">
                <a16:creationId xmlns:a16="http://schemas.microsoft.com/office/drawing/2014/main" id="{8238AACC-E5B1-730C-3346-C01EAD9CEFA7}"/>
              </a:ext>
            </a:extLst>
          </p:cNvPr>
          <p:cNvSpPr>
            <a:spLocks noGrp="1"/>
          </p:cNvSpPr>
          <p:nvPr>
            <p:ph type="ftr" sz="quarter" idx="11"/>
          </p:nvPr>
        </p:nvSpPr>
        <p:spPr/>
        <p:txBody>
          <a:bodyPr/>
          <a:lstStyle/>
          <a:p>
            <a:r>
              <a:rPr kumimoji="1" lang="en-US" altLang="ja-JP"/>
              <a:t>H.Taniguchi@Univ. of Hyogo</a:t>
            </a:r>
            <a:endParaRPr kumimoji="1" lang="ja-JP" altLang="en-US"/>
          </a:p>
        </p:txBody>
      </p:sp>
      <p:sp>
        <p:nvSpPr>
          <p:cNvPr id="3" name="日付プレースホルダー 2">
            <a:extLst>
              <a:ext uri="{FF2B5EF4-FFF2-40B4-BE49-F238E27FC236}">
                <a16:creationId xmlns:a16="http://schemas.microsoft.com/office/drawing/2014/main" id="{C0AC72BD-7C0F-60F4-558F-74EDA423786F}"/>
              </a:ext>
            </a:extLst>
          </p:cNvPr>
          <p:cNvSpPr>
            <a:spLocks noGrp="1"/>
          </p:cNvSpPr>
          <p:nvPr>
            <p:ph type="dt" sz="half" idx="10"/>
          </p:nvPr>
        </p:nvSpPr>
        <p:spPr/>
        <p:txBody>
          <a:bodyPr/>
          <a:lstStyle/>
          <a:p>
            <a:r>
              <a:rPr kumimoji="1" lang="ja-JP" altLang="en-US"/>
              <a:t>雲・降水・積雪研究会</a:t>
            </a:r>
            <a:r>
              <a:rPr kumimoji="1" lang="en-US" altLang="ja-JP"/>
              <a:t>2026@</a:t>
            </a:r>
            <a:r>
              <a:rPr kumimoji="1" lang="ja-JP" altLang="en-US"/>
              <a:t>兵庫県立大学大学院減災復興政策研究科大講義室（</a:t>
            </a:r>
            <a:r>
              <a:rPr kumimoji="1" lang="en-US" altLang="ja-JP"/>
              <a:t>2026/04/18-19</a:t>
            </a:r>
            <a:r>
              <a:rPr kumimoji="1" lang="ja-JP" altLang="en-US"/>
              <a:t>）</a:t>
            </a:r>
          </a:p>
        </p:txBody>
      </p:sp>
    </p:spTree>
    <p:extLst>
      <p:ext uri="{BB962C8B-B14F-4D97-AF65-F5344CB8AC3E}">
        <p14:creationId xmlns:p14="http://schemas.microsoft.com/office/powerpoint/2010/main" val="3114317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2E60B8A-ADF4-C5FD-3D62-CAAA7E26C5A6}"/>
              </a:ext>
            </a:extLst>
          </p:cNvPr>
          <p:cNvSpPr>
            <a:spLocks noGrp="1"/>
          </p:cNvSpPr>
          <p:nvPr>
            <p:ph type="title"/>
          </p:nvPr>
        </p:nvSpPr>
        <p:spPr>
          <a:xfrm>
            <a:off x="670560" y="5288280"/>
            <a:ext cx="9247192" cy="822960"/>
          </a:xfrm>
        </p:spPr>
        <p:txBody>
          <a:bodyPr>
            <a:normAutofit fontScale="90000"/>
          </a:bodyPr>
          <a:lstStyle/>
          <a:p>
            <a:r>
              <a:rPr lang="ja-JP" altLang="en-US" dirty="0"/>
              <a:t>台風</a:t>
            </a:r>
            <a:r>
              <a:rPr lang="en-US" altLang="ja-JP" dirty="0"/>
              <a:t>SHANSHAN(2024)</a:t>
            </a:r>
            <a:r>
              <a:rPr lang="ja-JP" altLang="en-US" dirty="0"/>
              <a:t>に伴う停電の気象学的要因と日本全国における地域的遅延特性</a:t>
            </a:r>
          </a:p>
        </p:txBody>
      </p:sp>
      <p:sp>
        <p:nvSpPr>
          <p:cNvPr id="5" name="テキスト プレースホルダー 4">
            <a:extLst>
              <a:ext uri="{FF2B5EF4-FFF2-40B4-BE49-F238E27FC236}">
                <a16:creationId xmlns:a16="http://schemas.microsoft.com/office/drawing/2014/main" id="{2F91340C-B94B-2605-2CB1-24541E425873}"/>
              </a:ext>
            </a:extLst>
          </p:cNvPr>
          <p:cNvSpPr>
            <a:spLocks noGrp="1"/>
          </p:cNvSpPr>
          <p:nvPr>
            <p:ph type="body" sz="half" idx="2"/>
          </p:nvPr>
        </p:nvSpPr>
        <p:spPr>
          <a:xfrm>
            <a:off x="670560" y="6142648"/>
            <a:ext cx="9247192" cy="456183"/>
          </a:xfrm>
        </p:spPr>
        <p:txBody>
          <a:bodyPr/>
          <a:lstStyle/>
          <a:p>
            <a:r>
              <a:rPr lang="ja-JP" altLang="en-US" dirty="0"/>
              <a:t>谷口博</a:t>
            </a:r>
            <a:r>
              <a:rPr lang="en-US" altLang="ja-JP" dirty="0"/>
              <a:t>(</a:t>
            </a:r>
            <a:r>
              <a:rPr lang="ja-JP" altLang="en-US" dirty="0"/>
              <a:t>兵庫県立大</a:t>
            </a:r>
            <a:r>
              <a:rPr lang="en-US" altLang="ja-JP" dirty="0"/>
              <a:t>)</a:t>
            </a:r>
            <a:r>
              <a:rPr lang="ja-JP" altLang="en-US" dirty="0"/>
              <a:t>・永田茂</a:t>
            </a:r>
            <a:r>
              <a:rPr lang="en-US" altLang="ja-JP" dirty="0"/>
              <a:t>(</a:t>
            </a:r>
            <a:r>
              <a:rPr lang="ja-JP" altLang="en-US" dirty="0"/>
              <a:t>防災科研</a:t>
            </a:r>
            <a:r>
              <a:rPr lang="en-US" altLang="ja-JP" dirty="0"/>
              <a:t>)</a:t>
            </a:r>
            <a:r>
              <a:rPr lang="ja-JP" altLang="en-US" dirty="0"/>
              <a:t>・鈴木進吾</a:t>
            </a:r>
            <a:r>
              <a:rPr lang="en-US" altLang="ja-JP" dirty="0"/>
              <a:t>(</a:t>
            </a:r>
            <a:r>
              <a:rPr lang="ja-JP" altLang="en-US" dirty="0"/>
              <a:t>防災科研</a:t>
            </a:r>
            <a:r>
              <a:rPr lang="en-US" altLang="ja-JP" dirty="0"/>
              <a:t>)</a:t>
            </a:r>
            <a:r>
              <a:rPr lang="ja-JP" altLang="en-US" dirty="0"/>
              <a:t>・浦川豪</a:t>
            </a:r>
            <a:r>
              <a:rPr lang="en-US" altLang="ja-JP" dirty="0"/>
              <a:t>(</a:t>
            </a:r>
            <a:r>
              <a:rPr lang="ja-JP" altLang="en-US" dirty="0"/>
              <a:t>兵庫県立大学</a:t>
            </a:r>
            <a:r>
              <a:rPr lang="en-US" altLang="ja-JP" dirty="0"/>
              <a:t>)</a:t>
            </a:r>
            <a:endParaRPr lang="ja-JP" altLang="en-US" dirty="0"/>
          </a:p>
        </p:txBody>
      </p:sp>
      <p:sp>
        <p:nvSpPr>
          <p:cNvPr id="7" name="テキスト ボックス 6">
            <a:extLst>
              <a:ext uri="{FF2B5EF4-FFF2-40B4-BE49-F238E27FC236}">
                <a16:creationId xmlns:a16="http://schemas.microsoft.com/office/drawing/2014/main" id="{94014D56-B688-B6CD-05FC-09BCE44841FD}"/>
              </a:ext>
            </a:extLst>
          </p:cNvPr>
          <p:cNvSpPr txBox="1"/>
          <p:nvPr/>
        </p:nvSpPr>
        <p:spPr>
          <a:xfrm>
            <a:off x="0" y="4595614"/>
            <a:ext cx="4378960" cy="261610"/>
          </a:xfrm>
          <a:prstGeom prst="rect">
            <a:avLst/>
          </a:prstGeom>
          <a:noFill/>
        </p:spPr>
        <p:txBody>
          <a:bodyPr wrap="square">
            <a:spAutoFit/>
          </a:bodyPr>
          <a:lstStyle/>
          <a:p>
            <a:r>
              <a:rPr lang="en-US" altLang="ja-JP" sz="1100" dirty="0">
                <a:solidFill>
                  <a:schemeClr val="bg1"/>
                </a:solidFill>
              </a:rPr>
              <a:t>2024/8/29 </a:t>
            </a:r>
            <a:r>
              <a:rPr lang="ja-JP" altLang="en-US" sz="1100" dirty="0">
                <a:solidFill>
                  <a:schemeClr val="bg1"/>
                </a:solidFill>
                <a:latin typeface="メイリオ" panose="020B0604030504040204" pitchFamily="50" charset="-128"/>
                <a:ea typeface="メイリオ" panose="020B0604030504040204" pitchFamily="50" charset="-128"/>
              </a:rPr>
              <a:t>神奈川県／</a:t>
            </a:r>
            <a:r>
              <a:rPr lang="zh-TW" altLang="en-US" sz="1100" dirty="0">
                <a:solidFill>
                  <a:schemeClr val="bg1"/>
                </a:solidFill>
                <a:latin typeface="メイリオ" panose="020B0604030504040204" pitchFamily="50" charset="-128"/>
                <a:ea typeface="メイリオ" panose="020B0604030504040204" pitchFamily="50" charset="-128"/>
              </a:rPr>
              <a:t>観測史上最大雨量</a:t>
            </a:r>
            <a:r>
              <a:rPr lang="en-US" altLang="zh-TW" sz="1100" dirty="0">
                <a:solidFill>
                  <a:schemeClr val="bg1"/>
                </a:solidFill>
                <a:latin typeface="メイリオ" panose="020B0604030504040204" pitchFamily="50" charset="-128"/>
                <a:ea typeface="メイリオ" panose="020B0604030504040204" pitchFamily="50" charset="-128"/>
              </a:rPr>
              <a:t>(</a:t>
            </a:r>
            <a:r>
              <a:rPr lang="ja-JP" altLang="en-US" sz="1100" dirty="0">
                <a:solidFill>
                  <a:schemeClr val="bg1"/>
                </a:solidFill>
                <a:latin typeface="メイリオ" panose="020B0604030504040204" pitchFamily="50" charset="-128"/>
                <a:ea typeface="メイリオ" panose="020B0604030504040204" pitchFamily="50" charset="-128"/>
              </a:rPr>
              <a:t>毎日新聞）</a:t>
            </a:r>
          </a:p>
        </p:txBody>
      </p:sp>
      <p:sp>
        <p:nvSpPr>
          <p:cNvPr id="8" name="テキスト ボックス 7">
            <a:extLst>
              <a:ext uri="{FF2B5EF4-FFF2-40B4-BE49-F238E27FC236}">
                <a16:creationId xmlns:a16="http://schemas.microsoft.com/office/drawing/2014/main" id="{6AE9EDB7-D2BB-8E75-340E-E4A4C4A10AE1}"/>
              </a:ext>
            </a:extLst>
          </p:cNvPr>
          <p:cNvSpPr txBox="1"/>
          <p:nvPr/>
        </p:nvSpPr>
        <p:spPr>
          <a:xfrm>
            <a:off x="0" y="14942"/>
            <a:ext cx="2377440" cy="430887"/>
          </a:xfrm>
          <a:prstGeom prst="rect">
            <a:avLst/>
          </a:prstGeom>
          <a:noFill/>
        </p:spPr>
        <p:txBody>
          <a:bodyPr wrap="square">
            <a:spAutoFit/>
          </a:bodyPr>
          <a:lstStyle/>
          <a:p>
            <a:r>
              <a:rPr lang="en-US" altLang="ja-JP" sz="1100" dirty="0">
                <a:solidFill>
                  <a:schemeClr val="bg1"/>
                </a:solidFill>
              </a:rPr>
              <a:t>2024/8/31 </a:t>
            </a:r>
            <a:r>
              <a:rPr lang="ja-JP" altLang="en-US" sz="1100" dirty="0">
                <a:solidFill>
                  <a:schemeClr val="bg1"/>
                </a:solidFill>
                <a:latin typeface="メイリオ" panose="020B0604030504040204" pitchFamily="50" charset="-128"/>
                <a:ea typeface="メイリオ" panose="020B0604030504040204" pitchFamily="50" charset="-128"/>
              </a:rPr>
              <a:t>宮崎県／竜巻被害　　</a:t>
            </a:r>
            <a:r>
              <a:rPr lang="en-US" altLang="zh-TW" sz="1100" dirty="0">
                <a:solidFill>
                  <a:schemeClr val="bg1"/>
                </a:solidFill>
                <a:latin typeface="メイリオ" panose="020B0604030504040204" pitchFamily="50" charset="-128"/>
                <a:ea typeface="メイリオ" panose="020B0604030504040204" pitchFamily="50" charset="-128"/>
              </a:rPr>
              <a:t>(</a:t>
            </a:r>
            <a:r>
              <a:rPr lang="ja-JP" altLang="en-US" sz="1100" dirty="0">
                <a:solidFill>
                  <a:schemeClr val="bg1"/>
                </a:solidFill>
                <a:latin typeface="メイリオ" panose="020B0604030504040204" pitchFamily="50" charset="-128"/>
                <a:ea typeface="メイリオ" panose="020B0604030504040204" pitchFamily="50" charset="-128"/>
              </a:rPr>
              <a:t>東京海上ディアール株式会社）</a:t>
            </a:r>
          </a:p>
        </p:txBody>
      </p:sp>
      <p:sp>
        <p:nvSpPr>
          <p:cNvPr id="9" name="テキスト ボックス 8">
            <a:extLst>
              <a:ext uri="{FF2B5EF4-FFF2-40B4-BE49-F238E27FC236}">
                <a16:creationId xmlns:a16="http://schemas.microsoft.com/office/drawing/2014/main" id="{BFFB8FA5-9431-6BCB-A2A7-1C0823F3BF60}"/>
              </a:ext>
            </a:extLst>
          </p:cNvPr>
          <p:cNvSpPr txBox="1"/>
          <p:nvPr/>
        </p:nvSpPr>
        <p:spPr>
          <a:xfrm>
            <a:off x="6521178" y="4595614"/>
            <a:ext cx="2236742" cy="261610"/>
          </a:xfrm>
          <a:prstGeom prst="rect">
            <a:avLst/>
          </a:prstGeom>
          <a:noFill/>
        </p:spPr>
        <p:txBody>
          <a:bodyPr wrap="square">
            <a:spAutoFit/>
          </a:bodyPr>
          <a:lstStyle/>
          <a:p>
            <a:r>
              <a:rPr lang="ja-JP" altLang="en-US" sz="1100" dirty="0">
                <a:solidFill>
                  <a:schemeClr val="bg1"/>
                </a:solidFill>
              </a:rPr>
              <a:t>令和</a:t>
            </a:r>
            <a:r>
              <a:rPr lang="en-US" altLang="ja-JP" sz="1100" dirty="0">
                <a:solidFill>
                  <a:schemeClr val="bg1"/>
                </a:solidFill>
              </a:rPr>
              <a:t>6</a:t>
            </a:r>
            <a:r>
              <a:rPr lang="ja-JP" altLang="en-US" sz="1100" dirty="0">
                <a:solidFill>
                  <a:schemeClr val="bg1"/>
                </a:solidFill>
              </a:rPr>
              <a:t>年台風第</a:t>
            </a:r>
            <a:r>
              <a:rPr lang="en-US" altLang="ja-JP" sz="1100" dirty="0">
                <a:solidFill>
                  <a:schemeClr val="bg1"/>
                </a:solidFill>
              </a:rPr>
              <a:t>10</a:t>
            </a:r>
            <a:r>
              <a:rPr lang="ja-JP" altLang="en-US" sz="1100" dirty="0">
                <a:solidFill>
                  <a:schemeClr val="bg1"/>
                </a:solidFill>
              </a:rPr>
              <a:t>号 </a:t>
            </a:r>
            <a:r>
              <a:rPr lang="en-US" altLang="ja-JP" sz="1100" dirty="0">
                <a:solidFill>
                  <a:schemeClr val="bg1"/>
                </a:solidFill>
              </a:rPr>
              <a:t>- Wikipedia</a:t>
            </a:r>
            <a:endParaRPr lang="ja-JP" altLang="en-US" sz="1100" dirty="0">
              <a:solidFill>
                <a:schemeClr val="bg1"/>
              </a:solidFill>
            </a:endParaRPr>
          </a:p>
        </p:txBody>
      </p:sp>
      <p:sp>
        <p:nvSpPr>
          <p:cNvPr id="10" name="テキスト ボックス 9">
            <a:extLst>
              <a:ext uri="{FF2B5EF4-FFF2-40B4-BE49-F238E27FC236}">
                <a16:creationId xmlns:a16="http://schemas.microsoft.com/office/drawing/2014/main" id="{3F26EA51-3BEF-7F33-B188-4D13431DC5B5}"/>
              </a:ext>
            </a:extLst>
          </p:cNvPr>
          <p:cNvSpPr txBox="1"/>
          <p:nvPr/>
        </p:nvSpPr>
        <p:spPr>
          <a:xfrm>
            <a:off x="4378960" y="2533134"/>
            <a:ext cx="2236742" cy="261610"/>
          </a:xfrm>
          <a:prstGeom prst="rect">
            <a:avLst/>
          </a:prstGeom>
          <a:noFill/>
        </p:spPr>
        <p:txBody>
          <a:bodyPr wrap="square">
            <a:spAutoFit/>
          </a:bodyPr>
          <a:lstStyle/>
          <a:p>
            <a:r>
              <a:rPr lang="ja-JP" altLang="en-US" sz="1100" dirty="0">
                <a:solidFill>
                  <a:schemeClr val="bg1"/>
                </a:solidFill>
              </a:rPr>
              <a:t>令和</a:t>
            </a:r>
            <a:r>
              <a:rPr lang="en-US" altLang="ja-JP" sz="1100" dirty="0">
                <a:solidFill>
                  <a:schemeClr val="bg1"/>
                </a:solidFill>
              </a:rPr>
              <a:t>6</a:t>
            </a:r>
            <a:r>
              <a:rPr lang="ja-JP" altLang="en-US" sz="1100" dirty="0">
                <a:solidFill>
                  <a:schemeClr val="bg1"/>
                </a:solidFill>
              </a:rPr>
              <a:t>年台風第</a:t>
            </a:r>
            <a:r>
              <a:rPr lang="en-US" altLang="ja-JP" sz="1100" dirty="0">
                <a:solidFill>
                  <a:schemeClr val="bg1"/>
                </a:solidFill>
              </a:rPr>
              <a:t>10</a:t>
            </a:r>
            <a:r>
              <a:rPr lang="ja-JP" altLang="en-US" sz="1100" dirty="0">
                <a:solidFill>
                  <a:schemeClr val="bg1"/>
                </a:solidFill>
              </a:rPr>
              <a:t>号 </a:t>
            </a:r>
            <a:r>
              <a:rPr lang="en-US" altLang="ja-JP" sz="1100" dirty="0">
                <a:solidFill>
                  <a:schemeClr val="bg1"/>
                </a:solidFill>
              </a:rPr>
              <a:t>- Wikipedia</a:t>
            </a:r>
            <a:endParaRPr lang="ja-JP" altLang="en-US" sz="1100" dirty="0">
              <a:solidFill>
                <a:schemeClr val="bg1"/>
              </a:solidFill>
            </a:endParaRPr>
          </a:p>
        </p:txBody>
      </p:sp>
      <p:sp>
        <p:nvSpPr>
          <p:cNvPr id="12" name="テキスト ボックス 11">
            <a:extLst>
              <a:ext uri="{FF2B5EF4-FFF2-40B4-BE49-F238E27FC236}">
                <a16:creationId xmlns:a16="http://schemas.microsoft.com/office/drawing/2014/main" id="{885C6397-04F4-0605-5FD6-E5538F9E8301}"/>
              </a:ext>
            </a:extLst>
          </p:cNvPr>
          <p:cNvSpPr txBox="1"/>
          <p:nvPr/>
        </p:nvSpPr>
        <p:spPr>
          <a:xfrm>
            <a:off x="670559" y="6416832"/>
            <a:ext cx="9671175" cy="461665"/>
          </a:xfrm>
          <a:prstGeom prst="rect">
            <a:avLst/>
          </a:prstGeom>
          <a:noFill/>
        </p:spPr>
        <p:txBody>
          <a:bodyPr wrap="square">
            <a:spAutoFit/>
          </a:bodyPr>
          <a:lstStyle/>
          <a:p>
            <a:r>
              <a:rPr lang="en-US" altLang="ja-JP" sz="1200" dirty="0">
                <a:solidFill>
                  <a:schemeClr val="bg1"/>
                </a:solidFill>
              </a:rPr>
              <a:t>※ In review of Journal of Disaster Research: Taniguchi et al., Meteorological drivers of power outages during Typhoon SHANSHAN (2024) and their regional lag characteristics across Japan</a:t>
            </a:r>
            <a:endParaRPr lang="ja-JP" altLang="en-US" sz="1200" dirty="0">
              <a:solidFill>
                <a:schemeClr val="bg1"/>
              </a:solidFill>
            </a:endParaRPr>
          </a:p>
        </p:txBody>
      </p:sp>
    </p:spTree>
    <p:extLst>
      <p:ext uri="{BB962C8B-B14F-4D97-AF65-F5344CB8AC3E}">
        <p14:creationId xmlns:p14="http://schemas.microsoft.com/office/powerpoint/2010/main" val="4928704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BDB1E-A887-584C-D951-0936E4B19DC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D96BB13-A983-B932-5C7C-8001C3FE7AE1}"/>
              </a:ext>
            </a:extLst>
          </p:cNvPr>
          <p:cNvSpPr>
            <a:spLocks noGrp="1"/>
          </p:cNvSpPr>
          <p:nvPr>
            <p:ph type="title"/>
          </p:nvPr>
        </p:nvSpPr>
        <p:spPr/>
        <p:txBody>
          <a:bodyPr/>
          <a:lstStyle/>
          <a:p>
            <a:r>
              <a:rPr lang="ja-JP" altLang="en-US" dirty="0"/>
              <a:t>有意性の確認（１）</a:t>
            </a:r>
            <a:endParaRPr kumimoji="1" lang="ja-JP" altLang="en-US" dirty="0"/>
          </a:p>
        </p:txBody>
      </p:sp>
      <p:pic>
        <p:nvPicPr>
          <p:cNvPr id="5" name="図 4">
            <a:extLst>
              <a:ext uri="{FF2B5EF4-FFF2-40B4-BE49-F238E27FC236}">
                <a16:creationId xmlns:a16="http://schemas.microsoft.com/office/drawing/2014/main" id="{CB688FF7-F77B-26B5-B0DF-AACCD0DC373C}"/>
              </a:ext>
            </a:extLst>
          </p:cNvPr>
          <p:cNvPicPr>
            <a:picLocks noChangeAspect="1"/>
          </p:cNvPicPr>
          <p:nvPr/>
        </p:nvPicPr>
        <p:blipFill>
          <a:blip r:embed="rId2"/>
          <a:stretch>
            <a:fillRect/>
          </a:stretch>
        </p:blipFill>
        <p:spPr>
          <a:xfrm>
            <a:off x="1383879" y="1479804"/>
            <a:ext cx="8288973" cy="353490"/>
          </a:xfrm>
          <a:prstGeom prst="rect">
            <a:avLst/>
          </a:prstGeom>
        </p:spPr>
      </p:pic>
      <p:pic>
        <p:nvPicPr>
          <p:cNvPr id="7" name="図 6">
            <a:extLst>
              <a:ext uri="{FF2B5EF4-FFF2-40B4-BE49-F238E27FC236}">
                <a16:creationId xmlns:a16="http://schemas.microsoft.com/office/drawing/2014/main" id="{40C57782-5102-63C6-D8AB-1E41DF9147E2}"/>
              </a:ext>
            </a:extLst>
          </p:cNvPr>
          <p:cNvPicPr>
            <a:picLocks noChangeAspect="1"/>
          </p:cNvPicPr>
          <p:nvPr/>
        </p:nvPicPr>
        <p:blipFill>
          <a:blip r:embed="rId3"/>
          <a:stretch>
            <a:fillRect/>
          </a:stretch>
        </p:blipFill>
        <p:spPr>
          <a:xfrm>
            <a:off x="1383879" y="1833293"/>
            <a:ext cx="8288973" cy="4751085"/>
          </a:xfrm>
          <a:prstGeom prst="rect">
            <a:avLst/>
          </a:prstGeom>
        </p:spPr>
      </p:pic>
      <p:sp>
        <p:nvSpPr>
          <p:cNvPr id="3" name="フッター プレースホルダー 2">
            <a:extLst>
              <a:ext uri="{FF2B5EF4-FFF2-40B4-BE49-F238E27FC236}">
                <a16:creationId xmlns:a16="http://schemas.microsoft.com/office/drawing/2014/main" id="{B06333A9-9D73-8753-B247-90724A57BC18}"/>
              </a:ext>
            </a:extLst>
          </p:cNvPr>
          <p:cNvSpPr>
            <a:spLocks noGrp="1"/>
          </p:cNvSpPr>
          <p:nvPr>
            <p:ph type="ftr" sz="quarter" idx="11"/>
          </p:nvPr>
        </p:nvSpPr>
        <p:spPr/>
        <p:txBody>
          <a:bodyPr/>
          <a:lstStyle/>
          <a:p>
            <a:r>
              <a:rPr kumimoji="1" lang="en-US" altLang="ja-JP"/>
              <a:t>H.Taniguchi@Univ. of Hyogo</a:t>
            </a:r>
            <a:endParaRPr kumimoji="1" lang="ja-JP" altLang="en-US" dirty="0"/>
          </a:p>
        </p:txBody>
      </p:sp>
      <p:sp>
        <p:nvSpPr>
          <p:cNvPr id="4" name="日付プレースホルダー 3">
            <a:extLst>
              <a:ext uri="{FF2B5EF4-FFF2-40B4-BE49-F238E27FC236}">
                <a16:creationId xmlns:a16="http://schemas.microsoft.com/office/drawing/2014/main" id="{3C1A629A-A723-1B88-C9A9-C23BEDA90FB2}"/>
              </a:ext>
            </a:extLst>
          </p:cNvPr>
          <p:cNvSpPr>
            <a:spLocks noGrp="1"/>
          </p:cNvSpPr>
          <p:nvPr>
            <p:ph type="dt" sz="half" idx="10"/>
          </p:nvPr>
        </p:nvSpPr>
        <p:spPr/>
        <p:txBody>
          <a:bodyPr/>
          <a:lstStyle/>
          <a:p>
            <a:r>
              <a:rPr kumimoji="1" lang="ja-JP" altLang="en-US"/>
              <a:t>雲・降水・積雪研究会</a:t>
            </a:r>
            <a:r>
              <a:rPr kumimoji="1" lang="en-US" altLang="ja-JP"/>
              <a:t>2026@</a:t>
            </a:r>
            <a:r>
              <a:rPr kumimoji="1" lang="ja-JP" altLang="en-US"/>
              <a:t>兵庫県立大学大学院減災復興政策研究科大講義室（</a:t>
            </a:r>
            <a:r>
              <a:rPr kumimoji="1" lang="en-US" altLang="ja-JP"/>
              <a:t>2026/04/18-19</a:t>
            </a:r>
            <a:r>
              <a:rPr kumimoji="1" lang="ja-JP" altLang="en-US"/>
              <a:t>）</a:t>
            </a:r>
            <a:endParaRPr kumimoji="1" lang="ja-JP" altLang="en-US" sz="900" dirty="0"/>
          </a:p>
        </p:txBody>
      </p:sp>
    </p:spTree>
    <p:extLst>
      <p:ext uri="{BB962C8B-B14F-4D97-AF65-F5344CB8AC3E}">
        <p14:creationId xmlns:p14="http://schemas.microsoft.com/office/powerpoint/2010/main" val="40995631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54B8E-575B-35FD-8454-F4215444056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B099E14-2ACE-33A7-C04D-3A2B01977BBA}"/>
              </a:ext>
            </a:extLst>
          </p:cNvPr>
          <p:cNvSpPr>
            <a:spLocks noGrp="1"/>
          </p:cNvSpPr>
          <p:nvPr>
            <p:ph type="title"/>
          </p:nvPr>
        </p:nvSpPr>
        <p:spPr/>
        <p:txBody>
          <a:bodyPr/>
          <a:lstStyle/>
          <a:p>
            <a:r>
              <a:rPr lang="ja-JP" altLang="en-US" dirty="0"/>
              <a:t>有意性の確認（２）</a:t>
            </a:r>
            <a:endParaRPr kumimoji="1" lang="ja-JP" altLang="en-US" dirty="0"/>
          </a:p>
        </p:txBody>
      </p:sp>
      <p:pic>
        <p:nvPicPr>
          <p:cNvPr id="5" name="図 4">
            <a:extLst>
              <a:ext uri="{FF2B5EF4-FFF2-40B4-BE49-F238E27FC236}">
                <a16:creationId xmlns:a16="http://schemas.microsoft.com/office/drawing/2014/main" id="{F553983F-CFC2-49F7-80D1-A129266EA089}"/>
              </a:ext>
            </a:extLst>
          </p:cNvPr>
          <p:cNvPicPr>
            <a:picLocks noChangeAspect="1"/>
          </p:cNvPicPr>
          <p:nvPr/>
        </p:nvPicPr>
        <p:blipFill>
          <a:blip r:embed="rId2"/>
          <a:stretch>
            <a:fillRect/>
          </a:stretch>
        </p:blipFill>
        <p:spPr>
          <a:xfrm>
            <a:off x="1383879" y="1479804"/>
            <a:ext cx="8288973" cy="353490"/>
          </a:xfrm>
          <a:prstGeom prst="rect">
            <a:avLst/>
          </a:prstGeom>
        </p:spPr>
      </p:pic>
      <p:pic>
        <p:nvPicPr>
          <p:cNvPr id="4" name="図 3">
            <a:extLst>
              <a:ext uri="{FF2B5EF4-FFF2-40B4-BE49-F238E27FC236}">
                <a16:creationId xmlns:a16="http://schemas.microsoft.com/office/drawing/2014/main" id="{81888A19-4396-7EB6-7D53-FAD3EB92F508}"/>
              </a:ext>
            </a:extLst>
          </p:cNvPr>
          <p:cNvPicPr>
            <a:picLocks noChangeAspect="1"/>
          </p:cNvPicPr>
          <p:nvPr/>
        </p:nvPicPr>
        <p:blipFill>
          <a:blip r:embed="rId3"/>
          <a:stretch>
            <a:fillRect/>
          </a:stretch>
        </p:blipFill>
        <p:spPr>
          <a:xfrm>
            <a:off x="1486217" y="1833293"/>
            <a:ext cx="8186635" cy="4817831"/>
          </a:xfrm>
          <a:prstGeom prst="rect">
            <a:avLst/>
          </a:prstGeom>
        </p:spPr>
      </p:pic>
      <p:sp>
        <p:nvSpPr>
          <p:cNvPr id="3" name="フッター プレースホルダー 2">
            <a:extLst>
              <a:ext uri="{FF2B5EF4-FFF2-40B4-BE49-F238E27FC236}">
                <a16:creationId xmlns:a16="http://schemas.microsoft.com/office/drawing/2014/main" id="{BF300AD8-8918-C1CD-CA10-CB3A751047D0}"/>
              </a:ext>
            </a:extLst>
          </p:cNvPr>
          <p:cNvSpPr>
            <a:spLocks noGrp="1"/>
          </p:cNvSpPr>
          <p:nvPr>
            <p:ph type="ftr" sz="quarter" idx="11"/>
          </p:nvPr>
        </p:nvSpPr>
        <p:spPr/>
        <p:txBody>
          <a:bodyPr/>
          <a:lstStyle/>
          <a:p>
            <a:r>
              <a:rPr kumimoji="1" lang="en-US" altLang="ja-JP"/>
              <a:t>H.Taniguchi@Univ. of Hyogo</a:t>
            </a:r>
            <a:endParaRPr kumimoji="1" lang="ja-JP" altLang="en-US" dirty="0"/>
          </a:p>
        </p:txBody>
      </p:sp>
      <p:sp>
        <p:nvSpPr>
          <p:cNvPr id="6" name="日付プレースホルダー 5">
            <a:extLst>
              <a:ext uri="{FF2B5EF4-FFF2-40B4-BE49-F238E27FC236}">
                <a16:creationId xmlns:a16="http://schemas.microsoft.com/office/drawing/2014/main" id="{2FB6928B-FEF5-E0DD-4C6A-349F829D41D8}"/>
              </a:ext>
            </a:extLst>
          </p:cNvPr>
          <p:cNvSpPr>
            <a:spLocks noGrp="1"/>
          </p:cNvSpPr>
          <p:nvPr>
            <p:ph type="dt" sz="half" idx="10"/>
          </p:nvPr>
        </p:nvSpPr>
        <p:spPr/>
        <p:txBody>
          <a:bodyPr/>
          <a:lstStyle/>
          <a:p>
            <a:r>
              <a:rPr kumimoji="1" lang="ja-JP" altLang="en-US"/>
              <a:t>雲・降水・積雪研究会</a:t>
            </a:r>
            <a:r>
              <a:rPr kumimoji="1" lang="en-US" altLang="ja-JP"/>
              <a:t>2026@</a:t>
            </a:r>
            <a:r>
              <a:rPr kumimoji="1" lang="ja-JP" altLang="en-US"/>
              <a:t>兵庫県立大学大学院減災復興政策研究科大講義室（</a:t>
            </a:r>
            <a:r>
              <a:rPr kumimoji="1" lang="en-US" altLang="ja-JP"/>
              <a:t>2026/04/18-19</a:t>
            </a:r>
            <a:r>
              <a:rPr kumimoji="1" lang="ja-JP" altLang="en-US"/>
              <a:t>）</a:t>
            </a:r>
            <a:endParaRPr kumimoji="1" lang="ja-JP" altLang="en-US" sz="900" dirty="0"/>
          </a:p>
        </p:txBody>
      </p:sp>
    </p:spTree>
    <p:extLst>
      <p:ext uri="{BB962C8B-B14F-4D97-AF65-F5344CB8AC3E}">
        <p14:creationId xmlns:p14="http://schemas.microsoft.com/office/powerpoint/2010/main" val="31729257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15F80A-8B22-A607-6987-248A514D47F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3432369-24DD-BB63-85C7-F8A16B106D9A}"/>
              </a:ext>
            </a:extLst>
          </p:cNvPr>
          <p:cNvSpPr>
            <a:spLocks noGrp="1"/>
          </p:cNvSpPr>
          <p:nvPr>
            <p:ph type="title"/>
          </p:nvPr>
        </p:nvSpPr>
        <p:spPr/>
        <p:txBody>
          <a:bodyPr/>
          <a:lstStyle/>
          <a:p>
            <a:r>
              <a:rPr lang="ja-JP" altLang="en-US" dirty="0"/>
              <a:t>有意性の確認（３）</a:t>
            </a:r>
            <a:endParaRPr kumimoji="1" lang="ja-JP" altLang="en-US" dirty="0"/>
          </a:p>
        </p:txBody>
      </p:sp>
      <p:pic>
        <p:nvPicPr>
          <p:cNvPr id="5" name="図 4">
            <a:extLst>
              <a:ext uri="{FF2B5EF4-FFF2-40B4-BE49-F238E27FC236}">
                <a16:creationId xmlns:a16="http://schemas.microsoft.com/office/drawing/2014/main" id="{70045944-7501-A8B5-E59C-3F629FFF8092}"/>
              </a:ext>
            </a:extLst>
          </p:cNvPr>
          <p:cNvPicPr>
            <a:picLocks noChangeAspect="1"/>
          </p:cNvPicPr>
          <p:nvPr/>
        </p:nvPicPr>
        <p:blipFill>
          <a:blip r:embed="rId2"/>
          <a:stretch>
            <a:fillRect/>
          </a:stretch>
        </p:blipFill>
        <p:spPr>
          <a:xfrm>
            <a:off x="1383879" y="1479804"/>
            <a:ext cx="8288973" cy="353490"/>
          </a:xfrm>
          <a:prstGeom prst="rect">
            <a:avLst/>
          </a:prstGeom>
        </p:spPr>
      </p:pic>
      <p:pic>
        <p:nvPicPr>
          <p:cNvPr id="6" name="図 5">
            <a:extLst>
              <a:ext uri="{FF2B5EF4-FFF2-40B4-BE49-F238E27FC236}">
                <a16:creationId xmlns:a16="http://schemas.microsoft.com/office/drawing/2014/main" id="{CAFF9C34-1EF5-8149-01B9-50A9875B2A11}"/>
              </a:ext>
            </a:extLst>
          </p:cNvPr>
          <p:cNvPicPr>
            <a:picLocks noChangeAspect="1"/>
          </p:cNvPicPr>
          <p:nvPr/>
        </p:nvPicPr>
        <p:blipFill>
          <a:blip r:embed="rId3"/>
          <a:stretch>
            <a:fillRect/>
          </a:stretch>
        </p:blipFill>
        <p:spPr>
          <a:xfrm>
            <a:off x="1265237" y="1833294"/>
            <a:ext cx="8407615" cy="3277545"/>
          </a:xfrm>
          <a:prstGeom prst="rect">
            <a:avLst/>
          </a:prstGeom>
        </p:spPr>
      </p:pic>
      <p:sp>
        <p:nvSpPr>
          <p:cNvPr id="3" name="フッター プレースホルダー 2">
            <a:extLst>
              <a:ext uri="{FF2B5EF4-FFF2-40B4-BE49-F238E27FC236}">
                <a16:creationId xmlns:a16="http://schemas.microsoft.com/office/drawing/2014/main" id="{09A93969-0B21-8B79-28A7-AE5A9B3A8821}"/>
              </a:ext>
            </a:extLst>
          </p:cNvPr>
          <p:cNvSpPr>
            <a:spLocks noGrp="1"/>
          </p:cNvSpPr>
          <p:nvPr>
            <p:ph type="ftr" sz="quarter" idx="11"/>
          </p:nvPr>
        </p:nvSpPr>
        <p:spPr/>
        <p:txBody>
          <a:bodyPr/>
          <a:lstStyle/>
          <a:p>
            <a:r>
              <a:rPr kumimoji="1" lang="en-US" altLang="ja-JP"/>
              <a:t>H.Taniguchi@Univ. of Hyogo</a:t>
            </a:r>
            <a:endParaRPr kumimoji="1" lang="ja-JP" altLang="en-US" dirty="0"/>
          </a:p>
        </p:txBody>
      </p:sp>
      <p:sp>
        <p:nvSpPr>
          <p:cNvPr id="4" name="日付プレースホルダー 3">
            <a:extLst>
              <a:ext uri="{FF2B5EF4-FFF2-40B4-BE49-F238E27FC236}">
                <a16:creationId xmlns:a16="http://schemas.microsoft.com/office/drawing/2014/main" id="{2E2C35A3-D325-FF65-C0FD-7C18D9D861B6}"/>
              </a:ext>
            </a:extLst>
          </p:cNvPr>
          <p:cNvSpPr>
            <a:spLocks noGrp="1"/>
          </p:cNvSpPr>
          <p:nvPr>
            <p:ph type="dt" sz="half" idx="10"/>
          </p:nvPr>
        </p:nvSpPr>
        <p:spPr/>
        <p:txBody>
          <a:bodyPr/>
          <a:lstStyle/>
          <a:p>
            <a:r>
              <a:rPr kumimoji="1" lang="ja-JP" altLang="en-US"/>
              <a:t>雲・降水・積雪研究会</a:t>
            </a:r>
            <a:r>
              <a:rPr kumimoji="1" lang="en-US" altLang="ja-JP"/>
              <a:t>2026@</a:t>
            </a:r>
            <a:r>
              <a:rPr kumimoji="1" lang="ja-JP" altLang="en-US"/>
              <a:t>兵庫県立大学大学院減災復興政策研究科大講義室（</a:t>
            </a:r>
            <a:r>
              <a:rPr kumimoji="1" lang="en-US" altLang="ja-JP"/>
              <a:t>2026/04/18-19</a:t>
            </a:r>
            <a:r>
              <a:rPr kumimoji="1" lang="ja-JP" altLang="en-US"/>
              <a:t>）</a:t>
            </a:r>
            <a:endParaRPr kumimoji="1" lang="ja-JP" altLang="en-US" sz="900" dirty="0"/>
          </a:p>
        </p:txBody>
      </p:sp>
    </p:spTree>
    <p:extLst>
      <p:ext uri="{BB962C8B-B14F-4D97-AF65-F5344CB8AC3E}">
        <p14:creationId xmlns:p14="http://schemas.microsoft.com/office/powerpoint/2010/main" val="26513879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8381EF-E565-03F1-C033-3190F069B4EA}"/>
              </a:ext>
            </a:extLst>
          </p:cNvPr>
          <p:cNvSpPr>
            <a:spLocks noGrp="1"/>
          </p:cNvSpPr>
          <p:nvPr>
            <p:ph type="title"/>
          </p:nvPr>
        </p:nvSpPr>
        <p:spPr>
          <a:xfrm>
            <a:off x="-24680" y="476672"/>
            <a:ext cx="10820320" cy="864096"/>
          </a:xfrm>
        </p:spPr>
        <p:txBody>
          <a:bodyPr>
            <a:normAutofit/>
          </a:bodyPr>
          <a:lstStyle/>
          <a:p>
            <a:r>
              <a:rPr lang="ja-JP" altLang="en-US" dirty="0"/>
              <a:t>（左）積算降水量（右）期間最大瞬間風速</a:t>
            </a:r>
            <a:endParaRPr kumimoji="1" lang="ja-JP" altLang="en-US" dirty="0"/>
          </a:p>
        </p:txBody>
      </p:sp>
      <p:sp>
        <p:nvSpPr>
          <p:cNvPr id="3" name="フッター プレースホルダー 2">
            <a:extLst>
              <a:ext uri="{FF2B5EF4-FFF2-40B4-BE49-F238E27FC236}">
                <a16:creationId xmlns:a16="http://schemas.microsoft.com/office/drawing/2014/main" id="{17E0AC44-F680-1E8F-63E6-8ECA50CDE206}"/>
              </a:ext>
            </a:extLst>
          </p:cNvPr>
          <p:cNvSpPr>
            <a:spLocks noGrp="1"/>
          </p:cNvSpPr>
          <p:nvPr>
            <p:ph type="ftr" sz="quarter" idx="11"/>
          </p:nvPr>
        </p:nvSpPr>
        <p:spPr/>
        <p:txBody>
          <a:bodyPr/>
          <a:lstStyle/>
          <a:p>
            <a:r>
              <a:rPr kumimoji="1" lang="en-US" altLang="ja-JP"/>
              <a:t>H.Taniguchi@Univ. of Hyogo</a:t>
            </a:r>
            <a:endParaRPr kumimoji="1" lang="ja-JP" altLang="en-US" dirty="0"/>
          </a:p>
        </p:txBody>
      </p:sp>
      <p:pic>
        <p:nvPicPr>
          <p:cNvPr id="7" name="コンテンツ プレースホルダー 6" descr="マップ&#10;&#10;AI 生成コンテンツは誤りを含む可能性があります。">
            <a:extLst>
              <a:ext uri="{FF2B5EF4-FFF2-40B4-BE49-F238E27FC236}">
                <a16:creationId xmlns:a16="http://schemas.microsoft.com/office/drawing/2014/main" id="{0D011EC0-AC17-31D1-8CA9-D46DE705F3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088" y="1323383"/>
            <a:ext cx="6058192" cy="4777970"/>
          </a:xfrm>
          <a:prstGeom prst="rect">
            <a:avLst/>
          </a:prstGeom>
        </p:spPr>
      </p:pic>
      <p:pic>
        <p:nvPicPr>
          <p:cNvPr id="9" name="図 8" descr="グラフ が含まれている画像&#10;&#10;AI 生成コンテンツは誤りを含む可能性があります。">
            <a:extLst>
              <a:ext uri="{FF2B5EF4-FFF2-40B4-BE49-F238E27FC236}">
                <a16:creationId xmlns:a16="http://schemas.microsoft.com/office/drawing/2014/main" id="{8E2428E0-8AF7-DD27-18C1-DBBB0C4C8A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7528" y="1340768"/>
            <a:ext cx="5607104" cy="4756025"/>
          </a:xfrm>
          <a:prstGeom prst="rect">
            <a:avLst/>
          </a:prstGeom>
        </p:spPr>
      </p:pic>
      <p:sp>
        <p:nvSpPr>
          <p:cNvPr id="10" name="テキスト ボックス 9">
            <a:extLst>
              <a:ext uri="{FF2B5EF4-FFF2-40B4-BE49-F238E27FC236}">
                <a16:creationId xmlns:a16="http://schemas.microsoft.com/office/drawing/2014/main" id="{8944A9DC-0B4D-5573-EB97-875452DB633C}"/>
              </a:ext>
            </a:extLst>
          </p:cNvPr>
          <p:cNvSpPr txBox="1"/>
          <p:nvPr/>
        </p:nvSpPr>
        <p:spPr>
          <a:xfrm>
            <a:off x="1636264" y="6096793"/>
            <a:ext cx="2880320" cy="400110"/>
          </a:xfrm>
          <a:prstGeom prst="rect">
            <a:avLst/>
          </a:prstGeom>
          <a:noFill/>
        </p:spPr>
        <p:txBody>
          <a:bodyPr wrap="square" rtlCol="0">
            <a:spAutoFit/>
          </a:bodyPr>
          <a:lstStyle/>
          <a:p>
            <a:pPr algn="l"/>
            <a:r>
              <a:rPr kumimoji="1" lang="ja-JP" altLang="en-US" sz="2000" b="1" dirty="0">
                <a:latin typeface="メイリオ" panose="020B0604030504040204" pitchFamily="50" charset="-128"/>
                <a:ea typeface="メイリオ" panose="020B0604030504040204" pitchFamily="50" charset="-128"/>
              </a:rPr>
              <a:t>（気象庁</a:t>
            </a:r>
            <a:r>
              <a:rPr kumimoji="1" lang="en-US" altLang="ja-JP" sz="2000" b="1" dirty="0">
                <a:latin typeface="メイリオ" panose="020B0604030504040204" pitchFamily="50" charset="-128"/>
                <a:ea typeface="メイリオ" panose="020B0604030504040204" pitchFamily="50" charset="-128"/>
              </a:rPr>
              <a:t>/</a:t>
            </a:r>
            <a:r>
              <a:rPr kumimoji="1" lang="ja-JP" altLang="en-US" sz="2000" b="1" dirty="0">
                <a:latin typeface="メイリオ" panose="020B0604030504040204" pitchFamily="50" charset="-128"/>
                <a:ea typeface="メイリオ" panose="020B0604030504040204" pitchFamily="50" charset="-128"/>
              </a:rPr>
              <a:t>解析雨量）</a:t>
            </a:r>
          </a:p>
        </p:txBody>
      </p:sp>
      <p:sp>
        <p:nvSpPr>
          <p:cNvPr id="11" name="テキスト ボックス 10">
            <a:extLst>
              <a:ext uri="{FF2B5EF4-FFF2-40B4-BE49-F238E27FC236}">
                <a16:creationId xmlns:a16="http://schemas.microsoft.com/office/drawing/2014/main" id="{DB0DECA9-4D5A-E36B-383E-22EAE4A3A9D9}"/>
              </a:ext>
            </a:extLst>
          </p:cNvPr>
          <p:cNvSpPr txBox="1"/>
          <p:nvPr/>
        </p:nvSpPr>
        <p:spPr>
          <a:xfrm>
            <a:off x="7392144" y="6078234"/>
            <a:ext cx="2880320" cy="400110"/>
          </a:xfrm>
          <a:prstGeom prst="rect">
            <a:avLst/>
          </a:prstGeom>
          <a:noFill/>
        </p:spPr>
        <p:txBody>
          <a:bodyPr wrap="square" rtlCol="0">
            <a:spAutoFit/>
          </a:bodyPr>
          <a:lstStyle/>
          <a:p>
            <a:pPr algn="l"/>
            <a:r>
              <a:rPr kumimoji="1" lang="ja-JP" altLang="en-US" sz="2000" b="1" dirty="0">
                <a:latin typeface="メイリオ" panose="020B0604030504040204" pitchFamily="50" charset="-128"/>
                <a:ea typeface="メイリオ" panose="020B0604030504040204" pitchFamily="50" charset="-128"/>
              </a:rPr>
              <a:t>（気象庁</a:t>
            </a:r>
            <a:r>
              <a:rPr kumimoji="1" lang="en-US" altLang="ja-JP" sz="2000" b="1" dirty="0">
                <a:latin typeface="メイリオ" panose="020B0604030504040204" pitchFamily="50" charset="-128"/>
                <a:ea typeface="メイリオ" panose="020B0604030504040204" pitchFamily="50" charset="-128"/>
              </a:rPr>
              <a:t>/</a:t>
            </a:r>
            <a:r>
              <a:rPr kumimoji="1" lang="en-US" altLang="ja-JP" sz="2000" b="1" dirty="0" err="1">
                <a:latin typeface="メイリオ" panose="020B0604030504040204" pitchFamily="50" charset="-128"/>
                <a:ea typeface="メイリオ" panose="020B0604030504040204" pitchFamily="50" charset="-128"/>
              </a:rPr>
              <a:t>AMeDAS</a:t>
            </a:r>
            <a:r>
              <a:rPr kumimoji="1" lang="ja-JP" altLang="en-US" sz="2000" b="1" dirty="0">
                <a:latin typeface="メイリオ" panose="020B0604030504040204" pitchFamily="50" charset="-128"/>
                <a:ea typeface="メイリオ" panose="020B0604030504040204" pitchFamily="50" charset="-128"/>
              </a:rPr>
              <a:t>）</a:t>
            </a:r>
          </a:p>
        </p:txBody>
      </p:sp>
      <p:sp>
        <p:nvSpPr>
          <p:cNvPr id="5" name="日付プレースホルダー 4">
            <a:extLst>
              <a:ext uri="{FF2B5EF4-FFF2-40B4-BE49-F238E27FC236}">
                <a16:creationId xmlns:a16="http://schemas.microsoft.com/office/drawing/2014/main" id="{DED6104E-A6D7-89D9-96C2-D0ED3B4838EA}"/>
              </a:ext>
            </a:extLst>
          </p:cNvPr>
          <p:cNvSpPr>
            <a:spLocks noGrp="1"/>
          </p:cNvSpPr>
          <p:nvPr>
            <p:ph type="dt" sz="half" idx="10"/>
          </p:nvPr>
        </p:nvSpPr>
        <p:spPr/>
        <p:txBody>
          <a:bodyPr/>
          <a:lstStyle/>
          <a:p>
            <a:r>
              <a:rPr kumimoji="1" lang="ja-JP" altLang="en-US"/>
              <a:t>雲・降水・積雪研究会</a:t>
            </a:r>
            <a:r>
              <a:rPr kumimoji="1" lang="en-US" altLang="ja-JP"/>
              <a:t>2026@</a:t>
            </a:r>
            <a:r>
              <a:rPr kumimoji="1" lang="ja-JP" altLang="en-US"/>
              <a:t>兵庫県立大学大学院減災復興政策研究科大講義室（</a:t>
            </a:r>
            <a:r>
              <a:rPr kumimoji="1" lang="en-US" altLang="ja-JP"/>
              <a:t>2026/04/18-19</a:t>
            </a:r>
            <a:r>
              <a:rPr kumimoji="1" lang="ja-JP" altLang="en-US"/>
              <a:t>）</a:t>
            </a:r>
            <a:endParaRPr kumimoji="1" lang="ja-JP" altLang="en-US" sz="900" dirty="0"/>
          </a:p>
        </p:txBody>
      </p:sp>
    </p:spTree>
    <p:extLst>
      <p:ext uri="{BB962C8B-B14F-4D97-AF65-F5344CB8AC3E}">
        <p14:creationId xmlns:p14="http://schemas.microsoft.com/office/powerpoint/2010/main" val="24356167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FEA9AC-8897-CD01-D027-3213F3E8CFF2}"/>
              </a:ext>
            </a:extLst>
          </p:cNvPr>
          <p:cNvSpPr>
            <a:spLocks noGrp="1"/>
          </p:cNvSpPr>
          <p:nvPr>
            <p:ph type="title"/>
          </p:nvPr>
        </p:nvSpPr>
        <p:spPr/>
        <p:txBody>
          <a:bodyPr>
            <a:normAutofit/>
          </a:bodyPr>
          <a:lstStyle/>
          <a:p>
            <a:r>
              <a:rPr lang="ja-JP" altLang="en-US" dirty="0"/>
              <a:t>日別積算降水量（</a:t>
            </a:r>
            <a:r>
              <a:rPr lang="en-US" altLang="ja-JP" dirty="0"/>
              <a:t>2024/8/27-9/4</a:t>
            </a:r>
            <a:r>
              <a:rPr lang="ja-JP" altLang="en-US" dirty="0"/>
              <a:t>）</a:t>
            </a:r>
            <a:endParaRPr kumimoji="1" lang="ja-JP" altLang="en-US" dirty="0"/>
          </a:p>
        </p:txBody>
      </p:sp>
      <p:sp>
        <p:nvSpPr>
          <p:cNvPr id="3" name="フッター プレースホルダー 2">
            <a:extLst>
              <a:ext uri="{FF2B5EF4-FFF2-40B4-BE49-F238E27FC236}">
                <a16:creationId xmlns:a16="http://schemas.microsoft.com/office/drawing/2014/main" id="{D5786B4E-1214-8417-7EF5-BF62A094439D}"/>
              </a:ext>
            </a:extLst>
          </p:cNvPr>
          <p:cNvSpPr>
            <a:spLocks noGrp="1"/>
          </p:cNvSpPr>
          <p:nvPr>
            <p:ph type="ftr" sz="quarter" idx="11"/>
          </p:nvPr>
        </p:nvSpPr>
        <p:spPr/>
        <p:txBody>
          <a:bodyPr/>
          <a:lstStyle/>
          <a:p>
            <a:r>
              <a:rPr kumimoji="1" lang="en-US" altLang="ja-JP"/>
              <a:t>H.Taniguchi@Univ. of Hyogo</a:t>
            </a:r>
            <a:endParaRPr kumimoji="1" lang="ja-JP" altLang="en-US" dirty="0"/>
          </a:p>
        </p:txBody>
      </p:sp>
      <p:pic>
        <p:nvPicPr>
          <p:cNvPr id="7" name="コンテンツ プレースホルダー 6" descr="マップ が含まれている画像&#10;&#10;AI 生成コンテンツは誤りを含む可能性があります。">
            <a:extLst>
              <a:ext uri="{FF2B5EF4-FFF2-40B4-BE49-F238E27FC236}">
                <a16:creationId xmlns:a16="http://schemas.microsoft.com/office/drawing/2014/main" id="{A65E3AF6-ADDC-9080-3371-E9F8119D81C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2377" y="1415144"/>
            <a:ext cx="2667228" cy="2103588"/>
          </a:xfrm>
          <a:prstGeom prst="rect">
            <a:avLst/>
          </a:prstGeom>
        </p:spPr>
      </p:pic>
      <p:pic>
        <p:nvPicPr>
          <p:cNvPr id="9" name="図 8" descr="マップ&#10;&#10;AI 生成コンテンツは誤りを含む可能性があります。">
            <a:extLst>
              <a:ext uri="{FF2B5EF4-FFF2-40B4-BE49-F238E27FC236}">
                <a16:creationId xmlns:a16="http://schemas.microsoft.com/office/drawing/2014/main" id="{7FC095F4-7F5A-647B-24B6-C2ABF7C076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0925" y="1408796"/>
            <a:ext cx="2667229" cy="2103588"/>
          </a:xfrm>
          <a:prstGeom prst="rect">
            <a:avLst/>
          </a:prstGeom>
        </p:spPr>
      </p:pic>
      <p:pic>
        <p:nvPicPr>
          <p:cNvPr id="17" name="図 16" descr="グラフ が含まれている画像&#10;&#10;AI 生成コンテンツは誤りを含む可能性があります。">
            <a:extLst>
              <a:ext uri="{FF2B5EF4-FFF2-40B4-BE49-F238E27FC236}">
                <a16:creationId xmlns:a16="http://schemas.microsoft.com/office/drawing/2014/main" id="{E0A50102-170F-8D72-8603-E7A7D75D56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377" y="3701676"/>
            <a:ext cx="2667229" cy="2103588"/>
          </a:xfrm>
          <a:prstGeom prst="rect">
            <a:avLst/>
          </a:prstGeom>
        </p:spPr>
      </p:pic>
      <p:pic>
        <p:nvPicPr>
          <p:cNvPr id="11" name="図 10" descr="マップ&#10;&#10;AI 生成コンテンツは誤りを含む可能性があります。">
            <a:extLst>
              <a:ext uri="{FF2B5EF4-FFF2-40B4-BE49-F238E27FC236}">
                <a16:creationId xmlns:a16="http://schemas.microsoft.com/office/drawing/2014/main" id="{469DE617-D0C7-F5A8-17BD-CA3E2FF52F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6663" y="1407643"/>
            <a:ext cx="2667229" cy="2103588"/>
          </a:xfrm>
          <a:prstGeom prst="rect">
            <a:avLst/>
          </a:prstGeom>
        </p:spPr>
      </p:pic>
      <p:pic>
        <p:nvPicPr>
          <p:cNvPr id="13" name="図 12" descr="ダイアグラム が含まれている画像&#10;&#10;AI 生成コンテンツは誤りを含む可能性があります。">
            <a:extLst>
              <a:ext uri="{FF2B5EF4-FFF2-40B4-BE49-F238E27FC236}">
                <a16:creationId xmlns:a16="http://schemas.microsoft.com/office/drawing/2014/main" id="{D5E4DC3E-6DD1-A872-42C0-3BF0F46E256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26238" y="1414677"/>
            <a:ext cx="2667229" cy="2103588"/>
          </a:xfrm>
          <a:prstGeom prst="rect">
            <a:avLst/>
          </a:prstGeom>
        </p:spPr>
      </p:pic>
      <p:pic>
        <p:nvPicPr>
          <p:cNvPr id="19" name="図 18" descr="マップ が含まれている画像&#10;&#10;AI 生成コンテンツは誤りを含む可能性があります。">
            <a:extLst>
              <a:ext uri="{FF2B5EF4-FFF2-40B4-BE49-F238E27FC236}">
                <a16:creationId xmlns:a16="http://schemas.microsoft.com/office/drawing/2014/main" id="{FDCA054E-5B3D-E75F-E07B-6CCD6FACE42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0924" y="3700920"/>
            <a:ext cx="2667229" cy="2103588"/>
          </a:xfrm>
          <a:prstGeom prst="rect">
            <a:avLst/>
          </a:prstGeom>
        </p:spPr>
      </p:pic>
      <p:pic>
        <p:nvPicPr>
          <p:cNvPr id="15" name="図 14" descr="マップ が含まれている画像&#10;&#10;AI 生成コンテンツは誤りを含む可能性があります。">
            <a:extLst>
              <a:ext uri="{FF2B5EF4-FFF2-40B4-BE49-F238E27FC236}">
                <a16:creationId xmlns:a16="http://schemas.microsoft.com/office/drawing/2014/main" id="{876751E5-5DB3-CD86-85BC-CC9F4D17F20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61419" y="1417867"/>
            <a:ext cx="2667229" cy="2103588"/>
          </a:xfrm>
          <a:prstGeom prst="rect">
            <a:avLst/>
          </a:prstGeom>
        </p:spPr>
      </p:pic>
      <p:pic>
        <p:nvPicPr>
          <p:cNvPr id="21" name="図 20" descr="マップ が含まれている画像&#10;&#10;AI 生成コンテンツは誤りを含む可能性があります。">
            <a:extLst>
              <a:ext uri="{FF2B5EF4-FFF2-40B4-BE49-F238E27FC236}">
                <a16:creationId xmlns:a16="http://schemas.microsoft.com/office/drawing/2014/main" id="{7D2F69C2-FEDC-F4C4-1A2B-20997B010E7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86663" y="3693419"/>
            <a:ext cx="2667230" cy="2103589"/>
          </a:xfrm>
          <a:prstGeom prst="rect">
            <a:avLst/>
          </a:prstGeom>
        </p:spPr>
      </p:pic>
      <p:pic>
        <p:nvPicPr>
          <p:cNvPr id="23" name="図 22" descr="マップ が含まれている画像&#10;&#10;AI 生成コンテンツは誤りを含む可能性があります。">
            <a:extLst>
              <a:ext uri="{FF2B5EF4-FFF2-40B4-BE49-F238E27FC236}">
                <a16:creationId xmlns:a16="http://schemas.microsoft.com/office/drawing/2014/main" id="{8B79D667-2030-E020-9326-797EF7A9D40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50066" y="3671609"/>
            <a:ext cx="2667230" cy="2103589"/>
          </a:xfrm>
          <a:prstGeom prst="rect">
            <a:avLst/>
          </a:prstGeom>
        </p:spPr>
      </p:pic>
      <p:sp>
        <p:nvSpPr>
          <p:cNvPr id="5" name="日付プレースホルダー 4">
            <a:extLst>
              <a:ext uri="{FF2B5EF4-FFF2-40B4-BE49-F238E27FC236}">
                <a16:creationId xmlns:a16="http://schemas.microsoft.com/office/drawing/2014/main" id="{C2BA0A3F-C482-CAA2-5265-11633AC77B6A}"/>
              </a:ext>
            </a:extLst>
          </p:cNvPr>
          <p:cNvSpPr>
            <a:spLocks noGrp="1"/>
          </p:cNvSpPr>
          <p:nvPr>
            <p:ph type="dt" sz="half" idx="10"/>
          </p:nvPr>
        </p:nvSpPr>
        <p:spPr/>
        <p:txBody>
          <a:bodyPr/>
          <a:lstStyle/>
          <a:p>
            <a:r>
              <a:rPr kumimoji="1" lang="ja-JP" altLang="en-US"/>
              <a:t>雲・降水・積雪研究会</a:t>
            </a:r>
            <a:r>
              <a:rPr kumimoji="1" lang="en-US" altLang="ja-JP"/>
              <a:t>2026@</a:t>
            </a:r>
            <a:r>
              <a:rPr kumimoji="1" lang="ja-JP" altLang="en-US"/>
              <a:t>兵庫県立大学大学院減災復興政策研究科大講義室（</a:t>
            </a:r>
            <a:r>
              <a:rPr kumimoji="1" lang="en-US" altLang="ja-JP"/>
              <a:t>2026/04/18-19</a:t>
            </a:r>
            <a:r>
              <a:rPr kumimoji="1" lang="ja-JP" altLang="en-US"/>
              <a:t>）</a:t>
            </a:r>
            <a:endParaRPr kumimoji="1" lang="ja-JP" altLang="en-US" sz="900" dirty="0"/>
          </a:p>
        </p:txBody>
      </p:sp>
    </p:spTree>
    <p:extLst>
      <p:ext uri="{BB962C8B-B14F-4D97-AF65-F5344CB8AC3E}">
        <p14:creationId xmlns:p14="http://schemas.microsoft.com/office/powerpoint/2010/main" val="35547309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E6DB1-5CDF-0001-4D37-C5EB4C4F4E6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3B2B87A-3F6F-D9E3-7A0A-C352AACF1138}"/>
              </a:ext>
            </a:extLst>
          </p:cNvPr>
          <p:cNvSpPr>
            <a:spLocks noGrp="1"/>
          </p:cNvSpPr>
          <p:nvPr>
            <p:ph type="title"/>
          </p:nvPr>
        </p:nvSpPr>
        <p:spPr/>
        <p:txBody>
          <a:bodyPr>
            <a:normAutofit/>
          </a:bodyPr>
          <a:lstStyle/>
          <a:p>
            <a:r>
              <a:rPr lang="ja-JP" altLang="en-US" dirty="0"/>
              <a:t>日別最大瞬間風速（</a:t>
            </a:r>
            <a:r>
              <a:rPr lang="en-US" altLang="ja-JP" dirty="0"/>
              <a:t>2024/8/27-9/4</a:t>
            </a:r>
            <a:r>
              <a:rPr lang="ja-JP" altLang="en-US" dirty="0"/>
              <a:t>）</a:t>
            </a:r>
            <a:endParaRPr kumimoji="1" lang="ja-JP" altLang="en-US" dirty="0"/>
          </a:p>
        </p:txBody>
      </p:sp>
      <p:pic>
        <p:nvPicPr>
          <p:cNvPr id="10" name="図 9" descr="グラフ&#10;&#10;AI 生成コンテンツは誤りを含む可能性があります。">
            <a:extLst>
              <a:ext uri="{FF2B5EF4-FFF2-40B4-BE49-F238E27FC236}">
                <a16:creationId xmlns:a16="http://schemas.microsoft.com/office/drawing/2014/main" id="{75812ABC-954D-7979-03C0-E27717C9F6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264" y="1381449"/>
            <a:ext cx="2461642" cy="2088000"/>
          </a:xfrm>
          <a:prstGeom prst="rect">
            <a:avLst/>
          </a:prstGeom>
        </p:spPr>
      </p:pic>
      <p:pic>
        <p:nvPicPr>
          <p:cNvPr id="14" name="図 13" descr="グラフ, 散布図&#10;&#10;AI 生成コンテンツは誤りを含む可能性があります。">
            <a:extLst>
              <a:ext uri="{FF2B5EF4-FFF2-40B4-BE49-F238E27FC236}">
                <a16:creationId xmlns:a16="http://schemas.microsoft.com/office/drawing/2014/main" id="{9EFC83B5-5A74-A159-50D1-9458CCDF3B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4376" y="1371801"/>
            <a:ext cx="2461642" cy="2088000"/>
          </a:xfrm>
          <a:prstGeom prst="rect">
            <a:avLst/>
          </a:prstGeom>
        </p:spPr>
      </p:pic>
      <p:pic>
        <p:nvPicPr>
          <p:cNvPr id="18" name="図 17" descr="グラフ, 散布図&#10;&#10;AI 生成コンテンツは誤りを含む可能性があります。">
            <a:extLst>
              <a:ext uri="{FF2B5EF4-FFF2-40B4-BE49-F238E27FC236}">
                <a16:creationId xmlns:a16="http://schemas.microsoft.com/office/drawing/2014/main" id="{3818BE28-36D2-1DB5-36CC-A855AF6B9B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0841" y="1358776"/>
            <a:ext cx="2461642" cy="2088000"/>
          </a:xfrm>
          <a:prstGeom prst="rect">
            <a:avLst/>
          </a:prstGeom>
        </p:spPr>
      </p:pic>
      <p:pic>
        <p:nvPicPr>
          <p:cNvPr id="22" name="図 21" descr="グラフ, 散布図&#10;&#10;AI 生成コンテンツは誤りを含む可能性があります。">
            <a:extLst>
              <a:ext uri="{FF2B5EF4-FFF2-40B4-BE49-F238E27FC236}">
                <a16:creationId xmlns:a16="http://schemas.microsoft.com/office/drawing/2014/main" id="{3C994128-E299-D5DB-8A00-E4ED3A1758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0783" y="1348728"/>
            <a:ext cx="2461642" cy="2088000"/>
          </a:xfrm>
          <a:prstGeom prst="rect">
            <a:avLst/>
          </a:prstGeom>
        </p:spPr>
      </p:pic>
      <p:pic>
        <p:nvPicPr>
          <p:cNvPr id="25" name="図 24" descr="グラフ, 散布図&#10;&#10;AI 生成コンテンツは誤りを含む可能性があります。">
            <a:extLst>
              <a:ext uri="{FF2B5EF4-FFF2-40B4-BE49-F238E27FC236}">
                <a16:creationId xmlns:a16="http://schemas.microsoft.com/office/drawing/2014/main" id="{BFBE8CDD-BC22-016E-D588-63763C24B25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6024" y="1341672"/>
            <a:ext cx="2461642" cy="2088000"/>
          </a:xfrm>
          <a:prstGeom prst="rect">
            <a:avLst/>
          </a:prstGeom>
        </p:spPr>
      </p:pic>
      <p:pic>
        <p:nvPicPr>
          <p:cNvPr id="27" name="図 26" descr="グラフ, 散布図&#10;&#10;AI 生成コンテンツは誤りを含む可能性があります。">
            <a:extLst>
              <a:ext uri="{FF2B5EF4-FFF2-40B4-BE49-F238E27FC236}">
                <a16:creationId xmlns:a16="http://schemas.microsoft.com/office/drawing/2014/main" id="{F0B6638B-4ACF-6071-9FD5-E086E0F8CE8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8944" y="3520120"/>
            <a:ext cx="2461642" cy="2088000"/>
          </a:xfrm>
          <a:prstGeom prst="rect">
            <a:avLst/>
          </a:prstGeom>
        </p:spPr>
      </p:pic>
      <p:pic>
        <p:nvPicPr>
          <p:cNvPr id="29" name="図 28" descr="グラフ, 散布図&#10;&#10;AI 生成コンテンツは誤りを含む可能性があります。">
            <a:extLst>
              <a:ext uri="{FF2B5EF4-FFF2-40B4-BE49-F238E27FC236}">
                <a16:creationId xmlns:a16="http://schemas.microsoft.com/office/drawing/2014/main" id="{1B83E381-4E51-49FD-6643-2758734596F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84216" y="3510942"/>
            <a:ext cx="2461642" cy="2088000"/>
          </a:xfrm>
          <a:prstGeom prst="rect">
            <a:avLst/>
          </a:prstGeom>
        </p:spPr>
      </p:pic>
      <p:pic>
        <p:nvPicPr>
          <p:cNvPr id="31" name="図 30" descr="グラフ, 散布図&#10;&#10;AI 生成コンテンツは誤りを含む可能性があります。">
            <a:extLst>
              <a:ext uri="{FF2B5EF4-FFF2-40B4-BE49-F238E27FC236}">
                <a16:creationId xmlns:a16="http://schemas.microsoft.com/office/drawing/2014/main" id="{6D82A7B9-E0AE-350D-0B5F-E6230C1F001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55784" y="3520120"/>
            <a:ext cx="2473606" cy="2098147"/>
          </a:xfrm>
          <a:prstGeom prst="rect">
            <a:avLst/>
          </a:prstGeom>
        </p:spPr>
      </p:pic>
      <p:pic>
        <p:nvPicPr>
          <p:cNvPr id="6" name="図 5" descr="グラフ, 散布図&#10;&#10;AI 生成コンテンツは誤りを含む可能性があります。">
            <a:extLst>
              <a:ext uri="{FF2B5EF4-FFF2-40B4-BE49-F238E27FC236}">
                <a16:creationId xmlns:a16="http://schemas.microsoft.com/office/drawing/2014/main" id="{49219875-98D3-6AD3-4E96-EC646A44C65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220723" y="3509105"/>
            <a:ext cx="2461642" cy="2088000"/>
          </a:xfrm>
          <a:prstGeom prst="rect">
            <a:avLst/>
          </a:prstGeom>
        </p:spPr>
      </p:pic>
      <p:sp>
        <p:nvSpPr>
          <p:cNvPr id="3" name="フッター プレースホルダー 2">
            <a:extLst>
              <a:ext uri="{FF2B5EF4-FFF2-40B4-BE49-F238E27FC236}">
                <a16:creationId xmlns:a16="http://schemas.microsoft.com/office/drawing/2014/main" id="{D61D9366-FBDA-2672-3607-289F7ED54AA2}"/>
              </a:ext>
            </a:extLst>
          </p:cNvPr>
          <p:cNvSpPr>
            <a:spLocks noGrp="1"/>
          </p:cNvSpPr>
          <p:nvPr>
            <p:ph type="ftr" sz="quarter" idx="11"/>
          </p:nvPr>
        </p:nvSpPr>
        <p:spPr/>
        <p:txBody>
          <a:bodyPr/>
          <a:lstStyle/>
          <a:p>
            <a:r>
              <a:rPr kumimoji="1" lang="en-US" altLang="ja-JP"/>
              <a:t>H.Taniguchi@Univ. of Hyogo</a:t>
            </a:r>
            <a:endParaRPr kumimoji="1" lang="ja-JP" altLang="en-US" dirty="0"/>
          </a:p>
        </p:txBody>
      </p:sp>
      <p:sp>
        <p:nvSpPr>
          <p:cNvPr id="5" name="日付プレースホルダー 4">
            <a:extLst>
              <a:ext uri="{FF2B5EF4-FFF2-40B4-BE49-F238E27FC236}">
                <a16:creationId xmlns:a16="http://schemas.microsoft.com/office/drawing/2014/main" id="{74FB6D2F-D158-3943-72B6-954320EBED0E}"/>
              </a:ext>
            </a:extLst>
          </p:cNvPr>
          <p:cNvSpPr>
            <a:spLocks noGrp="1"/>
          </p:cNvSpPr>
          <p:nvPr>
            <p:ph type="dt" sz="half" idx="10"/>
          </p:nvPr>
        </p:nvSpPr>
        <p:spPr/>
        <p:txBody>
          <a:bodyPr/>
          <a:lstStyle/>
          <a:p>
            <a:r>
              <a:rPr kumimoji="1" lang="ja-JP" altLang="en-US"/>
              <a:t>雲・降水・積雪研究会</a:t>
            </a:r>
            <a:r>
              <a:rPr kumimoji="1" lang="en-US" altLang="ja-JP"/>
              <a:t>2026@</a:t>
            </a:r>
            <a:r>
              <a:rPr kumimoji="1" lang="ja-JP" altLang="en-US"/>
              <a:t>兵庫県立大学大学院減災復興政策研究科大講義室（</a:t>
            </a:r>
            <a:r>
              <a:rPr kumimoji="1" lang="en-US" altLang="ja-JP"/>
              <a:t>2026/04/18-19</a:t>
            </a:r>
            <a:r>
              <a:rPr kumimoji="1" lang="ja-JP" altLang="en-US"/>
              <a:t>）</a:t>
            </a:r>
            <a:endParaRPr kumimoji="1" lang="ja-JP" altLang="en-US" sz="900" dirty="0"/>
          </a:p>
        </p:txBody>
      </p:sp>
    </p:spTree>
    <p:extLst>
      <p:ext uri="{BB962C8B-B14F-4D97-AF65-F5344CB8AC3E}">
        <p14:creationId xmlns:p14="http://schemas.microsoft.com/office/powerpoint/2010/main" val="12418894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E02B0F-7CB0-E5E5-5B4F-A3B478FCA033}"/>
              </a:ext>
            </a:extLst>
          </p:cNvPr>
          <p:cNvSpPr>
            <a:spLocks noGrp="1"/>
          </p:cNvSpPr>
          <p:nvPr>
            <p:ph type="title"/>
          </p:nvPr>
        </p:nvSpPr>
        <p:spPr>
          <a:xfrm>
            <a:off x="335360" y="303952"/>
            <a:ext cx="11017224" cy="864096"/>
          </a:xfrm>
        </p:spPr>
        <p:txBody>
          <a:bodyPr>
            <a:normAutofit fontScale="90000"/>
          </a:bodyPr>
          <a:lstStyle/>
          <a:p>
            <a:r>
              <a:rPr lang="ja-JP" altLang="en-US" dirty="0"/>
              <a:t>停電戸数（全階級）</a:t>
            </a:r>
            <a:br>
              <a:rPr lang="en-US" altLang="ja-JP" dirty="0"/>
            </a:br>
            <a:r>
              <a:rPr lang="ja-JP" altLang="en-US" dirty="0"/>
              <a:t>（左）前</a:t>
            </a:r>
            <a:r>
              <a:rPr lang="en-US" altLang="ja-JP" dirty="0"/>
              <a:t>1</a:t>
            </a:r>
            <a:r>
              <a:rPr lang="ja-JP" altLang="en-US" dirty="0"/>
              <a:t>時間最大値（右）前</a:t>
            </a:r>
            <a:r>
              <a:rPr lang="en-US" altLang="ja-JP" dirty="0"/>
              <a:t>12</a:t>
            </a:r>
            <a:r>
              <a:rPr lang="ja-JP" altLang="en-US" dirty="0"/>
              <a:t>時間最大値</a:t>
            </a:r>
            <a:endParaRPr kumimoji="1" lang="ja-JP" altLang="en-US" dirty="0"/>
          </a:p>
        </p:txBody>
      </p:sp>
      <p:sp>
        <p:nvSpPr>
          <p:cNvPr id="3" name="フッター プレースホルダー 2">
            <a:extLst>
              <a:ext uri="{FF2B5EF4-FFF2-40B4-BE49-F238E27FC236}">
                <a16:creationId xmlns:a16="http://schemas.microsoft.com/office/drawing/2014/main" id="{03B9F530-4370-5CB0-1F5C-E74CDB80B9DD}"/>
              </a:ext>
            </a:extLst>
          </p:cNvPr>
          <p:cNvSpPr>
            <a:spLocks noGrp="1"/>
          </p:cNvSpPr>
          <p:nvPr>
            <p:ph type="ftr" sz="quarter" idx="11"/>
          </p:nvPr>
        </p:nvSpPr>
        <p:spPr/>
        <p:txBody>
          <a:bodyPr/>
          <a:lstStyle/>
          <a:p>
            <a:r>
              <a:rPr kumimoji="1" lang="en-US" altLang="ja-JP"/>
              <a:t>H.Taniguchi@Univ. of Hyogo</a:t>
            </a:r>
            <a:endParaRPr kumimoji="1" lang="ja-JP" altLang="en-US" dirty="0"/>
          </a:p>
        </p:txBody>
      </p:sp>
      <p:pic>
        <p:nvPicPr>
          <p:cNvPr id="7" name="コンテンツ プレースホルダー 6" descr="グラフ, 散布図&#10;&#10;AI 生成コンテンツは誤りを含む可能性があります。">
            <a:extLst>
              <a:ext uri="{FF2B5EF4-FFF2-40B4-BE49-F238E27FC236}">
                <a16:creationId xmlns:a16="http://schemas.microsoft.com/office/drawing/2014/main" id="{39D781D0-81F5-5FCC-E305-4A0340719CD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5789" y="1566811"/>
            <a:ext cx="5980212" cy="4446825"/>
          </a:xfrm>
          <a:prstGeom prst="rect">
            <a:avLst/>
          </a:prstGeom>
        </p:spPr>
      </p:pic>
      <p:pic>
        <p:nvPicPr>
          <p:cNvPr id="9" name="図 8" descr="グラフ, 散布図, バブル チャート&#10;&#10;AI 生成コンテンツは誤りを含む可能性があります。">
            <a:extLst>
              <a:ext uri="{FF2B5EF4-FFF2-40B4-BE49-F238E27FC236}">
                <a16:creationId xmlns:a16="http://schemas.microsoft.com/office/drawing/2014/main" id="{8D4BF389-79FD-F963-D6B1-6F840A6657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8770" y="1575498"/>
            <a:ext cx="5980212" cy="4446825"/>
          </a:xfrm>
          <a:prstGeom prst="rect">
            <a:avLst/>
          </a:prstGeom>
        </p:spPr>
      </p:pic>
      <p:sp>
        <p:nvSpPr>
          <p:cNvPr id="5" name="日付プレースホルダー 4">
            <a:extLst>
              <a:ext uri="{FF2B5EF4-FFF2-40B4-BE49-F238E27FC236}">
                <a16:creationId xmlns:a16="http://schemas.microsoft.com/office/drawing/2014/main" id="{68B970C5-828A-62C3-F5AD-34CBBF4AA43F}"/>
              </a:ext>
            </a:extLst>
          </p:cNvPr>
          <p:cNvSpPr>
            <a:spLocks noGrp="1"/>
          </p:cNvSpPr>
          <p:nvPr>
            <p:ph type="dt" sz="half" idx="10"/>
          </p:nvPr>
        </p:nvSpPr>
        <p:spPr/>
        <p:txBody>
          <a:bodyPr/>
          <a:lstStyle/>
          <a:p>
            <a:r>
              <a:rPr kumimoji="1" lang="ja-JP" altLang="en-US"/>
              <a:t>雲・降水・積雪研究会</a:t>
            </a:r>
            <a:r>
              <a:rPr kumimoji="1" lang="en-US" altLang="ja-JP"/>
              <a:t>2026@</a:t>
            </a:r>
            <a:r>
              <a:rPr kumimoji="1" lang="ja-JP" altLang="en-US"/>
              <a:t>兵庫県立大学大学院減災復興政策研究科大講義室（</a:t>
            </a:r>
            <a:r>
              <a:rPr kumimoji="1" lang="en-US" altLang="ja-JP"/>
              <a:t>2026/04/18-19</a:t>
            </a:r>
            <a:r>
              <a:rPr kumimoji="1" lang="ja-JP" altLang="en-US"/>
              <a:t>）</a:t>
            </a:r>
            <a:endParaRPr kumimoji="1" lang="ja-JP" altLang="en-US" sz="900" dirty="0"/>
          </a:p>
        </p:txBody>
      </p:sp>
    </p:spTree>
    <p:extLst>
      <p:ext uri="{BB962C8B-B14F-4D97-AF65-F5344CB8AC3E}">
        <p14:creationId xmlns:p14="http://schemas.microsoft.com/office/powerpoint/2010/main" val="3750185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23A450-E439-A790-B8A5-351BED8BB27E}"/>
              </a:ext>
            </a:extLst>
          </p:cNvPr>
          <p:cNvSpPr>
            <a:spLocks noGrp="1"/>
          </p:cNvSpPr>
          <p:nvPr>
            <p:ph type="title"/>
          </p:nvPr>
        </p:nvSpPr>
        <p:spPr>
          <a:xfrm>
            <a:off x="335360" y="314112"/>
            <a:ext cx="11017224" cy="864096"/>
          </a:xfrm>
        </p:spPr>
        <p:txBody>
          <a:bodyPr>
            <a:normAutofit fontScale="90000"/>
          </a:bodyPr>
          <a:lstStyle/>
          <a:p>
            <a:r>
              <a:rPr lang="ja-JP" altLang="en-US" dirty="0"/>
              <a:t>停電時間</a:t>
            </a:r>
            <a:r>
              <a:rPr lang="en-US" altLang="ja-JP" dirty="0"/>
              <a:t>×</a:t>
            </a:r>
            <a:r>
              <a:rPr lang="ja-JP" altLang="en-US" dirty="0"/>
              <a:t>停電戸数（全階級）</a:t>
            </a:r>
            <a:br>
              <a:rPr lang="en-US" altLang="ja-JP" dirty="0"/>
            </a:br>
            <a:r>
              <a:rPr lang="ja-JP" altLang="en-US" dirty="0"/>
              <a:t>（左）前</a:t>
            </a:r>
            <a:r>
              <a:rPr lang="en-US" altLang="ja-JP" dirty="0"/>
              <a:t>1</a:t>
            </a:r>
            <a:r>
              <a:rPr lang="ja-JP" altLang="en-US" dirty="0"/>
              <a:t>時間最大値（右）前</a:t>
            </a:r>
            <a:r>
              <a:rPr lang="en-US" altLang="ja-JP" dirty="0"/>
              <a:t>12</a:t>
            </a:r>
            <a:r>
              <a:rPr lang="ja-JP" altLang="en-US" dirty="0"/>
              <a:t>時間最大値</a:t>
            </a:r>
            <a:endParaRPr kumimoji="1" lang="ja-JP" altLang="en-US" dirty="0"/>
          </a:p>
        </p:txBody>
      </p:sp>
      <p:sp>
        <p:nvSpPr>
          <p:cNvPr id="3" name="フッター プレースホルダー 2">
            <a:extLst>
              <a:ext uri="{FF2B5EF4-FFF2-40B4-BE49-F238E27FC236}">
                <a16:creationId xmlns:a16="http://schemas.microsoft.com/office/drawing/2014/main" id="{DEF5829B-3421-03E3-07BC-9C655FD8518E}"/>
              </a:ext>
            </a:extLst>
          </p:cNvPr>
          <p:cNvSpPr>
            <a:spLocks noGrp="1"/>
          </p:cNvSpPr>
          <p:nvPr>
            <p:ph type="ftr" sz="quarter" idx="11"/>
          </p:nvPr>
        </p:nvSpPr>
        <p:spPr/>
        <p:txBody>
          <a:bodyPr/>
          <a:lstStyle/>
          <a:p>
            <a:r>
              <a:rPr kumimoji="1" lang="en-US" altLang="ja-JP"/>
              <a:t>H.Taniguchi@Univ. of Hyogo</a:t>
            </a:r>
            <a:endParaRPr kumimoji="1" lang="ja-JP" altLang="en-US" dirty="0"/>
          </a:p>
        </p:txBody>
      </p:sp>
      <p:pic>
        <p:nvPicPr>
          <p:cNvPr id="7" name="コンテンツ プレースホルダー 6" descr="グラフ, 散布図&#10;&#10;AI 生成コンテンツは誤りを含む可能性があります。">
            <a:extLst>
              <a:ext uri="{FF2B5EF4-FFF2-40B4-BE49-F238E27FC236}">
                <a16:creationId xmlns:a16="http://schemas.microsoft.com/office/drawing/2014/main" id="{430D7620-21E7-3090-9B75-9E3CE15B0E8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0963" y="1396785"/>
            <a:ext cx="6025482" cy="4480488"/>
          </a:xfrm>
          <a:prstGeom prst="rect">
            <a:avLst/>
          </a:prstGeom>
        </p:spPr>
      </p:pic>
      <p:pic>
        <p:nvPicPr>
          <p:cNvPr id="17" name="図 16" descr="グラフ, 散布図&#10;&#10;AI 生成コンテンツは誤りを含む可能性があります。">
            <a:extLst>
              <a:ext uri="{FF2B5EF4-FFF2-40B4-BE49-F238E27FC236}">
                <a16:creationId xmlns:a16="http://schemas.microsoft.com/office/drawing/2014/main" id="{846B7BA5-C1D9-94D2-5D39-EACDEE1FBF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6036" y="1436688"/>
            <a:ext cx="5862684" cy="4359433"/>
          </a:xfrm>
          <a:prstGeom prst="rect">
            <a:avLst/>
          </a:prstGeom>
        </p:spPr>
      </p:pic>
      <p:sp>
        <p:nvSpPr>
          <p:cNvPr id="5" name="日付プレースホルダー 4">
            <a:extLst>
              <a:ext uri="{FF2B5EF4-FFF2-40B4-BE49-F238E27FC236}">
                <a16:creationId xmlns:a16="http://schemas.microsoft.com/office/drawing/2014/main" id="{349F46C1-C75F-D6C2-2793-2F0EB8BFD40E}"/>
              </a:ext>
            </a:extLst>
          </p:cNvPr>
          <p:cNvSpPr>
            <a:spLocks noGrp="1"/>
          </p:cNvSpPr>
          <p:nvPr>
            <p:ph type="dt" sz="half" idx="10"/>
          </p:nvPr>
        </p:nvSpPr>
        <p:spPr/>
        <p:txBody>
          <a:bodyPr/>
          <a:lstStyle/>
          <a:p>
            <a:r>
              <a:rPr kumimoji="1" lang="ja-JP" altLang="en-US"/>
              <a:t>雲・降水・積雪研究会</a:t>
            </a:r>
            <a:r>
              <a:rPr kumimoji="1" lang="en-US" altLang="ja-JP"/>
              <a:t>2026@</a:t>
            </a:r>
            <a:r>
              <a:rPr kumimoji="1" lang="ja-JP" altLang="en-US"/>
              <a:t>兵庫県立大学大学院減災復興政策研究科大講義室（</a:t>
            </a:r>
            <a:r>
              <a:rPr kumimoji="1" lang="en-US" altLang="ja-JP"/>
              <a:t>2026/04/18-19</a:t>
            </a:r>
            <a:r>
              <a:rPr kumimoji="1" lang="ja-JP" altLang="en-US"/>
              <a:t>）</a:t>
            </a:r>
            <a:endParaRPr kumimoji="1" lang="ja-JP" altLang="en-US" sz="900" dirty="0"/>
          </a:p>
        </p:txBody>
      </p:sp>
    </p:spTree>
    <p:extLst>
      <p:ext uri="{BB962C8B-B14F-4D97-AF65-F5344CB8AC3E}">
        <p14:creationId xmlns:p14="http://schemas.microsoft.com/office/powerpoint/2010/main" val="38851939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2506D9-F7D6-6F8B-415D-D84E2DEEBD1E}"/>
              </a:ext>
            </a:extLst>
          </p:cNvPr>
          <p:cNvSpPr>
            <a:spLocks noGrp="1"/>
          </p:cNvSpPr>
          <p:nvPr>
            <p:ph type="title"/>
          </p:nvPr>
        </p:nvSpPr>
        <p:spPr/>
        <p:txBody>
          <a:bodyPr>
            <a:normAutofit/>
          </a:bodyPr>
          <a:lstStyle/>
          <a:p>
            <a:r>
              <a:rPr lang="ja-JP" altLang="en-US" dirty="0"/>
              <a:t>「停電戸数」</a:t>
            </a:r>
            <a:r>
              <a:rPr lang="en-US" altLang="ja-JP" dirty="0"/>
              <a:t>×</a:t>
            </a:r>
            <a:r>
              <a:rPr lang="ja-JP" altLang="en-US" dirty="0"/>
              <a:t>「停電時間</a:t>
            </a:r>
            <a:r>
              <a:rPr lang="en-US" altLang="ja-JP" dirty="0"/>
              <a:t>×</a:t>
            </a:r>
            <a:r>
              <a:rPr lang="ja-JP" altLang="en-US" dirty="0"/>
              <a:t>停電戸数」</a:t>
            </a:r>
            <a:endParaRPr kumimoji="1" lang="ja-JP" altLang="en-US" dirty="0"/>
          </a:p>
        </p:txBody>
      </p:sp>
      <p:pic>
        <p:nvPicPr>
          <p:cNvPr id="6" name="図 5" descr="グラフ, 散布図, バブル チャート&#10;&#10;AI 生成コンテンツは誤りを含む可能性があります。">
            <a:extLst>
              <a:ext uri="{FF2B5EF4-FFF2-40B4-BE49-F238E27FC236}">
                <a16:creationId xmlns:a16="http://schemas.microsoft.com/office/drawing/2014/main" id="{45561376-220D-376D-61D5-E6F5E194F6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790" y="1540015"/>
            <a:ext cx="6075658" cy="4517798"/>
          </a:xfrm>
          <a:prstGeom prst="rect">
            <a:avLst/>
          </a:prstGeom>
        </p:spPr>
      </p:pic>
      <p:pic>
        <p:nvPicPr>
          <p:cNvPr id="7" name="図 6" descr="グラフ, 散布図&#10;&#10;AI 生成コンテンツは誤りを含む可能性があります。">
            <a:extLst>
              <a:ext uri="{FF2B5EF4-FFF2-40B4-BE49-F238E27FC236}">
                <a16:creationId xmlns:a16="http://schemas.microsoft.com/office/drawing/2014/main" id="{0135AA69-D0EA-49B9-2545-FDAAFC2F94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5157" y="1540016"/>
            <a:ext cx="6075658" cy="4517798"/>
          </a:xfrm>
          <a:prstGeom prst="rect">
            <a:avLst/>
          </a:prstGeom>
        </p:spPr>
      </p:pic>
      <p:sp>
        <p:nvSpPr>
          <p:cNvPr id="3" name="フッター プレースホルダー 2">
            <a:extLst>
              <a:ext uri="{FF2B5EF4-FFF2-40B4-BE49-F238E27FC236}">
                <a16:creationId xmlns:a16="http://schemas.microsoft.com/office/drawing/2014/main" id="{7FCCA40C-81CC-6027-9762-A43F8404145D}"/>
              </a:ext>
            </a:extLst>
          </p:cNvPr>
          <p:cNvSpPr>
            <a:spLocks noGrp="1"/>
          </p:cNvSpPr>
          <p:nvPr>
            <p:ph type="ftr" sz="quarter" idx="11"/>
          </p:nvPr>
        </p:nvSpPr>
        <p:spPr/>
        <p:txBody>
          <a:bodyPr/>
          <a:lstStyle/>
          <a:p>
            <a:r>
              <a:rPr kumimoji="1" lang="en-US" altLang="ja-JP"/>
              <a:t>H.Taniguchi@Univ. of Hyogo</a:t>
            </a:r>
            <a:endParaRPr kumimoji="1" lang="ja-JP" altLang="en-US" dirty="0"/>
          </a:p>
        </p:txBody>
      </p:sp>
      <p:sp>
        <p:nvSpPr>
          <p:cNvPr id="5" name="日付プレースホルダー 4">
            <a:extLst>
              <a:ext uri="{FF2B5EF4-FFF2-40B4-BE49-F238E27FC236}">
                <a16:creationId xmlns:a16="http://schemas.microsoft.com/office/drawing/2014/main" id="{BE1F98BC-2869-A4D1-C03F-FD42AF448398}"/>
              </a:ext>
            </a:extLst>
          </p:cNvPr>
          <p:cNvSpPr>
            <a:spLocks noGrp="1"/>
          </p:cNvSpPr>
          <p:nvPr>
            <p:ph type="dt" sz="half" idx="10"/>
          </p:nvPr>
        </p:nvSpPr>
        <p:spPr/>
        <p:txBody>
          <a:bodyPr/>
          <a:lstStyle/>
          <a:p>
            <a:r>
              <a:rPr kumimoji="1" lang="ja-JP" altLang="en-US"/>
              <a:t>雲・降水・積雪研究会</a:t>
            </a:r>
            <a:r>
              <a:rPr kumimoji="1" lang="en-US" altLang="ja-JP"/>
              <a:t>2026@</a:t>
            </a:r>
            <a:r>
              <a:rPr kumimoji="1" lang="ja-JP" altLang="en-US"/>
              <a:t>兵庫県立大学大学院減災復興政策研究科大講義室（</a:t>
            </a:r>
            <a:r>
              <a:rPr kumimoji="1" lang="en-US" altLang="ja-JP"/>
              <a:t>2026/04/18-19</a:t>
            </a:r>
            <a:r>
              <a:rPr kumimoji="1" lang="ja-JP" altLang="en-US"/>
              <a:t>）</a:t>
            </a:r>
            <a:endParaRPr kumimoji="1" lang="ja-JP" altLang="en-US" sz="900" dirty="0"/>
          </a:p>
        </p:txBody>
      </p:sp>
    </p:spTree>
    <p:extLst>
      <p:ext uri="{BB962C8B-B14F-4D97-AF65-F5344CB8AC3E}">
        <p14:creationId xmlns:p14="http://schemas.microsoft.com/office/powerpoint/2010/main" val="16492337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1A939-2A65-CAC3-4EDE-8F33627C518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3A0ACDD-534E-AE43-BBB1-569F50B3D3C9}"/>
              </a:ext>
            </a:extLst>
          </p:cNvPr>
          <p:cNvSpPr>
            <a:spLocks noGrp="1"/>
          </p:cNvSpPr>
          <p:nvPr>
            <p:ph type="title"/>
          </p:nvPr>
        </p:nvSpPr>
        <p:spPr>
          <a:xfrm>
            <a:off x="183793" y="249872"/>
            <a:ext cx="11161240" cy="864096"/>
          </a:xfrm>
        </p:spPr>
        <p:txBody>
          <a:bodyPr>
            <a:noAutofit/>
          </a:bodyPr>
          <a:lstStyle/>
          <a:p>
            <a:r>
              <a:rPr kumimoji="1" lang="ja-JP" altLang="en-US" sz="3600" dirty="0"/>
              <a:t>各地方の</a:t>
            </a:r>
            <a:r>
              <a:rPr lang="ja-JP" altLang="en-US" sz="3600" dirty="0"/>
              <a:t>リカバリー曲線</a:t>
            </a:r>
            <a:r>
              <a:rPr kumimoji="1" lang="ja-JP" altLang="en-US" sz="3600" dirty="0"/>
              <a:t>の推移（最大値からの変位）</a:t>
            </a:r>
          </a:p>
        </p:txBody>
      </p:sp>
      <p:pic>
        <p:nvPicPr>
          <p:cNvPr id="7" name="図 6" descr="テーブル&#10;&#10;AI 生成コンテンツは誤りを含む可能性があります。">
            <a:extLst>
              <a:ext uri="{FF2B5EF4-FFF2-40B4-BE49-F238E27FC236}">
                <a16:creationId xmlns:a16="http://schemas.microsoft.com/office/drawing/2014/main" id="{0376043C-337D-DCE3-9C38-579FF5B41B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735" y="2919377"/>
            <a:ext cx="3928056" cy="1736614"/>
          </a:xfrm>
          <a:prstGeom prst="rect">
            <a:avLst/>
          </a:prstGeom>
        </p:spPr>
      </p:pic>
      <p:sp>
        <p:nvSpPr>
          <p:cNvPr id="16" name="四角形: 角を丸くする 15">
            <a:extLst>
              <a:ext uri="{FF2B5EF4-FFF2-40B4-BE49-F238E27FC236}">
                <a16:creationId xmlns:a16="http://schemas.microsoft.com/office/drawing/2014/main" id="{50F8C99F-2941-0A87-DB07-29C1CE22F1D7}"/>
              </a:ext>
            </a:extLst>
          </p:cNvPr>
          <p:cNvSpPr/>
          <p:nvPr/>
        </p:nvSpPr>
        <p:spPr>
          <a:xfrm>
            <a:off x="551384" y="3082449"/>
            <a:ext cx="1368152" cy="360040"/>
          </a:xfrm>
          <a:prstGeom prst="roundRect">
            <a:avLst/>
          </a:prstGeom>
          <a:ln w="38100">
            <a:solidFill>
              <a:srgbClr val="0070C0"/>
            </a:solidFill>
          </a:ln>
        </p:spPr>
        <p:style>
          <a:lnRef idx="2">
            <a:schemeClr val="accent1"/>
          </a:lnRef>
          <a:fillRef idx="1">
            <a:schemeClr val="lt1"/>
          </a:fillRef>
          <a:effectRef idx="0">
            <a:schemeClr val="accent1"/>
          </a:effectRef>
          <a:fontRef idx="minor">
            <a:schemeClr val="dk1"/>
          </a:fontRef>
        </p:style>
        <p:txBody>
          <a:bodyPr tIns="108000" rtlCol="0" anchor="ctr"/>
          <a:lstStyle/>
          <a:p>
            <a:pPr algn="ctr">
              <a:spcBef>
                <a:spcPts val="600"/>
              </a:spcBef>
            </a:pPr>
            <a:r>
              <a:rPr kumimoji="1" lang="ja-JP" altLang="en-US" b="1" dirty="0">
                <a:solidFill>
                  <a:srgbClr val="0070C0"/>
                </a:solidFill>
                <a:latin typeface="メイリオ" panose="020B0604030504040204" pitchFamily="50" charset="-128"/>
                <a:ea typeface="メイリオ" panose="020B0604030504040204" pitchFamily="50" charset="-128"/>
              </a:rPr>
              <a:t>中部地方</a:t>
            </a:r>
          </a:p>
        </p:txBody>
      </p:sp>
      <p:pic>
        <p:nvPicPr>
          <p:cNvPr id="9" name="図 8" descr="グラフ, 散布図&#10;&#10;AI 生成コンテンツは誤りを含む可能性があります。">
            <a:extLst>
              <a:ext uri="{FF2B5EF4-FFF2-40B4-BE49-F238E27FC236}">
                <a16:creationId xmlns:a16="http://schemas.microsoft.com/office/drawing/2014/main" id="{F539EB4D-F42B-2DEA-6F20-B1DB3196BD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793" y="1245256"/>
            <a:ext cx="3928056" cy="1736614"/>
          </a:xfrm>
          <a:prstGeom prst="rect">
            <a:avLst/>
          </a:prstGeom>
        </p:spPr>
      </p:pic>
      <p:sp>
        <p:nvSpPr>
          <p:cNvPr id="12" name="四角形: 角を丸くする 11">
            <a:extLst>
              <a:ext uri="{FF2B5EF4-FFF2-40B4-BE49-F238E27FC236}">
                <a16:creationId xmlns:a16="http://schemas.microsoft.com/office/drawing/2014/main" id="{51E92D24-9A8D-5880-A3D9-CCCFE289EAE4}"/>
              </a:ext>
            </a:extLst>
          </p:cNvPr>
          <p:cNvSpPr/>
          <p:nvPr/>
        </p:nvSpPr>
        <p:spPr>
          <a:xfrm>
            <a:off x="1408421" y="1324044"/>
            <a:ext cx="1368152" cy="360040"/>
          </a:xfrm>
          <a:prstGeom prst="roundRect">
            <a:avLst/>
          </a:prstGeom>
          <a:ln w="38100">
            <a:solidFill>
              <a:srgbClr val="0070C0"/>
            </a:solidFill>
          </a:ln>
        </p:spPr>
        <p:style>
          <a:lnRef idx="2">
            <a:schemeClr val="accent1"/>
          </a:lnRef>
          <a:fillRef idx="1">
            <a:schemeClr val="lt1"/>
          </a:fillRef>
          <a:effectRef idx="0">
            <a:schemeClr val="accent1"/>
          </a:effectRef>
          <a:fontRef idx="minor">
            <a:schemeClr val="dk1"/>
          </a:fontRef>
        </p:style>
        <p:txBody>
          <a:bodyPr tIns="108000" rtlCol="0" anchor="ctr"/>
          <a:lstStyle/>
          <a:p>
            <a:pPr algn="ctr">
              <a:spcBef>
                <a:spcPts val="600"/>
              </a:spcBef>
            </a:pPr>
            <a:r>
              <a:rPr kumimoji="1" lang="ja-JP" altLang="en-US" b="1" dirty="0">
                <a:solidFill>
                  <a:srgbClr val="0070C0"/>
                </a:solidFill>
                <a:latin typeface="メイリオ" panose="020B0604030504040204" pitchFamily="50" charset="-128"/>
                <a:ea typeface="メイリオ" panose="020B0604030504040204" pitchFamily="50" charset="-128"/>
              </a:rPr>
              <a:t>北海道地方</a:t>
            </a:r>
          </a:p>
        </p:txBody>
      </p:sp>
      <p:pic>
        <p:nvPicPr>
          <p:cNvPr id="11" name="図 10" descr="テーブル&#10;&#10;AI 生成コンテンツは誤りを含む可能性があります。">
            <a:extLst>
              <a:ext uri="{FF2B5EF4-FFF2-40B4-BE49-F238E27FC236}">
                <a16:creationId xmlns:a16="http://schemas.microsoft.com/office/drawing/2014/main" id="{C04FAD07-B86F-CC2B-9D79-C0FE4A63B4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4759" y="1223663"/>
            <a:ext cx="3928056" cy="1736614"/>
          </a:xfrm>
          <a:prstGeom prst="rect">
            <a:avLst/>
          </a:prstGeom>
        </p:spPr>
      </p:pic>
      <p:sp>
        <p:nvSpPr>
          <p:cNvPr id="14" name="四角形: 角を丸くする 13">
            <a:extLst>
              <a:ext uri="{FF2B5EF4-FFF2-40B4-BE49-F238E27FC236}">
                <a16:creationId xmlns:a16="http://schemas.microsoft.com/office/drawing/2014/main" id="{2891A437-4F1C-1128-CDE3-817A9DD4CB92}"/>
              </a:ext>
            </a:extLst>
          </p:cNvPr>
          <p:cNvSpPr/>
          <p:nvPr/>
        </p:nvSpPr>
        <p:spPr>
          <a:xfrm>
            <a:off x="9651632" y="1373114"/>
            <a:ext cx="1368152" cy="360040"/>
          </a:xfrm>
          <a:prstGeom prst="roundRect">
            <a:avLst/>
          </a:prstGeom>
          <a:ln w="38100">
            <a:solidFill>
              <a:srgbClr val="0070C0"/>
            </a:solidFill>
          </a:ln>
        </p:spPr>
        <p:style>
          <a:lnRef idx="2">
            <a:schemeClr val="accent1"/>
          </a:lnRef>
          <a:fillRef idx="1">
            <a:schemeClr val="lt1"/>
          </a:fillRef>
          <a:effectRef idx="0">
            <a:schemeClr val="accent1"/>
          </a:effectRef>
          <a:fontRef idx="minor">
            <a:schemeClr val="dk1"/>
          </a:fontRef>
        </p:style>
        <p:txBody>
          <a:bodyPr tIns="108000" rtlCol="0" anchor="ctr"/>
          <a:lstStyle/>
          <a:p>
            <a:pPr algn="ctr">
              <a:spcBef>
                <a:spcPts val="600"/>
              </a:spcBef>
            </a:pPr>
            <a:r>
              <a:rPr kumimoji="1" lang="ja-JP" altLang="en-US" b="1" dirty="0">
                <a:solidFill>
                  <a:srgbClr val="0070C0"/>
                </a:solidFill>
                <a:latin typeface="メイリオ" panose="020B0604030504040204" pitchFamily="50" charset="-128"/>
                <a:ea typeface="メイリオ" panose="020B0604030504040204" pitchFamily="50" charset="-128"/>
              </a:rPr>
              <a:t>関東地方</a:t>
            </a:r>
          </a:p>
        </p:txBody>
      </p:sp>
      <p:pic>
        <p:nvPicPr>
          <p:cNvPr id="18" name="図 17" descr="グラフ が含まれている画像&#10;&#10;AI 生成コンテンツは誤りを含む可能性があります。">
            <a:extLst>
              <a:ext uri="{FF2B5EF4-FFF2-40B4-BE49-F238E27FC236}">
                <a16:creationId xmlns:a16="http://schemas.microsoft.com/office/drawing/2014/main" id="{86D4DCCE-B6A5-4D79-DDAA-F89C14984A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26413" y="2910903"/>
            <a:ext cx="3928056" cy="1736614"/>
          </a:xfrm>
          <a:prstGeom prst="rect">
            <a:avLst/>
          </a:prstGeom>
        </p:spPr>
      </p:pic>
      <p:sp>
        <p:nvSpPr>
          <p:cNvPr id="17" name="四角形: 角を丸くする 16">
            <a:extLst>
              <a:ext uri="{FF2B5EF4-FFF2-40B4-BE49-F238E27FC236}">
                <a16:creationId xmlns:a16="http://schemas.microsoft.com/office/drawing/2014/main" id="{6D108593-81D2-1346-E2EC-4E22BD955789}"/>
              </a:ext>
            </a:extLst>
          </p:cNvPr>
          <p:cNvSpPr/>
          <p:nvPr/>
        </p:nvSpPr>
        <p:spPr>
          <a:xfrm>
            <a:off x="5500290" y="3175359"/>
            <a:ext cx="1368152" cy="360040"/>
          </a:xfrm>
          <a:prstGeom prst="roundRect">
            <a:avLst/>
          </a:prstGeom>
          <a:ln w="38100">
            <a:solidFill>
              <a:srgbClr val="0070C0"/>
            </a:solidFill>
          </a:ln>
        </p:spPr>
        <p:style>
          <a:lnRef idx="2">
            <a:schemeClr val="accent1"/>
          </a:lnRef>
          <a:fillRef idx="1">
            <a:schemeClr val="lt1"/>
          </a:fillRef>
          <a:effectRef idx="0">
            <a:schemeClr val="accent1"/>
          </a:effectRef>
          <a:fontRef idx="minor">
            <a:schemeClr val="dk1"/>
          </a:fontRef>
        </p:style>
        <p:txBody>
          <a:bodyPr tIns="108000" rtlCol="0" anchor="ctr"/>
          <a:lstStyle/>
          <a:p>
            <a:pPr algn="ctr">
              <a:spcBef>
                <a:spcPts val="600"/>
              </a:spcBef>
            </a:pPr>
            <a:r>
              <a:rPr kumimoji="1" lang="ja-JP" altLang="en-US" b="1" dirty="0">
                <a:solidFill>
                  <a:srgbClr val="0070C0"/>
                </a:solidFill>
                <a:latin typeface="メイリオ" panose="020B0604030504040204" pitchFamily="50" charset="-128"/>
                <a:ea typeface="メイリオ" panose="020B0604030504040204" pitchFamily="50" charset="-128"/>
              </a:rPr>
              <a:t>近畿地方</a:t>
            </a:r>
          </a:p>
        </p:txBody>
      </p:sp>
      <p:pic>
        <p:nvPicPr>
          <p:cNvPr id="20" name="図 19" descr="テーブル&#10;&#10;AI 生成コンテンツは誤りを含む可能性があります。">
            <a:extLst>
              <a:ext uri="{FF2B5EF4-FFF2-40B4-BE49-F238E27FC236}">
                <a16:creationId xmlns:a16="http://schemas.microsoft.com/office/drawing/2014/main" id="{F7B69F3F-1E15-0FCF-48D6-516C13960F2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26413" y="4692246"/>
            <a:ext cx="3928056" cy="1736614"/>
          </a:xfrm>
          <a:prstGeom prst="rect">
            <a:avLst/>
          </a:prstGeom>
        </p:spPr>
      </p:pic>
      <p:sp>
        <p:nvSpPr>
          <p:cNvPr id="30" name="四角形: 角を丸くする 29">
            <a:extLst>
              <a:ext uri="{FF2B5EF4-FFF2-40B4-BE49-F238E27FC236}">
                <a16:creationId xmlns:a16="http://schemas.microsoft.com/office/drawing/2014/main" id="{CD700E94-B73F-1FA0-455E-DD7B508D44B3}"/>
              </a:ext>
            </a:extLst>
          </p:cNvPr>
          <p:cNvSpPr/>
          <p:nvPr/>
        </p:nvSpPr>
        <p:spPr>
          <a:xfrm>
            <a:off x="6335363" y="5098949"/>
            <a:ext cx="1368152" cy="360040"/>
          </a:xfrm>
          <a:prstGeom prst="roundRect">
            <a:avLst/>
          </a:prstGeom>
          <a:ln w="38100">
            <a:solidFill>
              <a:srgbClr val="0070C0"/>
            </a:solidFill>
          </a:ln>
        </p:spPr>
        <p:style>
          <a:lnRef idx="2">
            <a:schemeClr val="accent1"/>
          </a:lnRef>
          <a:fillRef idx="1">
            <a:schemeClr val="lt1"/>
          </a:fillRef>
          <a:effectRef idx="0">
            <a:schemeClr val="accent1"/>
          </a:effectRef>
          <a:fontRef idx="minor">
            <a:schemeClr val="dk1"/>
          </a:fontRef>
        </p:style>
        <p:txBody>
          <a:bodyPr tIns="108000" rtlCol="0" anchor="ctr"/>
          <a:lstStyle/>
          <a:p>
            <a:pPr algn="ctr">
              <a:spcBef>
                <a:spcPts val="600"/>
              </a:spcBef>
            </a:pPr>
            <a:r>
              <a:rPr kumimoji="1" lang="ja-JP" altLang="en-US" b="1" dirty="0">
                <a:solidFill>
                  <a:srgbClr val="0070C0"/>
                </a:solidFill>
                <a:latin typeface="メイリオ" panose="020B0604030504040204" pitchFamily="50" charset="-128"/>
                <a:ea typeface="メイリオ" panose="020B0604030504040204" pitchFamily="50" charset="-128"/>
              </a:rPr>
              <a:t>九州地方</a:t>
            </a:r>
          </a:p>
        </p:txBody>
      </p:sp>
      <p:pic>
        <p:nvPicPr>
          <p:cNvPr id="23" name="図 22" descr="グラフ, 折れ線グラフ&#10;&#10;AI 生成コンテンツは誤りを含む可能性があります。">
            <a:extLst>
              <a:ext uri="{FF2B5EF4-FFF2-40B4-BE49-F238E27FC236}">
                <a16:creationId xmlns:a16="http://schemas.microsoft.com/office/drawing/2014/main" id="{9855CBF5-CD2C-5D93-4AE5-D6A6D3A64C9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83230" y="4702850"/>
            <a:ext cx="3928056" cy="1736614"/>
          </a:xfrm>
          <a:prstGeom prst="rect">
            <a:avLst/>
          </a:prstGeom>
        </p:spPr>
      </p:pic>
      <p:sp>
        <p:nvSpPr>
          <p:cNvPr id="33" name="四角形: 角を丸くする 32">
            <a:extLst>
              <a:ext uri="{FF2B5EF4-FFF2-40B4-BE49-F238E27FC236}">
                <a16:creationId xmlns:a16="http://schemas.microsoft.com/office/drawing/2014/main" id="{DCF47371-A4CC-F1DC-1124-94BFC1C8AE88}"/>
              </a:ext>
            </a:extLst>
          </p:cNvPr>
          <p:cNvSpPr/>
          <p:nvPr/>
        </p:nvSpPr>
        <p:spPr>
          <a:xfrm>
            <a:off x="10344472" y="5098949"/>
            <a:ext cx="1368152" cy="360040"/>
          </a:xfrm>
          <a:prstGeom prst="roundRect">
            <a:avLst/>
          </a:prstGeom>
          <a:ln w="38100">
            <a:solidFill>
              <a:srgbClr val="0070C0"/>
            </a:solidFill>
          </a:ln>
        </p:spPr>
        <p:style>
          <a:lnRef idx="2">
            <a:schemeClr val="accent1"/>
          </a:lnRef>
          <a:fillRef idx="1">
            <a:schemeClr val="lt1"/>
          </a:fillRef>
          <a:effectRef idx="0">
            <a:schemeClr val="accent1"/>
          </a:effectRef>
          <a:fontRef idx="minor">
            <a:schemeClr val="dk1"/>
          </a:fontRef>
        </p:style>
        <p:txBody>
          <a:bodyPr tIns="108000" rtlCol="0" anchor="ctr"/>
          <a:lstStyle/>
          <a:p>
            <a:pPr algn="ctr">
              <a:spcBef>
                <a:spcPts val="600"/>
              </a:spcBef>
            </a:pPr>
            <a:r>
              <a:rPr kumimoji="1" lang="ja-JP" altLang="en-US" b="1" dirty="0">
                <a:solidFill>
                  <a:srgbClr val="0070C0"/>
                </a:solidFill>
                <a:latin typeface="メイリオ" panose="020B0604030504040204" pitchFamily="50" charset="-128"/>
                <a:ea typeface="メイリオ" panose="020B0604030504040204" pitchFamily="50" charset="-128"/>
              </a:rPr>
              <a:t>沖縄地方</a:t>
            </a:r>
          </a:p>
        </p:txBody>
      </p:sp>
      <p:pic>
        <p:nvPicPr>
          <p:cNvPr id="31" name="図 30" descr="グラフ が含まれている画像&#10;&#10;AI 生成コンテンツは誤りを含む可能性があります。">
            <a:extLst>
              <a:ext uri="{FF2B5EF4-FFF2-40B4-BE49-F238E27FC236}">
                <a16:creationId xmlns:a16="http://schemas.microsoft.com/office/drawing/2014/main" id="{84738AB3-A1E7-5EC5-816A-7F77EA61267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3927" y="4702850"/>
            <a:ext cx="3928056" cy="1736614"/>
          </a:xfrm>
          <a:prstGeom prst="rect">
            <a:avLst/>
          </a:prstGeom>
        </p:spPr>
      </p:pic>
      <p:sp>
        <p:nvSpPr>
          <p:cNvPr id="27" name="四角形: 角を丸くする 26">
            <a:extLst>
              <a:ext uri="{FF2B5EF4-FFF2-40B4-BE49-F238E27FC236}">
                <a16:creationId xmlns:a16="http://schemas.microsoft.com/office/drawing/2014/main" id="{B00A5ED0-A21C-093A-1F44-E008A9F148FB}"/>
              </a:ext>
            </a:extLst>
          </p:cNvPr>
          <p:cNvSpPr/>
          <p:nvPr/>
        </p:nvSpPr>
        <p:spPr>
          <a:xfrm>
            <a:off x="2318033" y="5041048"/>
            <a:ext cx="1368152" cy="360040"/>
          </a:xfrm>
          <a:prstGeom prst="roundRect">
            <a:avLst/>
          </a:prstGeom>
          <a:ln w="38100">
            <a:solidFill>
              <a:srgbClr val="0070C0"/>
            </a:solidFill>
          </a:ln>
        </p:spPr>
        <p:style>
          <a:lnRef idx="2">
            <a:schemeClr val="accent1"/>
          </a:lnRef>
          <a:fillRef idx="1">
            <a:schemeClr val="lt1"/>
          </a:fillRef>
          <a:effectRef idx="0">
            <a:schemeClr val="accent1"/>
          </a:effectRef>
          <a:fontRef idx="minor">
            <a:schemeClr val="dk1"/>
          </a:fontRef>
        </p:style>
        <p:txBody>
          <a:bodyPr tIns="108000" rtlCol="0" anchor="ctr"/>
          <a:lstStyle/>
          <a:p>
            <a:pPr algn="ctr">
              <a:spcBef>
                <a:spcPts val="600"/>
              </a:spcBef>
            </a:pPr>
            <a:r>
              <a:rPr kumimoji="1" lang="ja-JP" altLang="en-US" b="1" dirty="0">
                <a:solidFill>
                  <a:srgbClr val="0070C0"/>
                </a:solidFill>
                <a:latin typeface="メイリオ" panose="020B0604030504040204" pitchFamily="50" charset="-128"/>
                <a:ea typeface="メイリオ" panose="020B0604030504040204" pitchFamily="50" charset="-128"/>
              </a:rPr>
              <a:t>四国地方</a:t>
            </a:r>
          </a:p>
        </p:txBody>
      </p:sp>
      <p:pic>
        <p:nvPicPr>
          <p:cNvPr id="35" name="図 34" descr="グラフ, 折れ線グラフ, 散布図&#10;&#10;AI 生成コンテンツは誤りを含む可能性があります。">
            <a:extLst>
              <a:ext uri="{FF2B5EF4-FFF2-40B4-BE49-F238E27FC236}">
                <a16:creationId xmlns:a16="http://schemas.microsoft.com/office/drawing/2014/main" id="{26C13034-6FB4-AB82-B95A-A7FFF52F29B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55542" y="1245256"/>
            <a:ext cx="3928056" cy="1736614"/>
          </a:xfrm>
          <a:prstGeom prst="rect">
            <a:avLst/>
          </a:prstGeom>
        </p:spPr>
      </p:pic>
      <p:sp>
        <p:nvSpPr>
          <p:cNvPr id="13" name="四角形: 角を丸くする 12">
            <a:extLst>
              <a:ext uri="{FF2B5EF4-FFF2-40B4-BE49-F238E27FC236}">
                <a16:creationId xmlns:a16="http://schemas.microsoft.com/office/drawing/2014/main" id="{4D517859-05E5-35F0-6BDE-1BBFB1C51FBF}"/>
              </a:ext>
            </a:extLst>
          </p:cNvPr>
          <p:cNvSpPr/>
          <p:nvPr/>
        </p:nvSpPr>
        <p:spPr>
          <a:xfrm>
            <a:off x="5771964" y="1467376"/>
            <a:ext cx="1368152" cy="360040"/>
          </a:xfrm>
          <a:prstGeom prst="roundRect">
            <a:avLst/>
          </a:prstGeom>
          <a:ln w="38100">
            <a:solidFill>
              <a:srgbClr val="0070C0"/>
            </a:solidFill>
          </a:ln>
        </p:spPr>
        <p:style>
          <a:lnRef idx="2">
            <a:schemeClr val="accent1"/>
          </a:lnRef>
          <a:fillRef idx="1">
            <a:schemeClr val="lt1"/>
          </a:fillRef>
          <a:effectRef idx="0">
            <a:schemeClr val="accent1"/>
          </a:effectRef>
          <a:fontRef idx="minor">
            <a:schemeClr val="dk1"/>
          </a:fontRef>
        </p:style>
        <p:txBody>
          <a:bodyPr tIns="108000" rtlCol="0" anchor="ctr"/>
          <a:lstStyle/>
          <a:p>
            <a:pPr algn="ctr">
              <a:spcBef>
                <a:spcPts val="600"/>
              </a:spcBef>
            </a:pPr>
            <a:r>
              <a:rPr kumimoji="1" lang="ja-JP" altLang="en-US" b="1" dirty="0">
                <a:solidFill>
                  <a:srgbClr val="0070C0"/>
                </a:solidFill>
                <a:latin typeface="メイリオ" panose="020B0604030504040204" pitchFamily="50" charset="-128"/>
                <a:ea typeface="メイリオ" panose="020B0604030504040204" pitchFamily="50" charset="-128"/>
              </a:rPr>
              <a:t>東北地方</a:t>
            </a:r>
          </a:p>
        </p:txBody>
      </p:sp>
      <p:pic>
        <p:nvPicPr>
          <p:cNvPr id="39" name="図 38" descr="グラフ, 散布図&#10;&#10;AI 生成コンテンツは誤りを含む可能性があります。">
            <a:extLst>
              <a:ext uri="{FF2B5EF4-FFF2-40B4-BE49-F238E27FC236}">
                <a16:creationId xmlns:a16="http://schemas.microsoft.com/office/drawing/2014/main" id="{B5801A08-E589-8F09-CFC7-23AF44E6BFE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064179" y="2910903"/>
            <a:ext cx="3928056" cy="1736614"/>
          </a:xfrm>
          <a:prstGeom prst="rect">
            <a:avLst/>
          </a:prstGeom>
        </p:spPr>
      </p:pic>
      <p:sp>
        <p:nvSpPr>
          <p:cNvPr id="24" name="四角形: 角を丸くする 23">
            <a:extLst>
              <a:ext uri="{FF2B5EF4-FFF2-40B4-BE49-F238E27FC236}">
                <a16:creationId xmlns:a16="http://schemas.microsoft.com/office/drawing/2014/main" id="{7D4BC01F-3DCE-58A4-8CDC-7DC3587045AD}"/>
              </a:ext>
            </a:extLst>
          </p:cNvPr>
          <p:cNvSpPr/>
          <p:nvPr/>
        </p:nvSpPr>
        <p:spPr>
          <a:xfrm>
            <a:off x="10471604" y="3355379"/>
            <a:ext cx="1368152" cy="360040"/>
          </a:xfrm>
          <a:prstGeom prst="roundRect">
            <a:avLst/>
          </a:prstGeom>
          <a:ln w="38100">
            <a:solidFill>
              <a:srgbClr val="0070C0"/>
            </a:solidFill>
          </a:ln>
        </p:spPr>
        <p:style>
          <a:lnRef idx="2">
            <a:schemeClr val="accent1"/>
          </a:lnRef>
          <a:fillRef idx="1">
            <a:schemeClr val="lt1"/>
          </a:fillRef>
          <a:effectRef idx="0">
            <a:schemeClr val="accent1"/>
          </a:effectRef>
          <a:fontRef idx="minor">
            <a:schemeClr val="dk1"/>
          </a:fontRef>
        </p:style>
        <p:txBody>
          <a:bodyPr tIns="108000" rtlCol="0" anchor="ctr"/>
          <a:lstStyle/>
          <a:p>
            <a:pPr algn="ctr">
              <a:spcBef>
                <a:spcPts val="600"/>
              </a:spcBef>
            </a:pPr>
            <a:r>
              <a:rPr kumimoji="1" lang="ja-JP" altLang="en-US" b="1" dirty="0">
                <a:solidFill>
                  <a:srgbClr val="0070C0"/>
                </a:solidFill>
                <a:latin typeface="メイリオ" panose="020B0604030504040204" pitchFamily="50" charset="-128"/>
                <a:ea typeface="メイリオ" panose="020B0604030504040204" pitchFamily="50" charset="-128"/>
              </a:rPr>
              <a:t>中国地方</a:t>
            </a:r>
          </a:p>
        </p:txBody>
      </p:sp>
      <p:sp>
        <p:nvSpPr>
          <p:cNvPr id="3" name="フッター プレースホルダー 2">
            <a:extLst>
              <a:ext uri="{FF2B5EF4-FFF2-40B4-BE49-F238E27FC236}">
                <a16:creationId xmlns:a16="http://schemas.microsoft.com/office/drawing/2014/main" id="{C3E48A82-7504-AD47-9693-752CA1CD52A7}"/>
              </a:ext>
            </a:extLst>
          </p:cNvPr>
          <p:cNvSpPr>
            <a:spLocks noGrp="1"/>
          </p:cNvSpPr>
          <p:nvPr>
            <p:ph type="ftr" sz="quarter" idx="11"/>
          </p:nvPr>
        </p:nvSpPr>
        <p:spPr/>
        <p:txBody>
          <a:bodyPr/>
          <a:lstStyle/>
          <a:p>
            <a:r>
              <a:rPr kumimoji="1" lang="en-US" altLang="ja-JP"/>
              <a:t>H.Taniguchi@Univ. of Hyogo</a:t>
            </a:r>
            <a:endParaRPr kumimoji="1" lang="ja-JP" altLang="en-US" dirty="0"/>
          </a:p>
        </p:txBody>
      </p:sp>
      <p:sp>
        <p:nvSpPr>
          <p:cNvPr id="5" name="日付プレースホルダー 4">
            <a:extLst>
              <a:ext uri="{FF2B5EF4-FFF2-40B4-BE49-F238E27FC236}">
                <a16:creationId xmlns:a16="http://schemas.microsoft.com/office/drawing/2014/main" id="{063F32B6-B07A-7B62-EC95-B5114E8A4704}"/>
              </a:ext>
            </a:extLst>
          </p:cNvPr>
          <p:cNvSpPr>
            <a:spLocks noGrp="1"/>
          </p:cNvSpPr>
          <p:nvPr>
            <p:ph type="dt" sz="half" idx="10"/>
          </p:nvPr>
        </p:nvSpPr>
        <p:spPr/>
        <p:txBody>
          <a:bodyPr/>
          <a:lstStyle/>
          <a:p>
            <a:r>
              <a:rPr kumimoji="1" lang="ja-JP" altLang="en-US"/>
              <a:t>雲・降水・積雪研究会</a:t>
            </a:r>
            <a:r>
              <a:rPr kumimoji="1" lang="en-US" altLang="ja-JP"/>
              <a:t>2026@</a:t>
            </a:r>
            <a:r>
              <a:rPr kumimoji="1" lang="ja-JP" altLang="en-US"/>
              <a:t>兵庫県立大学大学院減災復興政策研究科大講義室（</a:t>
            </a:r>
            <a:r>
              <a:rPr kumimoji="1" lang="en-US" altLang="ja-JP"/>
              <a:t>2026/04/18-19</a:t>
            </a:r>
            <a:r>
              <a:rPr kumimoji="1" lang="ja-JP" altLang="en-US"/>
              <a:t>）</a:t>
            </a:r>
            <a:endParaRPr kumimoji="1" lang="ja-JP" altLang="en-US" sz="900" dirty="0"/>
          </a:p>
        </p:txBody>
      </p:sp>
    </p:spTree>
    <p:extLst>
      <p:ext uri="{BB962C8B-B14F-4D97-AF65-F5344CB8AC3E}">
        <p14:creationId xmlns:p14="http://schemas.microsoft.com/office/powerpoint/2010/main" val="3466629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C4A6BF-1946-7330-54F2-14D4B0879C37}"/>
              </a:ext>
            </a:extLst>
          </p:cNvPr>
          <p:cNvSpPr>
            <a:spLocks noGrp="1"/>
          </p:cNvSpPr>
          <p:nvPr>
            <p:ph type="title"/>
          </p:nvPr>
        </p:nvSpPr>
        <p:spPr>
          <a:xfrm>
            <a:off x="271849" y="341046"/>
            <a:ext cx="11640064" cy="838785"/>
          </a:xfrm>
        </p:spPr>
        <p:txBody>
          <a:bodyPr/>
          <a:lstStyle/>
          <a:p>
            <a:r>
              <a:rPr kumimoji="1" lang="ja-JP" altLang="en-US" dirty="0"/>
              <a:t>研究背景（１）極端現象と停電</a:t>
            </a:r>
          </a:p>
        </p:txBody>
      </p:sp>
      <p:sp>
        <p:nvSpPr>
          <p:cNvPr id="3" name="コンテンツ プレースホルダー 2">
            <a:extLst>
              <a:ext uri="{FF2B5EF4-FFF2-40B4-BE49-F238E27FC236}">
                <a16:creationId xmlns:a16="http://schemas.microsoft.com/office/drawing/2014/main" id="{63548DB3-0D65-EAD2-F5BD-7B226D8463BF}"/>
              </a:ext>
            </a:extLst>
          </p:cNvPr>
          <p:cNvSpPr>
            <a:spLocks noGrp="1"/>
          </p:cNvSpPr>
          <p:nvPr>
            <p:ph idx="1"/>
          </p:nvPr>
        </p:nvSpPr>
        <p:spPr>
          <a:xfrm>
            <a:off x="494271" y="1489026"/>
            <a:ext cx="11121080" cy="4763493"/>
          </a:xfrm>
        </p:spPr>
        <p:txBody>
          <a:bodyPr/>
          <a:lstStyle/>
          <a:p>
            <a:r>
              <a:rPr kumimoji="1" lang="ja-JP" altLang="en-US" dirty="0"/>
              <a:t>気象災害が社会に及ぼす主要な影響の一つに停電がある</a:t>
            </a:r>
            <a:endParaRPr kumimoji="1" lang="en-US" altLang="ja-JP" dirty="0"/>
          </a:p>
          <a:p>
            <a:endParaRPr kumimoji="1" lang="en-US" altLang="ja-JP" dirty="0"/>
          </a:p>
          <a:p>
            <a:r>
              <a:rPr kumimoji="1" lang="ja-JP" altLang="en-US" dirty="0"/>
              <a:t>熱帯低気圧は、</a:t>
            </a:r>
            <a:r>
              <a:rPr kumimoji="1" lang="ja-JP" altLang="en-US" u="sng" dirty="0"/>
              <a:t>強風、豪雨、洪水、土砂崩れを通じて電力システムに広範な障害</a:t>
            </a:r>
            <a:r>
              <a:rPr kumimoji="1" lang="ja-JP" altLang="en-US" dirty="0"/>
              <a:t>を引き起こす</a:t>
            </a:r>
            <a:endParaRPr kumimoji="1" lang="en-US" altLang="ja-JP" dirty="0"/>
          </a:p>
          <a:p>
            <a:endParaRPr lang="en-US" altLang="ja-JP" dirty="0"/>
          </a:p>
          <a:p>
            <a:r>
              <a:rPr lang="ja-JP" altLang="en-US" dirty="0"/>
              <a:t>停電は重要インフラに影響を与え、</a:t>
            </a:r>
            <a:r>
              <a:rPr lang="ja-JP" altLang="en-US" u="sng" dirty="0"/>
              <a:t>交通、通信、医療、等に連鎖的な影響</a:t>
            </a:r>
            <a:r>
              <a:rPr lang="ja-JP" altLang="en-US" dirty="0"/>
              <a:t>をもたらす</a:t>
            </a:r>
            <a:endParaRPr lang="en-US" altLang="ja-JP" dirty="0"/>
          </a:p>
          <a:p>
            <a:endParaRPr kumimoji="1" lang="en-US" altLang="ja-JP" dirty="0"/>
          </a:p>
          <a:p>
            <a:r>
              <a:rPr kumimoji="1" lang="ja-JP" altLang="en-US" dirty="0"/>
              <a:t>停電の気象学的要因を理解することは、災害への備えとリスク軽減を改善するために重要</a:t>
            </a:r>
          </a:p>
        </p:txBody>
      </p:sp>
      <p:sp>
        <p:nvSpPr>
          <p:cNvPr id="4" name="フッター プレースホルダー 3">
            <a:extLst>
              <a:ext uri="{FF2B5EF4-FFF2-40B4-BE49-F238E27FC236}">
                <a16:creationId xmlns:a16="http://schemas.microsoft.com/office/drawing/2014/main" id="{956C7B2E-B627-39D3-33A0-2DB7BC60A609}"/>
              </a:ext>
            </a:extLst>
          </p:cNvPr>
          <p:cNvSpPr>
            <a:spLocks noGrp="1"/>
          </p:cNvSpPr>
          <p:nvPr>
            <p:ph type="ftr" sz="quarter" idx="11"/>
          </p:nvPr>
        </p:nvSpPr>
        <p:spPr/>
        <p:txBody>
          <a:bodyPr/>
          <a:lstStyle/>
          <a:p>
            <a:r>
              <a:rPr kumimoji="1" lang="en-US" altLang="ja-JP"/>
              <a:t>H.Taniguchi@Univ. of Hyogo</a:t>
            </a:r>
            <a:endParaRPr kumimoji="1" lang="ja-JP" altLang="en-US" dirty="0"/>
          </a:p>
        </p:txBody>
      </p:sp>
      <p:sp>
        <p:nvSpPr>
          <p:cNvPr id="5" name="日付プレースホルダー 4">
            <a:extLst>
              <a:ext uri="{FF2B5EF4-FFF2-40B4-BE49-F238E27FC236}">
                <a16:creationId xmlns:a16="http://schemas.microsoft.com/office/drawing/2014/main" id="{9C3C8042-B80D-B5E4-9B53-0E98F3038789}"/>
              </a:ext>
            </a:extLst>
          </p:cNvPr>
          <p:cNvSpPr>
            <a:spLocks noGrp="1"/>
          </p:cNvSpPr>
          <p:nvPr>
            <p:ph type="dt" sz="half" idx="10"/>
          </p:nvPr>
        </p:nvSpPr>
        <p:spPr>
          <a:xfrm>
            <a:off x="6723381" y="49750"/>
            <a:ext cx="5346700" cy="365125"/>
          </a:xfrm>
        </p:spPr>
        <p:txBody>
          <a:bodyPr/>
          <a:lstStyle/>
          <a:p>
            <a:r>
              <a:rPr kumimoji="1" lang="ja-JP" altLang="en-US"/>
              <a:t>雲・降水・積雪研究会</a:t>
            </a:r>
            <a:r>
              <a:rPr kumimoji="1" lang="en-US" altLang="ja-JP"/>
              <a:t>2026@</a:t>
            </a:r>
            <a:r>
              <a:rPr kumimoji="1" lang="ja-JP" altLang="en-US"/>
              <a:t>兵庫県立大学大学院減災復興政策研究科大講義室（</a:t>
            </a:r>
            <a:r>
              <a:rPr kumimoji="1" lang="en-US" altLang="ja-JP"/>
              <a:t>2026/04/18-19</a:t>
            </a:r>
            <a:r>
              <a:rPr kumimoji="1" lang="ja-JP" altLang="en-US"/>
              <a:t>）</a:t>
            </a:r>
            <a:endParaRPr kumimoji="1" lang="ja-JP" altLang="en-US" sz="900" dirty="0"/>
          </a:p>
        </p:txBody>
      </p:sp>
    </p:spTree>
    <p:extLst>
      <p:ext uri="{BB962C8B-B14F-4D97-AF65-F5344CB8AC3E}">
        <p14:creationId xmlns:p14="http://schemas.microsoft.com/office/powerpoint/2010/main" val="378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4C290C-77CD-9BAD-1971-23FD2803E175}"/>
              </a:ext>
            </a:extLst>
          </p:cNvPr>
          <p:cNvSpPr>
            <a:spLocks noGrp="1"/>
          </p:cNvSpPr>
          <p:nvPr>
            <p:ph type="title"/>
          </p:nvPr>
        </p:nvSpPr>
        <p:spPr/>
        <p:txBody>
          <a:bodyPr/>
          <a:lstStyle/>
          <a:p>
            <a:r>
              <a:rPr lang="en-US" altLang="ja-JP" dirty="0"/>
              <a:t>2024 </a:t>
            </a:r>
            <a:r>
              <a:rPr lang="ja-JP" altLang="en-US" dirty="0"/>
              <a:t>月別停電件数（</a:t>
            </a:r>
            <a:r>
              <a:rPr lang="en-US" altLang="ja-JP" dirty="0"/>
              <a:t>10</a:t>
            </a:r>
            <a:r>
              <a:rPr lang="ja-JP" altLang="en-US" dirty="0"/>
              <a:t>電力）</a:t>
            </a:r>
            <a:endParaRPr kumimoji="1" lang="ja-JP" altLang="en-US" dirty="0"/>
          </a:p>
        </p:txBody>
      </p:sp>
      <p:pic>
        <p:nvPicPr>
          <p:cNvPr id="12" name="コンテンツ プレースホルダー 11" descr="グラフ, 棒グラフ&#10;&#10;AI 生成コンテンツは誤りを含む可能性があります。">
            <a:extLst>
              <a:ext uri="{FF2B5EF4-FFF2-40B4-BE49-F238E27FC236}">
                <a16:creationId xmlns:a16="http://schemas.microsoft.com/office/drawing/2014/main" id="{373435E8-FEA6-C7CB-8834-D290D66B1E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8608" y="1458913"/>
            <a:ext cx="9458884" cy="4778375"/>
          </a:xfrm>
        </p:spPr>
      </p:pic>
      <p:sp>
        <p:nvSpPr>
          <p:cNvPr id="3" name="フッター プレースホルダー 2">
            <a:extLst>
              <a:ext uri="{FF2B5EF4-FFF2-40B4-BE49-F238E27FC236}">
                <a16:creationId xmlns:a16="http://schemas.microsoft.com/office/drawing/2014/main" id="{DE4F5A62-1241-4784-1DED-F875327EB062}"/>
              </a:ext>
            </a:extLst>
          </p:cNvPr>
          <p:cNvSpPr>
            <a:spLocks noGrp="1"/>
          </p:cNvSpPr>
          <p:nvPr>
            <p:ph type="ftr" sz="quarter" idx="11"/>
          </p:nvPr>
        </p:nvSpPr>
        <p:spPr/>
        <p:txBody>
          <a:bodyPr/>
          <a:lstStyle/>
          <a:p>
            <a:r>
              <a:rPr kumimoji="1" lang="en-US" altLang="ja-JP"/>
              <a:t>H.Taniguchi@Univ. of Hyogo</a:t>
            </a:r>
            <a:endParaRPr kumimoji="1" lang="ja-JP" altLang="en-US" dirty="0"/>
          </a:p>
        </p:txBody>
      </p:sp>
      <p:sp>
        <p:nvSpPr>
          <p:cNvPr id="5" name="日付プレースホルダー 4">
            <a:extLst>
              <a:ext uri="{FF2B5EF4-FFF2-40B4-BE49-F238E27FC236}">
                <a16:creationId xmlns:a16="http://schemas.microsoft.com/office/drawing/2014/main" id="{EAC6F252-3D4F-C00A-5617-6B44A41EC2BC}"/>
              </a:ext>
            </a:extLst>
          </p:cNvPr>
          <p:cNvSpPr>
            <a:spLocks noGrp="1"/>
          </p:cNvSpPr>
          <p:nvPr>
            <p:ph type="dt" sz="half" idx="10"/>
          </p:nvPr>
        </p:nvSpPr>
        <p:spPr/>
        <p:txBody>
          <a:bodyPr/>
          <a:lstStyle/>
          <a:p>
            <a:r>
              <a:rPr kumimoji="1" lang="ja-JP" altLang="en-US"/>
              <a:t>雲・降水・積雪研究会</a:t>
            </a:r>
            <a:r>
              <a:rPr kumimoji="1" lang="en-US" altLang="ja-JP"/>
              <a:t>2026@</a:t>
            </a:r>
            <a:r>
              <a:rPr kumimoji="1" lang="ja-JP" altLang="en-US"/>
              <a:t>兵庫県立大学大学院減災復興政策研究科大講義室（</a:t>
            </a:r>
            <a:r>
              <a:rPr kumimoji="1" lang="en-US" altLang="ja-JP"/>
              <a:t>2026/04/18-19</a:t>
            </a:r>
            <a:r>
              <a:rPr kumimoji="1" lang="ja-JP" altLang="en-US"/>
              <a:t>）</a:t>
            </a:r>
            <a:endParaRPr kumimoji="1" lang="ja-JP" altLang="en-US" sz="900" dirty="0"/>
          </a:p>
        </p:txBody>
      </p:sp>
    </p:spTree>
    <p:extLst>
      <p:ext uri="{BB962C8B-B14F-4D97-AF65-F5344CB8AC3E}">
        <p14:creationId xmlns:p14="http://schemas.microsoft.com/office/powerpoint/2010/main" val="5579156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6656B-460B-2A11-362C-60B7244AC5D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0356225-E2CA-2CC5-4120-429589E9EAFE}"/>
              </a:ext>
            </a:extLst>
          </p:cNvPr>
          <p:cNvSpPr>
            <a:spLocks noGrp="1"/>
          </p:cNvSpPr>
          <p:nvPr>
            <p:ph type="title"/>
          </p:nvPr>
        </p:nvSpPr>
        <p:spPr/>
        <p:txBody>
          <a:bodyPr/>
          <a:lstStyle/>
          <a:p>
            <a:r>
              <a:rPr lang="en-US" altLang="ja-JP" dirty="0"/>
              <a:t>2024 </a:t>
            </a:r>
            <a:r>
              <a:rPr lang="ja-JP" altLang="en-US" dirty="0"/>
              <a:t>月別停電件数（</a:t>
            </a:r>
            <a:r>
              <a:rPr lang="en-US" altLang="ja-JP" dirty="0"/>
              <a:t>10</a:t>
            </a:r>
            <a:r>
              <a:rPr lang="ja-JP" altLang="en-US" dirty="0"/>
              <a:t>電力計）</a:t>
            </a:r>
            <a:endParaRPr kumimoji="1" lang="ja-JP" altLang="en-US" dirty="0"/>
          </a:p>
        </p:txBody>
      </p:sp>
      <p:pic>
        <p:nvPicPr>
          <p:cNvPr id="7" name="コンテンツ プレースホルダー 6" descr="グラフ が含まれている画像&#10;&#10;AI 生成コンテンツは誤りを含む可能性があります。">
            <a:extLst>
              <a:ext uri="{FF2B5EF4-FFF2-40B4-BE49-F238E27FC236}">
                <a16:creationId xmlns:a16="http://schemas.microsoft.com/office/drawing/2014/main" id="{1D4DA488-C698-9C85-B0CC-02AD16231AD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55072" y="1285149"/>
            <a:ext cx="5315168" cy="5440257"/>
          </a:xfrm>
        </p:spPr>
      </p:pic>
      <p:sp>
        <p:nvSpPr>
          <p:cNvPr id="3" name="フッター プレースホルダー 2">
            <a:extLst>
              <a:ext uri="{FF2B5EF4-FFF2-40B4-BE49-F238E27FC236}">
                <a16:creationId xmlns:a16="http://schemas.microsoft.com/office/drawing/2014/main" id="{F8F7EB19-F5EF-1197-39EA-75B55E7BFC86}"/>
              </a:ext>
            </a:extLst>
          </p:cNvPr>
          <p:cNvSpPr>
            <a:spLocks noGrp="1"/>
          </p:cNvSpPr>
          <p:nvPr>
            <p:ph type="ftr" sz="quarter" idx="11"/>
          </p:nvPr>
        </p:nvSpPr>
        <p:spPr/>
        <p:txBody>
          <a:bodyPr/>
          <a:lstStyle/>
          <a:p>
            <a:r>
              <a:rPr kumimoji="1" lang="en-US" altLang="ja-JP"/>
              <a:t>H.Taniguchi@Univ. of Hyogo</a:t>
            </a:r>
            <a:endParaRPr kumimoji="1" lang="ja-JP" altLang="en-US" dirty="0"/>
          </a:p>
        </p:txBody>
      </p:sp>
      <p:sp>
        <p:nvSpPr>
          <p:cNvPr id="5" name="日付プレースホルダー 4">
            <a:extLst>
              <a:ext uri="{FF2B5EF4-FFF2-40B4-BE49-F238E27FC236}">
                <a16:creationId xmlns:a16="http://schemas.microsoft.com/office/drawing/2014/main" id="{6E447824-6C01-756D-2E96-0CFE7BA6E1DB}"/>
              </a:ext>
            </a:extLst>
          </p:cNvPr>
          <p:cNvSpPr>
            <a:spLocks noGrp="1"/>
          </p:cNvSpPr>
          <p:nvPr>
            <p:ph type="dt" sz="half" idx="10"/>
          </p:nvPr>
        </p:nvSpPr>
        <p:spPr/>
        <p:txBody>
          <a:bodyPr/>
          <a:lstStyle/>
          <a:p>
            <a:r>
              <a:rPr kumimoji="1" lang="ja-JP" altLang="en-US"/>
              <a:t>雲・降水・積雪研究会</a:t>
            </a:r>
            <a:r>
              <a:rPr kumimoji="1" lang="en-US" altLang="ja-JP"/>
              <a:t>2026@</a:t>
            </a:r>
            <a:r>
              <a:rPr kumimoji="1" lang="ja-JP" altLang="en-US"/>
              <a:t>兵庫県立大学大学院減災復興政策研究科大講義室（</a:t>
            </a:r>
            <a:r>
              <a:rPr kumimoji="1" lang="en-US" altLang="ja-JP"/>
              <a:t>2026/04/18-19</a:t>
            </a:r>
            <a:r>
              <a:rPr kumimoji="1" lang="ja-JP" altLang="en-US"/>
              <a:t>）</a:t>
            </a:r>
            <a:endParaRPr kumimoji="1" lang="ja-JP" altLang="en-US" sz="900" dirty="0"/>
          </a:p>
        </p:txBody>
      </p:sp>
    </p:spTree>
    <p:extLst>
      <p:ext uri="{BB962C8B-B14F-4D97-AF65-F5344CB8AC3E}">
        <p14:creationId xmlns:p14="http://schemas.microsoft.com/office/powerpoint/2010/main" val="38050764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940188-BA04-30E5-7233-8FCA04B0F529}"/>
              </a:ext>
            </a:extLst>
          </p:cNvPr>
          <p:cNvSpPr>
            <a:spLocks noGrp="1"/>
          </p:cNvSpPr>
          <p:nvPr>
            <p:ph type="title"/>
          </p:nvPr>
        </p:nvSpPr>
        <p:spPr/>
        <p:txBody>
          <a:bodyPr/>
          <a:lstStyle/>
          <a:p>
            <a:r>
              <a:rPr kumimoji="1" lang="ja-JP" altLang="en-US" dirty="0"/>
              <a:t>経路と停電（</a:t>
            </a:r>
            <a:r>
              <a:rPr kumimoji="1" lang="en-US" altLang="ja-JP" dirty="0"/>
              <a:t>202410</a:t>
            </a:r>
            <a:r>
              <a:rPr kumimoji="1" lang="ja-JP" altLang="en-US" dirty="0"/>
              <a:t>）</a:t>
            </a:r>
          </a:p>
        </p:txBody>
      </p:sp>
      <p:sp>
        <p:nvSpPr>
          <p:cNvPr id="3" name="フッター プレースホルダー 2">
            <a:extLst>
              <a:ext uri="{FF2B5EF4-FFF2-40B4-BE49-F238E27FC236}">
                <a16:creationId xmlns:a16="http://schemas.microsoft.com/office/drawing/2014/main" id="{BF1C32EB-6430-9D33-FE03-47E5472F0CFA}"/>
              </a:ext>
            </a:extLst>
          </p:cNvPr>
          <p:cNvSpPr>
            <a:spLocks noGrp="1"/>
          </p:cNvSpPr>
          <p:nvPr>
            <p:ph type="ftr" sz="quarter" idx="11"/>
          </p:nvPr>
        </p:nvSpPr>
        <p:spPr/>
        <p:txBody>
          <a:bodyPr/>
          <a:lstStyle/>
          <a:p>
            <a:r>
              <a:rPr kumimoji="1" lang="en-US" altLang="ja-JP"/>
              <a:t>H.Taniguchi@Univ. of Hyogo</a:t>
            </a:r>
            <a:endParaRPr kumimoji="1" lang="ja-JP" altLang="en-US" dirty="0"/>
          </a:p>
        </p:txBody>
      </p:sp>
      <p:pic>
        <p:nvPicPr>
          <p:cNvPr id="9" name="図 8" descr="グラフ が含まれている画像&#10;&#10;AI 生成コンテンツは誤りを含む可能性があります。">
            <a:extLst>
              <a:ext uri="{FF2B5EF4-FFF2-40B4-BE49-F238E27FC236}">
                <a16:creationId xmlns:a16="http://schemas.microsoft.com/office/drawing/2014/main" id="{3042729B-1A37-0152-7A1E-6B4A3294B8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6476" y="1291725"/>
            <a:ext cx="6740642" cy="5012273"/>
          </a:xfrm>
          <a:prstGeom prst="rect">
            <a:avLst/>
          </a:prstGeom>
        </p:spPr>
      </p:pic>
      <p:sp>
        <p:nvSpPr>
          <p:cNvPr id="5" name="日付プレースホルダー 4">
            <a:extLst>
              <a:ext uri="{FF2B5EF4-FFF2-40B4-BE49-F238E27FC236}">
                <a16:creationId xmlns:a16="http://schemas.microsoft.com/office/drawing/2014/main" id="{3B8C7F2C-2B52-6F94-DAF8-974B36B163E8}"/>
              </a:ext>
            </a:extLst>
          </p:cNvPr>
          <p:cNvSpPr>
            <a:spLocks noGrp="1"/>
          </p:cNvSpPr>
          <p:nvPr>
            <p:ph type="dt" sz="half" idx="10"/>
          </p:nvPr>
        </p:nvSpPr>
        <p:spPr/>
        <p:txBody>
          <a:bodyPr/>
          <a:lstStyle/>
          <a:p>
            <a:r>
              <a:rPr kumimoji="1" lang="ja-JP" altLang="en-US"/>
              <a:t>雲・降水・積雪研究会</a:t>
            </a:r>
            <a:r>
              <a:rPr kumimoji="1" lang="en-US" altLang="ja-JP"/>
              <a:t>2026@</a:t>
            </a:r>
            <a:r>
              <a:rPr kumimoji="1" lang="ja-JP" altLang="en-US"/>
              <a:t>兵庫県立大学大学院減災復興政策研究科大講義室（</a:t>
            </a:r>
            <a:r>
              <a:rPr kumimoji="1" lang="en-US" altLang="ja-JP"/>
              <a:t>2026/04/18-19</a:t>
            </a:r>
            <a:r>
              <a:rPr kumimoji="1" lang="ja-JP" altLang="en-US"/>
              <a:t>）</a:t>
            </a:r>
            <a:endParaRPr kumimoji="1" lang="ja-JP" altLang="en-US" sz="900" dirty="0"/>
          </a:p>
        </p:txBody>
      </p:sp>
    </p:spTree>
    <p:extLst>
      <p:ext uri="{BB962C8B-B14F-4D97-AF65-F5344CB8AC3E}">
        <p14:creationId xmlns:p14="http://schemas.microsoft.com/office/powerpoint/2010/main" val="1410161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A96E3-2CF4-157E-4248-CC264DC2361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0000BE5-B39D-6E0E-AEA7-516D5C29CA29}"/>
              </a:ext>
            </a:extLst>
          </p:cNvPr>
          <p:cNvSpPr>
            <a:spLocks noGrp="1"/>
          </p:cNvSpPr>
          <p:nvPr>
            <p:ph type="title"/>
          </p:nvPr>
        </p:nvSpPr>
        <p:spPr>
          <a:xfrm>
            <a:off x="271849" y="341046"/>
            <a:ext cx="11640064" cy="838785"/>
          </a:xfrm>
        </p:spPr>
        <p:txBody>
          <a:bodyPr/>
          <a:lstStyle/>
          <a:p>
            <a:r>
              <a:rPr kumimoji="1" lang="ja-JP" altLang="en-US" dirty="0"/>
              <a:t>研究背景（２）</a:t>
            </a:r>
            <a:r>
              <a:rPr lang="ja-JP" altLang="en-US" dirty="0"/>
              <a:t>熱帯低気圧</a:t>
            </a:r>
            <a:r>
              <a:rPr kumimoji="1" lang="ja-JP" altLang="en-US" dirty="0"/>
              <a:t>と停電</a:t>
            </a:r>
          </a:p>
        </p:txBody>
      </p:sp>
      <p:sp>
        <p:nvSpPr>
          <p:cNvPr id="3" name="コンテンツ プレースホルダー 2">
            <a:extLst>
              <a:ext uri="{FF2B5EF4-FFF2-40B4-BE49-F238E27FC236}">
                <a16:creationId xmlns:a16="http://schemas.microsoft.com/office/drawing/2014/main" id="{92B473EB-6B19-BEB5-16DF-06FFEC2D8751}"/>
              </a:ext>
            </a:extLst>
          </p:cNvPr>
          <p:cNvSpPr>
            <a:spLocks noGrp="1"/>
          </p:cNvSpPr>
          <p:nvPr>
            <p:ph idx="1"/>
          </p:nvPr>
        </p:nvSpPr>
        <p:spPr>
          <a:xfrm>
            <a:off x="494270" y="1489026"/>
            <a:ext cx="7586500" cy="4763493"/>
          </a:xfrm>
        </p:spPr>
        <p:txBody>
          <a:bodyPr/>
          <a:lstStyle/>
          <a:p>
            <a:r>
              <a:rPr kumimoji="1" lang="ja-JP" altLang="en-US" dirty="0"/>
              <a:t>熱帯低気圧による停電の主な原因</a:t>
            </a:r>
            <a:endParaRPr kumimoji="1" lang="en-US" altLang="ja-JP" dirty="0"/>
          </a:p>
          <a:p>
            <a:pPr lvl="1"/>
            <a:r>
              <a:rPr kumimoji="1" lang="ja-JP" altLang="en-US" b="1" dirty="0"/>
              <a:t>強風</a:t>
            </a:r>
            <a:r>
              <a:rPr kumimoji="1" lang="ja-JP" altLang="en-US" dirty="0"/>
              <a:t> </a:t>
            </a:r>
            <a:r>
              <a:rPr kumimoji="1" lang="en-US" altLang="ja-JP" dirty="0"/>
              <a:t>(Wanik et al. </a:t>
            </a:r>
            <a:r>
              <a:rPr lang="en-US" altLang="ja-JP" dirty="0"/>
              <a:t>2018; Taylor et al. (2022) </a:t>
            </a:r>
            <a:endParaRPr kumimoji="1" lang="en-US" altLang="ja-JP" dirty="0"/>
          </a:p>
          <a:p>
            <a:pPr lvl="2"/>
            <a:r>
              <a:rPr kumimoji="1" lang="ja-JP" altLang="en-US" dirty="0"/>
              <a:t>倒木による電線への植生の接触</a:t>
            </a:r>
            <a:endParaRPr kumimoji="1" lang="en-US" altLang="ja-JP" dirty="0"/>
          </a:p>
          <a:p>
            <a:pPr lvl="2"/>
            <a:r>
              <a:rPr lang="ja-JP" altLang="en-US" dirty="0"/>
              <a:t>配電網の構造的損傷</a:t>
            </a:r>
            <a:endParaRPr lang="en-US" altLang="ja-JP" dirty="0"/>
          </a:p>
          <a:p>
            <a:pPr lvl="2"/>
            <a:r>
              <a:rPr lang="ja-JP" altLang="en-US" dirty="0"/>
              <a:t>風速と電力供給中断の間に強い相関関係</a:t>
            </a:r>
            <a:r>
              <a:rPr kumimoji="1" lang="en-US" altLang="ja-JP" dirty="0"/>
              <a:t>(Haakana et al. 2024)</a:t>
            </a:r>
          </a:p>
          <a:p>
            <a:pPr lvl="1"/>
            <a:r>
              <a:rPr kumimoji="1" lang="ja-JP" altLang="en-US" b="1" dirty="0"/>
              <a:t>豪雨</a:t>
            </a:r>
            <a:r>
              <a:rPr kumimoji="1" lang="ja-JP" altLang="en-US" dirty="0"/>
              <a:t>（</a:t>
            </a:r>
            <a:r>
              <a:rPr kumimoji="1" lang="en-US" altLang="ja-JP" dirty="0"/>
              <a:t>Yum et al. 2020; Rodrigues and Bhandary, 2023)</a:t>
            </a:r>
          </a:p>
          <a:p>
            <a:pPr lvl="2"/>
            <a:r>
              <a:rPr lang="ja-JP" altLang="en-US" dirty="0"/>
              <a:t>洪水、斜面崩壊、土壌飽和によるインフラの不安定化を通じて停電発生</a:t>
            </a:r>
            <a:endParaRPr lang="en-US" altLang="ja-JP" dirty="0"/>
          </a:p>
          <a:p>
            <a:pPr lvl="1"/>
            <a:r>
              <a:rPr kumimoji="1" lang="ja-JP" altLang="en-US" b="1" dirty="0"/>
              <a:t>複合的影響</a:t>
            </a:r>
            <a:r>
              <a:rPr kumimoji="1" lang="ja-JP" altLang="en-US" dirty="0"/>
              <a:t>（</a:t>
            </a:r>
            <a:r>
              <a:rPr kumimoji="1" lang="en-US" altLang="ja-JP" dirty="0"/>
              <a:t>Rimkus et al. 2024)</a:t>
            </a:r>
          </a:p>
          <a:p>
            <a:pPr lvl="2"/>
            <a:r>
              <a:rPr lang="ja-JP" altLang="en-US" dirty="0"/>
              <a:t>風速が特定の閾値を越えた際の停電リスクの急増</a:t>
            </a:r>
            <a:endParaRPr lang="en-US" altLang="ja-JP" dirty="0"/>
          </a:p>
          <a:p>
            <a:pPr lvl="2"/>
            <a:r>
              <a:rPr lang="ja-JP" altLang="en-US" dirty="0"/>
              <a:t>風と雨の複合的な影響がリスクを増幅させる</a:t>
            </a:r>
            <a:endParaRPr kumimoji="1" lang="en-US" altLang="ja-JP" dirty="0"/>
          </a:p>
        </p:txBody>
      </p:sp>
      <p:pic>
        <p:nvPicPr>
          <p:cNvPr id="2050" name="Picture 2" descr="写真の説明はありません。">
            <a:extLst>
              <a:ext uri="{FF2B5EF4-FFF2-40B4-BE49-F238E27FC236}">
                <a16:creationId xmlns:a16="http://schemas.microsoft.com/office/drawing/2014/main" id="{70A49FE4-79AD-526D-D181-B97446CB78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6131" y="1377266"/>
            <a:ext cx="3847182" cy="4763493"/>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675B49E4-4FAE-7381-EA48-DC690C567D86}"/>
              </a:ext>
            </a:extLst>
          </p:cNvPr>
          <p:cNvSpPr txBox="1"/>
          <p:nvPr/>
        </p:nvSpPr>
        <p:spPr>
          <a:xfrm>
            <a:off x="8129757" y="6207389"/>
            <a:ext cx="3698240" cy="261610"/>
          </a:xfrm>
          <a:prstGeom prst="rect">
            <a:avLst/>
          </a:prstGeom>
          <a:noFill/>
        </p:spPr>
        <p:txBody>
          <a:bodyPr wrap="square">
            <a:spAutoFit/>
          </a:bodyPr>
          <a:lstStyle/>
          <a:p>
            <a:r>
              <a:rPr lang="ja-JP" altLang="en-US" sz="1100" dirty="0">
                <a:latin typeface="メイリオ" panose="020B0604030504040204" pitchFamily="50" charset="-128"/>
                <a:ea typeface="メイリオ" panose="020B0604030504040204" pitchFamily="50" charset="-128"/>
              </a:rPr>
              <a:t>九電グループ</a:t>
            </a:r>
            <a:r>
              <a:rPr lang="en-US" altLang="ja-JP" sz="1100" dirty="0">
                <a:latin typeface="メイリオ" panose="020B0604030504040204" pitchFamily="50" charset="-128"/>
                <a:ea typeface="メイリオ" panose="020B0604030504040204" pitchFamily="50" charset="-128"/>
              </a:rPr>
              <a:t>Facebook</a:t>
            </a:r>
            <a:r>
              <a:rPr lang="ja-JP" altLang="en-US" sz="1100" dirty="0">
                <a:latin typeface="メイリオ" panose="020B0604030504040204" pitchFamily="50" charset="-128"/>
                <a:ea typeface="メイリオ" panose="020B0604030504040204" pitchFamily="50" charset="-128"/>
              </a:rPr>
              <a:t>投稿</a:t>
            </a:r>
            <a:r>
              <a:rPr lang="en-US" altLang="ja-JP" sz="1100" dirty="0">
                <a:latin typeface="メイリオ" panose="020B0604030504040204" pitchFamily="50" charset="-128"/>
                <a:ea typeface="メイリオ" panose="020B0604030504040204" pitchFamily="50" charset="-128"/>
              </a:rPr>
              <a:t>(2022</a:t>
            </a:r>
            <a:r>
              <a:rPr lang="ja-JP" altLang="en-US" sz="1100" dirty="0">
                <a:latin typeface="メイリオ" panose="020B0604030504040204" pitchFamily="50" charset="-128"/>
                <a:ea typeface="メイリオ" panose="020B0604030504040204" pitchFamily="50" charset="-128"/>
              </a:rPr>
              <a:t>年</a:t>
            </a:r>
            <a:r>
              <a:rPr lang="en-US" altLang="ja-JP" sz="1100" dirty="0">
                <a:latin typeface="メイリオ" panose="020B0604030504040204" pitchFamily="50" charset="-128"/>
                <a:ea typeface="メイリオ" panose="020B0604030504040204" pitchFamily="50" charset="-128"/>
              </a:rPr>
              <a:t>9</a:t>
            </a:r>
            <a:r>
              <a:rPr lang="ja-JP" altLang="en-US" sz="1100" dirty="0">
                <a:latin typeface="メイリオ" panose="020B0604030504040204" pitchFamily="50" charset="-128"/>
                <a:ea typeface="メイリオ" panose="020B0604030504040204" pitchFamily="50" charset="-128"/>
              </a:rPr>
              <a:t>月</a:t>
            </a:r>
            <a:r>
              <a:rPr lang="en-US" altLang="ja-JP" sz="1100" dirty="0">
                <a:latin typeface="メイリオ" panose="020B0604030504040204" pitchFamily="50" charset="-128"/>
                <a:ea typeface="メイリオ" panose="020B0604030504040204" pitchFamily="50" charset="-128"/>
              </a:rPr>
              <a:t>19</a:t>
            </a:r>
            <a:r>
              <a:rPr lang="ja-JP" altLang="en-US" sz="1100" dirty="0">
                <a:latin typeface="メイリオ" panose="020B0604030504040204" pitchFamily="50" charset="-128"/>
                <a:ea typeface="メイリオ" panose="020B0604030504040204" pitchFamily="50" charset="-128"/>
              </a:rPr>
              <a:t>日</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より</a:t>
            </a:r>
          </a:p>
        </p:txBody>
      </p:sp>
      <p:sp>
        <p:nvSpPr>
          <p:cNvPr id="4" name="フッター プレースホルダー 3">
            <a:extLst>
              <a:ext uri="{FF2B5EF4-FFF2-40B4-BE49-F238E27FC236}">
                <a16:creationId xmlns:a16="http://schemas.microsoft.com/office/drawing/2014/main" id="{E7EA2D3B-E184-D68A-BA87-B72CAEB25F1F}"/>
              </a:ext>
            </a:extLst>
          </p:cNvPr>
          <p:cNvSpPr>
            <a:spLocks noGrp="1"/>
          </p:cNvSpPr>
          <p:nvPr>
            <p:ph type="ftr" sz="quarter" idx="11"/>
          </p:nvPr>
        </p:nvSpPr>
        <p:spPr/>
        <p:txBody>
          <a:bodyPr/>
          <a:lstStyle/>
          <a:p>
            <a:r>
              <a:rPr kumimoji="1" lang="en-US" altLang="ja-JP"/>
              <a:t>H.Taniguchi@Univ. of Hyogo</a:t>
            </a:r>
            <a:endParaRPr kumimoji="1" lang="ja-JP" altLang="en-US" dirty="0"/>
          </a:p>
        </p:txBody>
      </p:sp>
      <p:sp>
        <p:nvSpPr>
          <p:cNvPr id="5" name="日付プレースホルダー 4">
            <a:extLst>
              <a:ext uri="{FF2B5EF4-FFF2-40B4-BE49-F238E27FC236}">
                <a16:creationId xmlns:a16="http://schemas.microsoft.com/office/drawing/2014/main" id="{54EA1FCC-C803-D838-A1F3-8DA0D6C77A31}"/>
              </a:ext>
            </a:extLst>
          </p:cNvPr>
          <p:cNvSpPr>
            <a:spLocks noGrp="1"/>
          </p:cNvSpPr>
          <p:nvPr>
            <p:ph type="dt" sz="half" idx="10"/>
          </p:nvPr>
        </p:nvSpPr>
        <p:spPr/>
        <p:txBody>
          <a:bodyPr/>
          <a:lstStyle/>
          <a:p>
            <a:r>
              <a:rPr kumimoji="1" lang="ja-JP" altLang="en-US"/>
              <a:t>雲・降水・積雪研究会</a:t>
            </a:r>
            <a:r>
              <a:rPr kumimoji="1" lang="en-US" altLang="ja-JP"/>
              <a:t>2026@</a:t>
            </a:r>
            <a:r>
              <a:rPr kumimoji="1" lang="ja-JP" altLang="en-US"/>
              <a:t>兵庫県立大学大学院減災復興政策研究科大講義室（</a:t>
            </a:r>
            <a:r>
              <a:rPr kumimoji="1" lang="en-US" altLang="ja-JP"/>
              <a:t>2026/04/18-19</a:t>
            </a:r>
            <a:r>
              <a:rPr kumimoji="1" lang="ja-JP" altLang="en-US"/>
              <a:t>）</a:t>
            </a:r>
            <a:endParaRPr kumimoji="1" lang="ja-JP" altLang="en-US" sz="900" dirty="0"/>
          </a:p>
        </p:txBody>
      </p:sp>
    </p:spTree>
    <p:extLst>
      <p:ext uri="{BB962C8B-B14F-4D97-AF65-F5344CB8AC3E}">
        <p14:creationId xmlns:p14="http://schemas.microsoft.com/office/powerpoint/2010/main" val="3643885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F0099-DA5B-8F94-C586-B8D64747EA8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A0D39B2-2EF4-FF23-B7C6-3517A7E9380E}"/>
              </a:ext>
            </a:extLst>
          </p:cNvPr>
          <p:cNvSpPr>
            <a:spLocks noGrp="1"/>
          </p:cNvSpPr>
          <p:nvPr>
            <p:ph type="title"/>
          </p:nvPr>
        </p:nvSpPr>
        <p:spPr>
          <a:xfrm>
            <a:off x="271849" y="341046"/>
            <a:ext cx="11640064" cy="838785"/>
          </a:xfrm>
        </p:spPr>
        <p:txBody>
          <a:bodyPr/>
          <a:lstStyle/>
          <a:p>
            <a:r>
              <a:rPr kumimoji="1" lang="ja-JP" altLang="en-US" dirty="0"/>
              <a:t>研究背景（３）停電予測</a:t>
            </a:r>
          </a:p>
        </p:txBody>
      </p:sp>
      <p:sp>
        <p:nvSpPr>
          <p:cNvPr id="3" name="コンテンツ プレースホルダー 2">
            <a:extLst>
              <a:ext uri="{FF2B5EF4-FFF2-40B4-BE49-F238E27FC236}">
                <a16:creationId xmlns:a16="http://schemas.microsoft.com/office/drawing/2014/main" id="{0D45D231-139D-E1BA-8B48-451499B868E7}"/>
              </a:ext>
            </a:extLst>
          </p:cNvPr>
          <p:cNvSpPr>
            <a:spLocks noGrp="1"/>
          </p:cNvSpPr>
          <p:nvPr>
            <p:ph idx="1"/>
          </p:nvPr>
        </p:nvSpPr>
        <p:spPr>
          <a:xfrm>
            <a:off x="494269" y="1489026"/>
            <a:ext cx="11464359" cy="4763493"/>
          </a:xfrm>
        </p:spPr>
        <p:txBody>
          <a:bodyPr>
            <a:normAutofit/>
          </a:bodyPr>
          <a:lstStyle/>
          <a:p>
            <a:r>
              <a:rPr kumimoji="1" lang="ja-JP" altLang="en-US" dirty="0"/>
              <a:t>ハリケーン関連の停電を予測する統計モデルの開発</a:t>
            </a:r>
            <a:endParaRPr kumimoji="1" lang="en-US" altLang="ja-JP" dirty="0"/>
          </a:p>
          <a:p>
            <a:pPr lvl="1"/>
            <a:r>
              <a:rPr kumimoji="1" lang="ja-JP" altLang="en-US" b="1" dirty="0"/>
              <a:t>風速、暴風雨の強度などの気象変数と、植生の露出、インフラの脆弱性などの環境要因を用いる</a:t>
            </a:r>
            <a:r>
              <a:rPr kumimoji="1" lang="ja-JP" altLang="en-US" dirty="0"/>
              <a:t>（</a:t>
            </a:r>
            <a:r>
              <a:rPr kumimoji="1" lang="en-US" altLang="ja-JP" dirty="0"/>
              <a:t>Nateghi et al. 2011, 2014; Guikema et al. 2014)</a:t>
            </a:r>
          </a:p>
        </p:txBody>
      </p:sp>
      <p:sp>
        <p:nvSpPr>
          <p:cNvPr id="7" name="テキスト ボックス 6">
            <a:extLst>
              <a:ext uri="{FF2B5EF4-FFF2-40B4-BE49-F238E27FC236}">
                <a16:creationId xmlns:a16="http://schemas.microsoft.com/office/drawing/2014/main" id="{2D161420-5E8B-1CAA-6B5C-24B269667E6F}"/>
              </a:ext>
            </a:extLst>
          </p:cNvPr>
          <p:cNvSpPr txBox="1"/>
          <p:nvPr/>
        </p:nvSpPr>
        <p:spPr>
          <a:xfrm>
            <a:off x="8596448" y="6252519"/>
            <a:ext cx="2843040" cy="400110"/>
          </a:xfrm>
          <a:prstGeom prst="rect">
            <a:avLst/>
          </a:prstGeom>
          <a:noFill/>
        </p:spPr>
        <p:txBody>
          <a:bodyPr wrap="square">
            <a:spAutoFit/>
          </a:bodyPr>
          <a:lstStyle/>
          <a:p>
            <a:r>
              <a:rPr lang="en-US" altLang="ja-JP" sz="2000" dirty="0">
                <a:latin typeface="メイリオ" panose="020B0604030504040204" pitchFamily="50" charset="-128"/>
                <a:ea typeface="メイリオ" panose="020B0604030504040204" pitchFamily="50" charset="-128"/>
              </a:rPr>
              <a:t>Guikema et al. 2014</a:t>
            </a:r>
            <a:endParaRPr lang="ja-JP" altLang="en-US" sz="2000" dirty="0">
              <a:latin typeface="メイリオ" panose="020B0604030504040204" pitchFamily="50" charset="-128"/>
              <a:ea typeface="メイリオ" panose="020B0604030504040204" pitchFamily="50" charset="-128"/>
            </a:endParaRPr>
          </a:p>
        </p:txBody>
      </p:sp>
      <p:pic>
        <p:nvPicPr>
          <p:cNvPr id="10" name="図 9">
            <a:extLst>
              <a:ext uri="{FF2B5EF4-FFF2-40B4-BE49-F238E27FC236}">
                <a16:creationId xmlns:a16="http://schemas.microsoft.com/office/drawing/2014/main" id="{DAEA8750-5AB3-0FD1-F294-15F25D02A28A}"/>
              </a:ext>
            </a:extLst>
          </p:cNvPr>
          <p:cNvPicPr>
            <a:picLocks noChangeAspect="1"/>
          </p:cNvPicPr>
          <p:nvPr/>
        </p:nvPicPr>
        <p:blipFill>
          <a:blip r:embed="rId2"/>
          <a:stretch>
            <a:fillRect/>
          </a:stretch>
        </p:blipFill>
        <p:spPr>
          <a:xfrm>
            <a:off x="550063" y="2754568"/>
            <a:ext cx="11083636" cy="3231528"/>
          </a:xfrm>
          <a:prstGeom prst="rect">
            <a:avLst/>
          </a:prstGeom>
        </p:spPr>
      </p:pic>
      <p:pic>
        <p:nvPicPr>
          <p:cNvPr id="12" name="図 11">
            <a:extLst>
              <a:ext uri="{FF2B5EF4-FFF2-40B4-BE49-F238E27FC236}">
                <a16:creationId xmlns:a16="http://schemas.microsoft.com/office/drawing/2014/main" id="{45A1C507-64E8-9AE6-3A11-03CD8E8E27E4}"/>
              </a:ext>
            </a:extLst>
          </p:cNvPr>
          <p:cNvPicPr>
            <a:picLocks noChangeAspect="1"/>
          </p:cNvPicPr>
          <p:nvPr/>
        </p:nvPicPr>
        <p:blipFill>
          <a:blip r:embed="rId3"/>
          <a:stretch>
            <a:fillRect/>
          </a:stretch>
        </p:blipFill>
        <p:spPr>
          <a:xfrm>
            <a:off x="744274" y="5986096"/>
            <a:ext cx="10695214" cy="288475"/>
          </a:xfrm>
          <a:prstGeom prst="rect">
            <a:avLst/>
          </a:prstGeom>
        </p:spPr>
      </p:pic>
      <p:sp>
        <p:nvSpPr>
          <p:cNvPr id="4" name="フッター プレースホルダー 3">
            <a:extLst>
              <a:ext uri="{FF2B5EF4-FFF2-40B4-BE49-F238E27FC236}">
                <a16:creationId xmlns:a16="http://schemas.microsoft.com/office/drawing/2014/main" id="{247038D7-EC24-87DB-0620-FB7645143BC2}"/>
              </a:ext>
            </a:extLst>
          </p:cNvPr>
          <p:cNvSpPr>
            <a:spLocks noGrp="1"/>
          </p:cNvSpPr>
          <p:nvPr>
            <p:ph type="ftr" sz="quarter" idx="11"/>
          </p:nvPr>
        </p:nvSpPr>
        <p:spPr/>
        <p:txBody>
          <a:bodyPr/>
          <a:lstStyle/>
          <a:p>
            <a:r>
              <a:rPr kumimoji="1" lang="en-US" altLang="ja-JP"/>
              <a:t>H.Taniguchi@Univ. of Hyogo</a:t>
            </a:r>
            <a:endParaRPr kumimoji="1" lang="ja-JP" altLang="en-US" dirty="0"/>
          </a:p>
        </p:txBody>
      </p:sp>
      <p:sp>
        <p:nvSpPr>
          <p:cNvPr id="5" name="日付プレースホルダー 4">
            <a:extLst>
              <a:ext uri="{FF2B5EF4-FFF2-40B4-BE49-F238E27FC236}">
                <a16:creationId xmlns:a16="http://schemas.microsoft.com/office/drawing/2014/main" id="{AE158E5B-B85D-DFDB-2341-576DC007A688}"/>
              </a:ext>
            </a:extLst>
          </p:cNvPr>
          <p:cNvSpPr>
            <a:spLocks noGrp="1"/>
          </p:cNvSpPr>
          <p:nvPr>
            <p:ph type="dt" sz="half" idx="10"/>
          </p:nvPr>
        </p:nvSpPr>
        <p:spPr/>
        <p:txBody>
          <a:bodyPr/>
          <a:lstStyle/>
          <a:p>
            <a:r>
              <a:rPr kumimoji="1" lang="ja-JP" altLang="en-US"/>
              <a:t>雲・降水・積雪研究会</a:t>
            </a:r>
            <a:r>
              <a:rPr kumimoji="1" lang="en-US" altLang="ja-JP"/>
              <a:t>2026@</a:t>
            </a:r>
            <a:r>
              <a:rPr kumimoji="1" lang="ja-JP" altLang="en-US"/>
              <a:t>兵庫県立大学大学院減災復興政策研究科大講義室（</a:t>
            </a:r>
            <a:r>
              <a:rPr kumimoji="1" lang="en-US" altLang="ja-JP"/>
              <a:t>2026/04/18-19</a:t>
            </a:r>
            <a:r>
              <a:rPr kumimoji="1" lang="ja-JP" altLang="en-US"/>
              <a:t>）</a:t>
            </a:r>
            <a:endParaRPr kumimoji="1" lang="ja-JP" altLang="en-US" sz="900" dirty="0"/>
          </a:p>
        </p:txBody>
      </p:sp>
    </p:spTree>
    <p:extLst>
      <p:ext uri="{BB962C8B-B14F-4D97-AF65-F5344CB8AC3E}">
        <p14:creationId xmlns:p14="http://schemas.microsoft.com/office/powerpoint/2010/main" val="2396761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87AE58-FA99-8DDE-367A-2273085D768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884F8A6-5759-8E3B-251E-C5C8E811BDC0}"/>
              </a:ext>
            </a:extLst>
          </p:cNvPr>
          <p:cNvSpPr>
            <a:spLocks noGrp="1"/>
          </p:cNvSpPr>
          <p:nvPr>
            <p:ph type="title"/>
          </p:nvPr>
        </p:nvSpPr>
        <p:spPr>
          <a:xfrm>
            <a:off x="271849" y="341046"/>
            <a:ext cx="11640064" cy="838785"/>
          </a:xfrm>
        </p:spPr>
        <p:txBody>
          <a:bodyPr/>
          <a:lstStyle/>
          <a:p>
            <a:r>
              <a:rPr kumimoji="1" lang="ja-JP" altLang="en-US" dirty="0"/>
              <a:t>研究背景（</a:t>
            </a:r>
            <a:r>
              <a:rPr lang="ja-JP" altLang="en-US" dirty="0"/>
              <a:t>４</a:t>
            </a:r>
            <a:r>
              <a:rPr kumimoji="1" lang="ja-JP" altLang="en-US" dirty="0"/>
              <a:t>）国内の停電研究（気象）</a:t>
            </a:r>
          </a:p>
        </p:txBody>
      </p:sp>
      <p:sp>
        <p:nvSpPr>
          <p:cNvPr id="3" name="コンテンツ プレースホルダー 2">
            <a:extLst>
              <a:ext uri="{FF2B5EF4-FFF2-40B4-BE49-F238E27FC236}">
                <a16:creationId xmlns:a16="http://schemas.microsoft.com/office/drawing/2014/main" id="{542EFBCF-55D8-FA67-8C07-E531FC784150}"/>
              </a:ext>
            </a:extLst>
          </p:cNvPr>
          <p:cNvSpPr>
            <a:spLocks noGrp="1"/>
          </p:cNvSpPr>
          <p:nvPr>
            <p:ph idx="1"/>
          </p:nvPr>
        </p:nvSpPr>
        <p:spPr>
          <a:xfrm>
            <a:off x="494270" y="1489026"/>
            <a:ext cx="8102178" cy="4763493"/>
          </a:xfrm>
        </p:spPr>
        <p:txBody>
          <a:bodyPr>
            <a:normAutofit/>
          </a:bodyPr>
          <a:lstStyle/>
          <a:p>
            <a:r>
              <a:rPr kumimoji="1" lang="ja-JP" altLang="en-US" dirty="0"/>
              <a:t>複数の台風事例における停電規模と継続時間の分析</a:t>
            </a:r>
            <a:r>
              <a:rPr lang="ja-JP" altLang="en-US" dirty="0"/>
              <a:t>（</a:t>
            </a:r>
            <a:r>
              <a:rPr lang="en-US" altLang="ja-JP" dirty="0"/>
              <a:t>Nagata et al. 2022; Li et al. 2025</a:t>
            </a:r>
            <a:r>
              <a:rPr lang="ja-JP" altLang="en-US" dirty="0"/>
              <a:t>）</a:t>
            </a:r>
            <a:endParaRPr kumimoji="1" lang="en-US" altLang="ja-JP" dirty="0"/>
          </a:p>
        </p:txBody>
      </p:sp>
      <p:pic>
        <p:nvPicPr>
          <p:cNvPr id="5" name="図 4">
            <a:extLst>
              <a:ext uri="{FF2B5EF4-FFF2-40B4-BE49-F238E27FC236}">
                <a16:creationId xmlns:a16="http://schemas.microsoft.com/office/drawing/2014/main" id="{2E194E6C-DC48-A145-DDAC-FDB451B43A29}"/>
              </a:ext>
            </a:extLst>
          </p:cNvPr>
          <p:cNvPicPr>
            <a:picLocks noChangeAspect="1"/>
          </p:cNvPicPr>
          <p:nvPr/>
        </p:nvPicPr>
        <p:blipFill>
          <a:blip r:embed="rId2"/>
          <a:stretch>
            <a:fillRect/>
          </a:stretch>
        </p:blipFill>
        <p:spPr>
          <a:xfrm>
            <a:off x="9049394" y="1259230"/>
            <a:ext cx="2350637" cy="2895578"/>
          </a:xfrm>
          <a:prstGeom prst="rect">
            <a:avLst/>
          </a:prstGeom>
        </p:spPr>
      </p:pic>
      <p:pic>
        <p:nvPicPr>
          <p:cNvPr id="8" name="図 7">
            <a:extLst>
              <a:ext uri="{FF2B5EF4-FFF2-40B4-BE49-F238E27FC236}">
                <a16:creationId xmlns:a16="http://schemas.microsoft.com/office/drawing/2014/main" id="{075DBDC2-701E-5FA3-807E-6CF57B496760}"/>
              </a:ext>
            </a:extLst>
          </p:cNvPr>
          <p:cNvPicPr>
            <a:picLocks noChangeAspect="1"/>
          </p:cNvPicPr>
          <p:nvPr/>
        </p:nvPicPr>
        <p:blipFill>
          <a:blip r:embed="rId3"/>
          <a:stretch>
            <a:fillRect/>
          </a:stretch>
        </p:blipFill>
        <p:spPr>
          <a:xfrm>
            <a:off x="1073144" y="2306853"/>
            <a:ext cx="7377560" cy="4254861"/>
          </a:xfrm>
          <a:prstGeom prst="rect">
            <a:avLst/>
          </a:prstGeom>
        </p:spPr>
      </p:pic>
      <p:sp>
        <p:nvSpPr>
          <p:cNvPr id="9" name="テキスト ボックス 8">
            <a:extLst>
              <a:ext uri="{FF2B5EF4-FFF2-40B4-BE49-F238E27FC236}">
                <a16:creationId xmlns:a16="http://schemas.microsoft.com/office/drawing/2014/main" id="{2B2B23E3-CC81-18F7-4CF4-725DE4E11DCC}"/>
              </a:ext>
            </a:extLst>
          </p:cNvPr>
          <p:cNvSpPr txBox="1"/>
          <p:nvPr/>
        </p:nvSpPr>
        <p:spPr>
          <a:xfrm>
            <a:off x="207927" y="4034173"/>
            <a:ext cx="2843040" cy="400110"/>
          </a:xfrm>
          <a:prstGeom prst="rect">
            <a:avLst/>
          </a:prstGeom>
          <a:noFill/>
        </p:spPr>
        <p:txBody>
          <a:bodyPr wrap="square">
            <a:spAutoFit/>
          </a:bodyPr>
          <a:lstStyle/>
          <a:p>
            <a:r>
              <a:rPr lang="en-US" altLang="ja-JP" sz="2000" dirty="0">
                <a:latin typeface="メイリオ" panose="020B0604030504040204" pitchFamily="50" charset="-128"/>
                <a:ea typeface="メイリオ" panose="020B0604030504040204" pitchFamily="50" charset="-128"/>
              </a:rPr>
              <a:t>Li et al. 2025</a:t>
            </a:r>
            <a:endParaRPr lang="ja-JP" altLang="en-US" sz="2000" dirty="0">
              <a:latin typeface="メイリオ" panose="020B0604030504040204" pitchFamily="50" charset="-128"/>
              <a:ea typeface="メイリオ" panose="020B0604030504040204" pitchFamily="50" charset="-128"/>
            </a:endParaRPr>
          </a:p>
        </p:txBody>
      </p:sp>
      <p:pic>
        <p:nvPicPr>
          <p:cNvPr id="13" name="図 12">
            <a:extLst>
              <a:ext uri="{FF2B5EF4-FFF2-40B4-BE49-F238E27FC236}">
                <a16:creationId xmlns:a16="http://schemas.microsoft.com/office/drawing/2014/main" id="{8F2B5E53-3637-FF20-4535-CB0DD62D6497}"/>
              </a:ext>
            </a:extLst>
          </p:cNvPr>
          <p:cNvPicPr>
            <a:picLocks noChangeAspect="1"/>
          </p:cNvPicPr>
          <p:nvPr/>
        </p:nvPicPr>
        <p:blipFill>
          <a:blip r:embed="rId4"/>
          <a:stretch>
            <a:fillRect/>
          </a:stretch>
        </p:blipFill>
        <p:spPr>
          <a:xfrm>
            <a:off x="8803192" y="4234207"/>
            <a:ext cx="2843040" cy="2177552"/>
          </a:xfrm>
          <a:prstGeom prst="rect">
            <a:avLst/>
          </a:prstGeom>
        </p:spPr>
      </p:pic>
      <p:sp>
        <p:nvSpPr>
          <p:cNvPr id="4" name="フッター プレースホルダー 3">
            <a:extLst>
              <a:ext uri="{FF2B5EF4-FFF2-40B4-BE49-F238E27FC236}">
                <a16:creationId xmlns:a16="http://schemas.microsoft.com/office/drawing/2014/main" id="{D26ADCC6-7BAB-5580-F9FA-2DC612ABFF5F}"/>
              </a:ext>
            </a:extLst>
          </p:cNvPr>
          <p:cNvSpPr>
            <a:spLocks noGrp="1"/>
          </p:cNvSpPr>
          <p:nvPr>
            <p:ph type="ftr" sz="quarter" idx="11"/>
          </p:nvPr>
        </p:nvSpPr>
        <p:spPr/>
        <p:txBody>
          <a:bodyPr/>
          <a:lstStyle/>
          <a:p>
            <a:r>
              <a:rPr kumimoji="1" lang="en-US" altLang="ja-JP"/>
              <a:t>H.Taniguchi@Univ. of Hyogo</a:t>
            </a:r>
            <a:endParaRPr kumimoji="1" lang="ja-JP" altLang="en-US" dirty="0"/>
          </a:p>
        </p:txBody>
      </p:sp>
      <p:sp>
        <p:nvSpPr>
          <p:cNvPr id="7" name="テキスト ボックス 6">
            <a:extLst>
              <a:ext uri="{FF2B5EF4-FFF2-40B4-BE49-F238E27FC236}">
                <a16:creationId xmlns:a16="http://schemas.microsoft.com/office/drawing/2014/main" id="{1118A1C5-3E23-06DE-32A3-3AF6F1D9396C}"/>
              </a:ext>
            </a:extLst>
          </p:cNvPr>
          <p:cNvSpPr txBox="1"/>
          <p:nvPr/>
        </p:nvSpPr>
        <p:spPr>
          <a:xfrm>
            <a:off x="7831578" y="3724957"/>
            <a:ext cx="2843040" cy="400110"/>
          </a:xfrm>
          <a:prstGeom prst="rect">
            <a:avLst/>
          </a:prstGeom>
          <a:noFill/>
        </p:spPr>
        <p:txBody>
          <a:bodyPr wrap="square">
            <a:spAutoFit/>
          </a:bodyPr>
          <a:lstStyle/>
          <a:p>
            <a:r>
              <a:rPr lang="en-US" altLang="ja-JP" sz="2000" dirty="0">
                <a:latin typeface="メイリオ" panose="020B0604030504040204" pitchFamily="50" charset="-128"/>
                <a:ea typeface="メイリオ" panose="020B0604030504040204" pitchFamily="50" charset="-128"/>
              </a:rPr>
              <a:t>Nagata et al. 2022</a:t>
            </a:r>
            <a:endParaRPr lang="ja-JP" altLang="en-US" sz="2000" dirty="0">
              <a:latin typeface="メイリオ" panose="020B0604030504040204" pitchFamily="50" charset="-128"/>
              <a:ea typeface="メイリオ" panose="020B0604030504040204" pitchFamily="50" charset="-128"/>
            </a:endParaRPr>
          </a:p>
        </p:txBody>
      </p:sp>
      <p:sp>
        <p:nvSpPr>
          <p:cNvPr id="6" name="日付プレースホルダー 5">
            <a:extLst>
              <a:ext uri="{FF2B5EF4-FFF2-40B4-BE49-F238E27FC236}">
                <a16:creationId xmlns:a16="http://schemas.microsoft.com/office/drawing/2014/main" id="{56501E22-3986-92EC-CC9F-EB8FA2D57AF5}"/>
              </a:ext>
            </a:extLst>
          </p:cNvPr>
          <p:cNvSpPr>
            <a:spLocks noGrp="1"/>
          </p:cNvSpPr>
          <p:nvPr>
            <p:ph type="dt" sz="half" idx="10"/>
          </p:nvPr>
        </p:nvSpPr>
        <p:spPr/>
        <p:txBody>
          <a:bodyPr/>
          <a:lstStyle/>
          <a:p>
            <a:r>
              <a:rPr kumimoji="1" lang="ja-JP" altLang="en-US"/>
              <a:t>雲・降水・積雪研究会</a:t>
            </a:r>
            <a:r>
              <a:rPr kumimoji="1" lang="en-US" altLang="ja-JP"/>
              <a:t>2026@</a:t>
            </a:r>
            <a:r>
              <a:rPr kumimoji="1" lang="ja-JP" altLang="en-US"/>
              <a:t>兵庫県立大学大学院減災復興政策研究科大講義室（</a:t>
            </a:r>
            <a:r>
              <a:rPr kumimoji="1" lang="en-US" altLang="ja-JP"/>
              <a:t>2026/04/18-19</a:t>
            </a:r>
            <a:r>
              <a:rPr kumimoji="1" lang="ja-JP" altLang="en-US"/>
              <a:t>）</a:t>
            </a:r>
            <a:endParaRPr kumimoji="1" lang="ja-JP" altLang="en-US" sz="900" dirty="0"/>
          </a:p>
        </p:txBody>
      </p:sp>
    </p:spTree>
    <p:extLst>
      <p:ext uri="{BB962C8B-B14F-4D97-AF65-F5344CB8AC3E}">
        <p14:creationId xmlns:p14="http://schemas.microsoft.com/office/powerpoint/2010/main" val="269159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188049-BAE6-9BB0-D4F9-44FEB1484C2F}"/>
              </a:ext>
            </a:extLst>
          </p:cNvPr>
          <p:cNvSpPr>
            <a:spLocks noGrp="1"/>
          </p:cNvSpPr>
          <p:nvPr>
            <p:ph type="title"/>
          </p:nvPr>
        </p:nvSpPr>
        <p:spPr/>
        <p:txBody>
          <a:bodyPr/>
          <a:lstStyle/>
          <a:p>
            <a:r>
              <a:rPr kumimoji="1" lang="ja-JP" altLang="en-US" dirty="0"/>
              <a:t>課題・目的</a:t>
            </a:r>
          </a:p>
        </p:txBody>
      </p:sp>
      <p:sp>
        <p:nvSpPr>
          <p:cNvPr id="3" name="コンテンツ プレースホルダー 2">
            <a:extLst>
              <a:ext uri="{FF2B5EF4-FFF2-40B4-BE49-F238E27FC236}">
                <a16:creationId xmlns:a16="http://schemas.microsoft.com/office/drawing/2014/main" id="{E14C9202-03B9-3E2C-70E7-27DC84DEA08F}"/>
              </a:ext>
            </a:extLst>
          </p:cNvPr>
          <p:cNvSpPr>
            <a:spLocks noGrp="1"/>
          </p:cNvSpPr>
          <p:nvPr>
            <p:ph idx="1"/>
          </p:nvPr>
        </p:nvSpPr>
        <p:spPr/>
        <p:txBody>
          <a:bodyPr/>
          <a:lstStyle/>
          <a:p>
            <a:r>
              <a:rPr lang="ja-JP" altLang="en-US" dirty="0"/>
              <a:t>既往研究では停電発生に関する要因の理解を深めたものの、</a:t>
            </a:r>
            <a:r>
              <a:rPr lang="ja-JP" altLang="en-US" u="sng" dirty="0"/>
              <a:t>気象強制力（風、雨）と停電の時間的関係を検討した研究は少ない</a:t>
            </a:r>
            <a:endParaRPr lang="en-US" altLang="ja-JP" u="sng" dirty="0"/>
          </a:p>
          <a:p>
            <a:pPr lvl="1"/>
            <a:r>
              <a:rPr kumimoji="1" lang="ja-JP" altLang="en-US" dirty="0"/>
              <a:t>停電は気象強制力が最大のときに必ずしも同時に発生するわけではない</a:t>
            </a:r>
            <a:endParaRPr kumimoji="1" lang="en-US" altLang="ja-JP" dirty="0"/>
          </a:p>
          <a:p>
            <a:pPr lvl="1"/>
            <a:r>
              <a:rPr lang="ja-JP" altLang="en-US" dirty="0"/>
              <a:t>樹木の段階的な倒木、構造物の段階的な損傷、豪雨に対する水文学的応答、配電システム内の連鎖的故障による気象強制からの遅延</a:t>
            </a:r>
            <a:endParaRPr lang="en-US" altLang="ja-JP" dirty="0"/>
          </a:p>
          <a:p>
            <a:r>
              <a:rPr kumimoji="1" lang="ja-JP" altLang="en-US" u="sng" dirty="0"/>
              <a:t>停電の気象要因は地域によって異なる可能性</a:t>
            </a:r>
            <a:r>
              <a:rPr kumimoji="1" lang="ja-JP" altLang="en-US" dirty="0"/>
              <a:t>があるものの、このような</a:t>
            </a:r>
            <a:r>
              <a:rPr kumimoji="1" lang="ja-JP" altLang="en-US" u="sng" dirty="0"/>
              <a:t>地域特性を体系的に分析した研究は国内では存在しない</a:t>
            </a:r>
          </a:p>
        </p:txBody>
      </p:sp>
      <p:sp>
        <p:nvSpPr>
          <p:cNvPr id="4" name="四角形: 角を丸くする 3">
            <a:extLst>
              <a:ext uri="{FF2B5EF4-FFF2-40B4-BE49-F238E27FC236}">
                <a16:creationId xmlns:a16="http://schemas.microsoft.com/office/drawing/2014/main" id="{4575A51B-57DF-6DA7-B6E2-9A26860DCFBD}"/>
              </a:ext>
            </a:extLst>
          </p:cNvPr>
          <p:cNvSpPr/>
          <p:nvPr/>
        </p:nvSpPr>
        <p:spPr>
          <a:xfrm>
            <a:off x="617252" y="4622916"/>
            <a:ext cx="10957496" cy="1740626"/>
          </a:xfrm>
          <a:prstGeom prst="roundRect">
            <a:avLst>
              <a:gd name="adj" fmla="val 11038"/>
            </a:avLst>
          </a:prstGeom>
          <a:ln>
            <a:noFill/>
          </a:ln>
          <a:effectLst>
            <a:outerShdw blurRad="50800" dist="38100" dir="2700000" algn="tl"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r>
              <a:rPr kumimoji="1" lang="ja-JP" altLang="en-US" sz="4000" b="1" u="sng" dirty="0">
                <a:solidFill>
                  <a:schemeClr val="tx1"/>
                </a:solidFill>
                <a:latin typeface="メイリオ" panose="020B0604030504040204" pitchFamily="50" charset="-128"/>
                <a:ea typeface="メイリオ" panose="020B0604030504040204" pitchFamily="50" charset="-128"/>
              </a:rPr>
              <a:t>本研究の目的</a:t>
            </a:r>
            <a:endParaRPr kumimoji="1" lang="en-US" altLang="ja-JP" sz="4000" b="1" u="sng" dirty="0">
              <a:solidFill>
                <a:schemeClr val="tx1"/>
              </a:solidFill>
              <a:latin typeface="メイリオ" panose="020B0604030504040204" pitchFamily="50" charset="-128"/>
              <a:ea typeface="メイリオ" panose="020B0604030504040204" pitchFamily="50" charset="-128"/>
            </a:endParaRPr>
          </a:p>
          <a:p>
            <a:r>
              <a:rPr kumimoji="1" lang="en-US" altLang="ja-JP" sz="2800" dirty="0">
                <a:solidFill>
                  <a:schemeClr val="tx1"/>
                </a:solidFill>
                <a:latin typeface="メイリオ" panose="020B0604030504040204" pitchFamily="50" charset="-128"/>
                <a:ea typeface="メイリオ" panose="020B0604030504040204" pitchFamily="50" charset="-128"/>
              </a:rPr>
              <a:t>2024</a:t>
            </a:r>
            <a:r>
              <a:rPr kumimoji="1" lang="ja-JP" altLang="en-US" sz="2800" dirty="0">
                <a:solidFill>
                  <a:schemeClr val="tx1"/>
                </a:solidFill>
                <a:latin typeface="メイリオ" panose="020B0604030504040204" pitchFamily="50" charset="-128"/>
                <a:ea typeface="メイリオ" panose="020B0604030504040204" pitchFamily="50" charset="-128"/>
              </a:rPr>
              <a:t>年</a:t>
            </a:r>
            <a:r>
              <a:rPr kumimoji="1" lang="en-US" altLang="ja-JP" sz="2800" dirty="0">
                <a:solidFill>
                  <a:schemeClr val="tx1"/>
                </a:solidFill>
                <a:latin typeface="メイリオ" panose="020B0604030504040204" pitchFamily="50" charset="-128"/>
                <a:ea typeface="メイリオ" panose="020B0604030504040204" pitchFamily="50" charset="-128"/>
              </a:rPr>
              <a:t>8</a:t>
            </a:r>
            <a:r>
              <a:rPr kumimoji="1" lang="ja-JP" altLang="en-US" sz="2800" dirty="0">
                <a:solidFill>
                  <a:schemeClr val="tx1"/>
                </a:solidFill>
                <a:latin typeface="メイリオ" panose="020B0604030504040204" pitchFamily="50" charset="-128"/>
                <a:ea typeface="メイリオ" panose="020B0604030504040204" pitchFamily="50" charset="-128"/>
              </a:rPr>
              <a:t>月下旬から</a:t>
            </a:r>
            <a:r>
              <a:rPr kumimoji="1" lang="en-US" altLang="ja-JP" sz="2800" dirty="0">
                <a:solidFill>
                  <a:schemeClr val="tx1"/>
                </a:solidFill>
                <a:latin typeface="メイリオ" panose="020B0604030504040204" pitchFamily="50" charset="-128"/>
                <a:ea typeface="メイリオ" panose="020B0604030504040204" pitchFamily="50" charset="-128"/>
              </a:rPr>
              <a:t>9</a:t>
            </a:r>
            <a:r>
              <a:rPr kumimoji="1" lang="ja-JP" altLang="en-US" sz="2800" dirty="0">
                <a:solidFill>
                  <a:schemeClr val="tx1"/>
                </a:solidFill>
                <a:latin typeface="メイリオ" panose="020B0604030504040204" pitchFamily="50" charset="-128"/>
                <a:ea typeface="メイリオ" panose="020B0604030504040204" pitchFamily="50" charset="-128"/>
              </a:rPr>
              <a:t>月上旬にかけて上陸した台風</a:t>
            </a:r>
            <a:r>
              <a:rPr kumimoji="1" lang="en-US" altLang="ja-JP" sz="2800" dirty="0">
                <a:solidFill>
                  <a:schemeClr val="tx1"/>
                </a:solidFill>
                <a:latin typeface="メイリオ" panose="020B0604030504040204" pitchFamily="50" charset="-128"/>
                <a:ea typeface="メイリオ" panose="020B0604030504040204" pitchFamily="50" charset="-128"/>
              </a:rPr>
              <a:t>2410</a:t>
            </a:r>
            <a:r>
              <a:rPr kumimoji="1" lang="ja-JP" altLang="en-US" sz="2800" dirty="0">
                <a:solidFill>
                  <a:schemeClr val="tx1"/>
                </a:solidFill>
                <a:latin typeface="メイリオ" panose="020B0604030504040204" pitchFamily="50" charset="-128"/>
                <a:ea typeface="メイリオ" panose="020B0604030504040204" pitchFamily="50" charset="-128"/>
              </a:rPr>
              <a:t>号（シャンシャン）における気象要因と停電発生の時間的関係を調査する</a:t>
            </a:r>
          </a:p>
        </p:txBody>
      </p:sp>
      <p:sp>
        <p:nvSpPr>
          <p:cNvPr id="5" name="フッター プレースホルダー 4">
            <a:extLst>
              <a:ext uri="{FF2B5EF4-FFF2-40B4-BE49-F238E27FC236}">
                <a16:creationId xmlns:a16="http://schemas.microsoft.com/office/drawing/2014/main" id="{EC85E090-1203-F448-E165-0397B268B212}"/>
              </a:ext>
            </a:extLst>
          </p:cNvPr>
          <p:cNvSpPr>
            <a:spLocks noGrp="1"/>
          </p:cNvSpPr>
          <p:nvPr>
            <p:ph type="ftr" sz="quarter" idx="11"/>
          </p:nvPr>
        </p:nvSpPr>
        <p:spPr/>
        <p:txBody>
          <a:bodyPr/>
          <a:lstStyle/>
          <a:p>
            <a:r>
              <a:rPr kumimoji="1" lang="en-US" altLang="ja-JP"/>
              <a:t>H.Taniguchi@Univ. of Hyogo</a:t>
            </a:r>
            <a:endParaRPr kumimoji="1" lang="ja-JP" altLang="en-US" dirty="0"/>
          </a:p>
        </p:txBody>
      </p:sp>
      <p:sp>
        <p:nvSpPr>
          <p:cNvPr id="6" name="日付プレースホルダー 5">
            <a:extLst>
              <a:ext uri="{FF2B5EF4-FFF2-40B4-BE49-F238E27FC236}">
                <a16:creationId xmlns:a16="http://schemas.microsoft.com/office/drawing/2014/main" id="{1B6ACB6E-AB81-22AA-6B88-0C27D8819EB2}"/>
              </a:ext>
            </a:extLst>
          </p:cNvPr>
          <p:cNvSpPr>
            <a:spLocks noGrp="1"/>
          </p:cNvSpPr>
          <p:nvPr>
            <p:ph type="dt" sz="half" idx="10"/>
          </p:nvPr>
        </p:nvSpPr>
        <p:spPr/>
        <p:txBody>
          <a:bodyPr/>
          <a:lstStyle/>
          <a:p>
            <a:r>
              <a:rPr kumimoji="1" lang="ja-JP" altLang="en-US"/>
              <a:t>雲・降水・積雪研究会</a:t>
            </a:r>
            <a:r>
              <a:rPr kumimoji="1" lang="en-US" altLang="ja-JP"/>
              <a:t>2026@</a:t>
            </a:r>
            <a:r>
              <a:rPr kumimoji="1" lang="ja-JP" altLang="en-US"/>
              <a:t>兵庫県立大学大学院減災復興政策研究科大講義室（</a:t>
            </a:r>
            <a:r>
              <a:rPr kumimoji="1" lang="en-US" altLang="ja-JP"/>
              <a:t>2026/04/18-19</a:t>
            </a:r>
            <a:r>
              <a:rPr kumimoji="1" lang="ja-JP" altLang="en-US"/>
              <a:t>）</a:t>
            </a:r>
            <a:endParaRPr kumimoji="1" lang="ja-JP" altLang="en-US" sz="900" dirty="0"/>
          </a:p>
        </p:txBody>
      </p:sp>
    </p:spTree>
    <p:extLst>
      <p:ext uri="{BB962C8B-B14F-4D97-AF65-F5344CB8AC3E}">
        <p14:creationId xmlns:p14="http://schemas.microsoft.com/office/powerpoint/2010/main" val="2548379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E73C66-8511-15F3-A212-C12C3DA843AB}"/>
              </a:ext>
            </a:extLst>
          </p:cNvPr>
          <p:cNvSpPr>
            <a:spLocks noGrp="1"/>
          </p:cNvSpPr>
          <p:nvPr>
            <p:ph type="title"/>
          </p:nvPr>
        </p:nvSpPr>
        <p:spPr/>
        <p:txBody>
          <a:bodyPr/>
          <a:lstStyle/>
          <a:p>
            <a:r>
              <a:rPr kumimoji="1" lang="ja-JP" altLang="en-US" dirty="0"/>
              <a:t>本研究で行うこと</a:t>
            </a:r>
          </a:p>
        </p:txBody>
      </p:sp>
      <p:sp>
        <p:nvSpPr>
          <p:cNvPr id="3" name="コンテンツ プレースホルダー 2">
            <a:extLst>
              <a:ext uri="{FF2B5EF4-FFF2-40B4-BE49-F238E27FC236}">
                <a16:creationId xmlns:a16="http://schemas.microsoft.com/office/drawing/2014/main" id="{586C2A23-7BFE-7A7C-BBE5-229CA4697729}"/>
              </a:ext>
            </a:extLst>
          </p:cNvPr>
          <p:cNvSpPr>
            <a:spLocks noGrp="1"/>
          </p:cNvSpPr>
          <p:nvPr>
            <p:ph idx="1"/>
          </p:nvPr>
        </p:nvSpPr>
        <p:spPr/>
        <p:txBody>
          <a:bodyPr/>
          <a:lstStyle/>
          <a:p>
            <a:r>
              <a:rPr lang="ja-JP" altLang="en-US" dirty="0"/>
              <a:t>停電記録と気象観測データを用い、、</a:t>
            </a:r>
            <a:r>
              <a:rPr lang="ja-JP" altLang="en-US" u="sng" dirty="0"/>
              <a:t>突風や降雨量などの主要気象変数と停電発生の間の遅延相関</a:t>
            </a:r>
            <a:r>
              <a:rPr lang="ja-JP" altLang="en-US" dirty="0"/>
              <a:t>を計算し日本各地で比較</a:t>
            </a:r>
            <a:endParaRPr lang="en-US" altLang="ja-JP" dirty="0"/>
          </a:p>
          <a:p>
            <a:endParaRPr lang="en-US" altLang="ja-JP" dirty="0"/>
          </a:p>
          <a:p>
            <a:r>
              <a:rPr lang="ja-JP" altLang="en-US" dirty="0"/>
              <a:t>特徴的な遅延構造、地域差、停電の主要な気象要因を特定</a:t>
            </a:r>
            <a:endParaRPr lang="en-US" altLang="ja-JP" dirty="0"/>
          </a:p>
          <a:p>
            <a:endParaRPr lang="en-US" altLang="ja-JP" dirty="0"/>
          </a:p>
          <a:p>
            <a:r>
              <a:rPr lang="ja-JP" altLang="en-US" dirty="0"/>
              <a:t>台風上陸時の停電に繋がる災害メカニズムに関する新たな知見を提供し、停電リスク評価に寄与することを目指す</a:t>
            </a:r>
            <a:endParaRPr lang="en-US" altLang="ja-JP" dirty="0"/>
          </a:p>
        </p:txBody>
      </p:sp>
      <p:sp>
        <p:nvSpPr>
          <p:cNvPr id="4" name="フッター プレースホルダー 3">
            <a:extLst>
              <a:ext uri="{FF2B5EF4-FFF2-40B4-BE49-F238E27FC236}">
                <a16:creationId xmlns:a16="http://schemas.microsoft.com/office/drawing/2014/main" id="{7078E3FF-CDE4-71C5-D63D-3B7B384C681D}"/>
              </a:ext>
            </a:extLst>
          </p:cNvPr>
          <p:cNvSpPr>
            <a:spLocks noGrp="1"/>
          </p:cNvSpPr>
          <p:nvPr>
            <p:ph type="ftr" sz="quarter" idx="11"/>
          </p:nvPr>
        </p:nvSpPr>
        <p:spPr/>
        <p:txBody>
          <a:bodyPr/>
          <a:lstStyle/>
          <a:p>
            <a:r>
              <a:rPr kumimoji="1" lang="en-US" altLang="ja-JP"/>
              <a:t>H.Taniguchi@Univ. of Hyogo</a:t>
            </a:r>
            <a:endParaRPr kumimoji="1" lang="ja-JP" altLang="en-US" dirty="0"/>
          </a:p>
        </p:txBody>
      </p:sp>
      <p:sp>
        <p:nvSpPr>
          <p:cNvPr id="5" name="日付プレースホルダー 4">
            <a:extLst>
              <a:ext uri="{FF2B5EF4-FFF2-40B4-BE49-F238E27FC236}">
                <a16:creationId xmlns:a16="http://schemas.microsoft.com/office/drawing/2014/main" id="{89D24C05-8C9B-97D1-0AE3-690CB74A7D1D}"/>
              </a:ext>
            </a:extLst>
          </p:cNvPr>
          <p:cNvSpPr>
            <a:spLocks noGrp="1"/>
          </p:cNvSpPr>
          <p:nvPr>
            <p:ph type="dt" sz="half" idx="10"/>
          </p:nvPr>
        </p:nvSpPr>
        <p:spPr/>
        <p:txBody>
          <a:bodyPr/>
          <a:lstStyle/>
          <a:p>
            <a:r>
              <a:rPr kumimoji="1" lang="ja-JP" altLang="en-US"/>
              <a:t>雲・降水・積雪研究会</a:t>
            </a:r>
            <a:r>
              <a:rPr kumimoji="1" lang="en-US" altLang="ja-JP"/>
              <a:t>2026@</a:t>
            </a:r>
            <a:r>
              <a:rPr kumimoji="1" lang="ja-JP" altLang="en-US"/>
              <a:t>兵庫県立大学大学院減災復興政策研究科大講義室（</a:t>
            </a:r>
            <a:r>
              <a:rPr kumimoji="1" lang="en-US" altLang="ja-JP"/>
              <a:t>2026/04/18-19</a:t>
            </a:r>
            <a:r>
              <a:rPr kumimoji="1" lang="ja-JP" altLang="en-US"/>
              <a:t>）</a:t>
            </a:r>
            <a:endParaRPr kumimoji="1" lang="ja-JP" altLang="en-US" sz="900" dirty="0"/>
          </a:p>
        </p:txBody>
      </p:sp>
    </p:spTree>
    <p:extLst>
      <p:ext uri="{BB962C8B-B14F-4D97-AF65-F5344CB8AC3E}">
        <p14:creationId xmlns:p14="http://schemas.microsoft.com/office/powerpoint/2010/main" val="320841300"/>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txDef>
      <a:spPr>
        <a:noFill/>
      </a:spPr>
      <a:bodyPr wrap="square">
        <a:spAutoFit/>
      </a:bodyPr>
      <a:lstStyle>
        <a:defPPr algn="l">
          <a:defRPr sz="1100" dirty="0">
            <a:latin typeface="メイリオ" panose="020B0604030504040204" pitchFamily="50" charset="-128"/>
            <a:ea typeface="メイリオ" panose="020B0604030504040204" pitchFamily="50" charset="-128"/>
          </a:defRPr>
        </a:defPPr>
      </a:lstStyle>
    </a:txDef>
  </a:objectDefaults>
  <a:extraClrSchemeLst/>
</a:theme>
</file>

<file path=ppt/theme/theme2.xml><?xml version="1.0" encoding="utf-8"?>
<a:theme xmlns:a="http://schemas.openxmlformats.org/drawingml/2006/main" name="レトロスペクト">
  <a:themeElements>
    <a:clrScheme name="レトロスペクト">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txDef>
      <a:spPr>
        <a:noFill/>
      </a:spPr>
      <a:bodyPr wrap="none" rtlCol="0">
        <a:spAutoFit/>
      </a:bodyPr>
      <a:lstStyle>
        <a:defPPr algn="l">
          <a:defRPr kumimoji="1" sz="3200" b="1" dirty="0" smtClean="0">
            <a:latin typeface="メイリオ" panose="020B0604030504040204" pitchFamily="50" charset="-128"/>
            <a:ea typeface="メイリオ" panose="020B0604030504040204" pitchFamily="50" charset="-128"/>
          </a:defRPr>
        </a:defPPr>
      </a:lstStyle>
    </a:txDef>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712</TotalTime>
  <Words>3072</Words>
  <Application>Microsoft Office PowerPoint</Application>
  <PresentationFormat>ワイド画面</PresentationFormat>
  <Paragraphs>267</Paragraphs>
  <Slides>42</Slides>
  <Notes>4</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42</vt:i4>
      </vt:variant>
    </vt:vector>
  </HeadingPairs>
  <TitlesOfParts>
    <vt:vector size="50" baseType="lpstr">
      <vt:lpstr>メイリオ</vt:lpstr>
      <vt:lpstr>游ゴシック</vt:lpstr>
      <vt:lpstr>Calibri</vt:lpstr>
      <vt:lpstr>Calibri Light</vt:lpstr>
      <vt:lpstr>Wingdings</vt:lpstr>
      <vt:lpstr>Wingdings 2</vt:lpstr>
      <vt:lpstr>HDOfficeLightV0</vt:lpstr>
      <vt:lpstr>レトロスペクト</vt:lpstr>
      <vt:lpstr>停電データ活用打合せ </vt:lpstr>
      <vt:lpstr>雲・降水・積雪研究会2026</vt:lpstr>
      <vt:lpstr>台風SHANSHAN(2024)に伴う停電の気象学的要因と日本全国における地域的遅延特性</vt:lpstr>
      <vt:lpstr>研究背景（１）極端現象と停電</vt:lpstr>
      <vt:lpstr>研究背景（２）熱帯低気圧と停電</vt:lpstr>
      <vt:lpstr>研究背景（３）停電予測</vt:lpstr>
      <vt:lpstr>研究背景（４）国内の停電研究（気象）</vt:lpstr>
      <vt:lpstr>課題・目的</vt:lpstr>
      <vt:lpstr>本研究で行うこと</vt:lpstr>
      <vt:lpstr>使用したデータセット（2024/08/27-09/04)</vt:lpstr>
      <vt:lpstr>地域の分類</vt:lpstr>
      <vt:lpstr>解析手法（１）ラグ相関</vt:lpstr>
      <vt:lpstr>解析手法（２）有意性検定</vt:lpstr>
      <vt:lpstr>気象概況（１）台風経路</vt:lpstr>
      <vt:lpstr>気象概況（２）気圧配置（上），日降水量（下）</vt:lpstr>
      <vt:lpstr>気象概況（３）最大瞬間風速，最大日降水量</vt:lpstr>
      <vt:lpstr>結果① 停電の地域分布 8/27-8/29</vt:lpstr>
      <vt:lpstr>結果① 停電の地域分布 8/30-9/1</vt:lpstr>
      <vt:lpstr>結果① 停電の地域分布 8/27-9/1</vt:lpstr>
      <vt:lpstr>結果② 地域別の停電の時系列</vt:lpstr>
      <vt:lpstr>結果③ 地域別の気象要素と停電の時系列</vt:lpstr>
      <vt:lpstr>結果③ 地域別の気象要素と停電の時系列</vt:lpstr>
      <vt:lpstr>結果③ 地域別の気象要素と停電の時系列</vt:lpstr>
      <vt:lpstr>結果③ 地域別の気象要素と停電の時系列</vt:lpstr>
      <vt:lpstr>結果④ ラグ相関のまとめ</vt:lpstr>
      <vt:lpstr>結果⑤ 停電の地域別の気象要因</vt:lpstr>
      <vt:lpstr>まとめ</vt:lpstr>
      <vt:lpstr>議論</vt:lpstr>
      <vt:lpstr>PowerPoint プレゼンテーション</vt:lpstr>
      <vt:lpstr>有意性の確認（１）</vt:lpstr>
      <vt:lpstr>有意性の確認（２）</vt:lpstr>
      <vt:lpstr>有意性の確認（３）</vt:lpstr>
      <vt:lpstr>（左）積算降水量（右）期間最大瞬間風速</vt:lpstr>
      <vt:lpstr>日別積算降水量（2024/8/27-9/4）</vt:lpstr>
      <vt:lpstr>日別最大瞬間風速（2024/8/27-9/4）</vt:lpstr>
      <vt:lpstr>停電戸数（全階級） （左）前1時間最大値（右）前12時間最大値</vt:lpstr>
      <vt:lpstr>停電時間×停電戸数（全階級） （左）前1時間最大値（右）前12時間最大値</vt:lpstr>
      <vt:lpstr>「停電戸数」×「停電時間×停電戸数」</vt:lpstr>
      <vt:lpstr>各地方のリカバリー曲線の推移（最大値からの変位）</vt:lpstr>
      <vt:lpstr>2024 月別停電件数（10電力）</vt:lpstr>
      <vt:lpstr>2024 月別停電件数（10電力計）</vt:lpstr>
      <vt:lpstr>経路と停電（202410）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Hiroshi Taniguchi</dc:creator>
  <cp:lastModifiedBy>Hiroshi Taniguchi</cp:lastModifiedBy>
  <cp:revision>177</cp:revision>
  <dcterms:created xsi:type="dcterms:W3CDTF">2026-04-15T09:22:39Z</dcterms:created>
  <dcterms:modified xsi:type="dcterms:W3CDTF">2026-04-27T02:49:14Z</dcterms:modified>
</cp:coreProperties>
</file>