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57" r:id="rId5"/>
    <p:sldId id="259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5" autoAdjust="0"/>
    <p:restoredTop sz="94660"/>
  </p:normalViewPr>
  <p:slideViewPr>
    <p:cSldViewPr snapToGrid="0">
      <p:cViewPr varScale="1">
        <p:scale>
          <a:sx n="43" d="100"/>
          <a:sy n="43" d="100"/>
        </p:scale>
        <p:origin x="16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9695F9B-FB31-4B8F-890C-B616CE953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FD25904-9B43-42FE-8C93-D1FD9EDA1B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54A9673-7149-46C4-A8D5-04F97E962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FB15652-2F13-4C71-8E5A-C46CEA41A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BA209F-B61C-4157-93B6-ED82EC924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6608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D48087-9CEC-409F-A4D2-460AD0303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A6FF8A3-99DB-4355-B3BD-34571ADBC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3D5381-B7F4-4058-8FA8-0447FCF6B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D26CDB-B2D2-4DFC-8941-48323486A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3F6325-D17E-42F3-9D44-2077B48F9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191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ADA4FDE-DA3F-4F2F-A7B7-41CBAAA0A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FF36B2F-AAE3-48F7-8655-450F5C18D7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CF0955-EDE3-4FA3-8661-6E461C49E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D19D897-42DE-48ED-BB34-46F86FC7D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A5BDA4-4F04-4DEF-ADA6-A29B3CF8F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7181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610249-AEF5-4D11-AA6F-6E55C08CC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7175C4E-0710-423C-91BE-994D5030F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0DE72B-2771-47D2-A9FC-4CD36FF2F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0632A5-71C6-432C-B8AC-F20A2D45B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8FC944D-F671-4CA7-AA9F-772905829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746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26E30C-497D-451B-B9C2-B6C22B2E4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A0F2B5-71A5-4906-935F-554A47967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36588A-351F-49B4-A71D-5AE6C4120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065B685-637A-4A11-BCD8-5D48B23A2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9231DD-1393-4436-B97B-67E09D463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333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51D1EDB-8274-4468-9621-14DA826500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969C321-2FD5-4C1E-9725-A3262D8E47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7BC8E26-43DE-40FF-BDAF-A375869B1C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C55DAB7-DA01-4A36-8DEB-F0B7AD470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ACA37EF-B694-4738-B264-9EA96B165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94176B-DDAC-43BA-892C-8E5EEA531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827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2DCDE5-787A-4B1D-83B8-6F7464298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D149D8B-2AF1-4CBC-B99D-5491A6BF5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6710132-6301-4BEB-9919-EE9C699FD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CE5E70F-F36D-4F60-986A-5B5CF65086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F4DB80F-5C1C-4236-9DE0-EBF8A93A8F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D71C19A-B747-4F5A-A962-977231F9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6BEB731-3D40-4C5F-BEC7-E0C3C1E9A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CA1F2E-27C9-4F37-A971-D67111BB3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2149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D54F73-E0F7-4D1A-AF52-5BDBE6185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B20650B-1BC1-4564-9AA3-146C74B14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1D6A5EC-A846-44E8-9C23-9392EF6898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F8AC316-AECA-4C39-849B-0E99666B3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4847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E020448-B9DB-44B8-BF5C-6F54B9E9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0C9ACE6-CC38-430F-8504-3D4547A5A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FF6F68-99CA-46FA-BB42-4C512C266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978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41DCF6-CED0-47CF-8032-1BBB1E573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C8BEA8-F588-4C66-8331-2FDF49B6B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C2BDD3F-664E-47C1-B21E-EDEF7DCF8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0BB9058-8A5A-4E8A-81DF-6857FA515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B1C4C8C-ED0C-4D69-91A6-6A32798F3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051924C-3C7F-4C6D-A5D4-4156A991A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0502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36C266-F794-4ADF-975D-AEC94C3B4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23EADAC-298D-4BC9-BF4E-8A83C80CF7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07575A-DB4D-4105-8E08-97E4B8FC24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53DEAB8-7426-4A7C-B05B-2E8EC3EB1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2F5FFF-60A3-4E77-92D4-54E015C90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6F1AA0-4DA6-4BAC-96A8-E6BBE7730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1954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490AF6F-29CF-4DE4-8A71-D446A1C85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BD7DF0-66CD-439E-928A-565E2C12A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4D2705C-960D-4782-BDA0-AFA7A45FC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20CE6-BBD2-441A-8AB6-06C045AA3C78}" type="datetimeFigureOut">
              <a:rPr kumimoji="1" lang="ja-JP" altLang="en-US" smtClean="0"/>
              <a:t>2025/1/1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9F393A-C7CA-422F-AE07-125212E096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D7E0C9-189C-4146-96CE-5BCD2008CD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1831A-F23D-429C-9ED2-6CE1650195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899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594D7D5-C222-45FF-A389-DE70F95C0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032941"/>
              </p:ext>
            </p:extLst>
          </p:nvPr>
        </p:nvGraphicFramePr>
        <p:xfrm>
          <a:off x="1706386" y="1338445"/>
          <a:ext cx="9362556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284">
                  <a:extLst>
                    <a:ext uri="{9D8B030D-6E8A-4147-A177-3AD203B41FA5}">
                      <a16:colId xmlns:a16="http://schemas.microsoft.com/office/drawing/2014/main" val="351921701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990312890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8888466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73893002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6802500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675419081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89985429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50158515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5114604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baseline="300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dirty="0"/>
                        <a:t>planetary radiation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dirty="0"/>
                        <a:t>solar radiation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69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l-GR" altLang="ja-JP" b="1" dirty="0">
                          <a:solidFill>
                            <a:schemeClr val="bg1"/>
                          </a:solidFill>
                        </a:rPr>
                        <a:t>Δ</a:t>
                      </a:r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k</a:t>
                      </a: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cm</a:t>
                      </a:r>
                      <a:r>
                        <a:rPr kumimoji="1" lang="en-US" altLang="ja-JP" b="1" baseline="30000" dirty="0">
                          <a:solidFill>
                            <a:schemeClr val="bg1"/>
                          </a:solidFill>
                        </a:rPr>
                        <a:t>-1</a:t>
                      </a:r>
                      <a:endParaRPr kumimoji="1" lang="ja-JP" altLang="en-US" b="1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upflx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dnflx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flxcnv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m-3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tend</a:t>
                      </a: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K s-1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upflx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dnflx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flxcnv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m-3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tend</a:t>
                      </a: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K s-1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51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50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2.84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3.74e-4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4.56e-5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6.80e-1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6.93e-1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4.60e-5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1.70e-4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466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6.29e-1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1.88e-4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6.68e-5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9.38e-1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7.42e-1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4.45e-5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2.52e-4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37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7.37e-1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6.70e-1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1.45e-4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8.95e-4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3.10e-1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4.60e-1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3.68e-5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7.28e-5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558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7.34e-1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4.42e-1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1.09e-4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2.07e-4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2.69e-1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1.74e-1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2.12e-5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3.66e-5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330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2.81e-1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2.68e-1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5.25e-5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7.64e-5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9.52e-2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1.59e-1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1.64e-5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3.12e-5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358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1.62e-1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1.99e-1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2.45e-5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2.63e-2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6.24e-2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4.94e-6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1.28e-5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264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4.04e-2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8.69e-2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1.93e-5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3.06e-5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9.02e-2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9.83e-2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4.30e-6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5.02e-5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6073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4.96e-2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6.91e-2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2.44e-5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1.36e-2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2.97e-2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2.58e-6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9.66e-6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277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2.69e-2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2.81e-2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4.59e-6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1.44e-5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3.44e-3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2.61e-2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2.09e-6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1.24e-5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794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2+20*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2.80e-1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2.68e-1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5.25e-5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7.64e-5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3.87e-1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4.19e-1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1.75e-5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3.21e-5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810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1+10*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1.63e-1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1.98e-1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3.25e-5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2.45e-5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2.36e-1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2.19e-1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8.64e-6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1.00e-5</a:t>
                      </a:r>
                      <a:endParaRPr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347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>
                          <a:solidFill>
                            <a:schemeClr val="tx1"/>
                          </a:solidFill>
                        </a:rPr>
                        <a:t>0.5+5*</a:t>
                      </a:r>
                      <a:endParaRPr kumimoji="1" lang="en-US" altLang="ja-JP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4.05e-2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8.68e-2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1.93e-5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3.06e-5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7.05e-2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7.31e-2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5.07e-6</a:t>
                      </a:r>
                      <a:endParaRPr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ja-JP" dirty="0"/>
                        <a:t>4.57e-5</a:t>
                      </a:r>
                      <a:endParaRPr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5425739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11C25944-96BB-42E8-BB2B-E7C87CA2F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RMSE </a:t>
            </a:r>
            <a:r>
              <a:rPr lang="ja-JP" altLang="en-US" dirty="0"/>
              <a:t>の波数解像度依存性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AF24EF-E5B2-4A1D-8652-AD72CFF7E927}"/>
              </a:ext>
            </a:extLst>
          </p:cNvPr>
          <p:cNvSpPr txBox="1"/>
          <p:nvPr/>
        </p:nvSpPr>
        <p:spPr>
          <a:xfrm>
            <a:off x="0" y="5409290"/>
            <a:ext cx="15888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*</a:t>
            </a:r>
            <a:r>
              <a:rPr lang="ja-JP" altLang="en-US" dirty="0"/>
              <a:t>解像度</a:t>
            </a:r>
            <a:endParaRPr lang="en-US" altLang="ja-JP" dirty="0"/>
          </a:p>
          <a:p>
            <a:r>
              <a:rPr lang="ja-JP" altLang="en-US" dirty="0"/>
              <a:t>切り替え</a:t>
            </a:r>
            <a:endParaRPr lang="en-US" altLang="ja-JP" dirty="0"/>
          </a:p>
          <a:p>
            <a:r>
              <a:rPr lang="ja-JP" altLang="en-US" dirty="0"/>
              <a:t>は </a:t>
            </a:r>
            <a:r>
              <a:rPr lang="en-US" altLang="ja-JP" dirty="0"/>
              <a:t>7700 cm</a:t>
            </a:r>
            <a:r>
              <a:rPr lang="en-US" altLang="ja-JP" baseline="30000" dirty="0"/>
              <a:t>-1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15604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594D7D5-C222-45FF-A389-DE70F95C0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899960"/>
              </p:ext>
            </p:extLst>
          </p:nvPr>
        </p:nvGraphicFramePr>
        <p:xfrm>
          <a:off x="1706386" y="1338445"/>
          <a:ext cx="9362556" cy="546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284">
                  <a:extLst>
                    <a:ext uri="{9D8B030D-6E8A-4147-A177-3AD203B41FA5}">
                      <a16:colId xmlns:a16="http://schemas.microsoft.com/office/drawing/2014/main" val="351921701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990312890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8888466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73893002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6802500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675419081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89985429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50158515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5114604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baseline="30000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 dirty="0"/>
                        <a:t>planetary radiation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kumimoji="1" lang="en-US" altLang="ja-JP"/>
                        <a:t>solar radiation</a:t>
                      </a:r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369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l-GR" altLang="ja-JP" b="1" dirty="0">
                          <a:solidFill>
                            <a:schemeClr val="bg1"/>
                          </a:solidFill>
                        </a:rPr>
                        <a:t>Δ</a:t>
                      </a:r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k</a:t>
                      </a: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cm</a:t>
                      </a:r>
                      <a:r>
                        <a:rPr kumimoji="1" lang="en-US" altLang="ja-JP" b="1" baseline="30000" dirty="0">
                          <a:solidFill>
                            <a:schemeClr val="bg1"/>
                          </a:solidFill>
                        </a:rPr>
                        <a:t>-1</a:t>
                      </a:r>
                      <a:endParaRPr kumimoji="1" lang="ja-JP" altLang="en-US" b="1" baseline="30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upflx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dnflx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flxcnv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m-3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tend</a:t>
                      </a: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K s-1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upflx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dnflx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m-2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 err="1">
                          <a:solidFill>
                            <a:schemeClr val="bg1"/>
                          </a:solidFill>
                        </a:rPr>
                        <a:t>flxcnv</a:t>
                      </a:r>
                      <a:endParaRPr kumimoji="1" lang="en-US" altLang="ja-JP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W m-3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tend</a:t>
                      </a:r>
                    </a:p>
                    <a:p>
                      <a:r>
                        <a:rPr kumimoji="1" lang="en-US" altLang="ja-JP" b="1" dirty="0">
                          <a:solidFill>
                            <a:schemeClr val="bg1"/>
                          </a:solidFill>
                        </a:rPr>
                        <a:t>K s-1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51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50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1.44e1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6.05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9.80e-4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4.56e-5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3.01e-1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1.36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1.18e-4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1.70e-4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6466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7.25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3.68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6.82e-4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6.68e-5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8.19e-1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6.98e-5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2.52e-4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37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5.70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3.88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4.86e-4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8.95e-4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2.98e-1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5.48e-5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7.28e-5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558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2.77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2.43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4.14e-4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2.07e-4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3.22e-2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6.65e-1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5.36e-5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3.67e-5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23308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3.63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1.27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1.83e-4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7.64e-5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8.08e-2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4.88e-1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4.04e-5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3.12e-5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358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2.81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1.37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1.65e-4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2.45e-5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1.19e-2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7.16e-2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9.62e-6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1.28e-5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264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2.94e-1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2.82e-1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6.18e-5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2.41e-2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1.56e-1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8.62e-6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5.02e-5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366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3.36e-1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2.05e-1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3.09e-5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2.44e-5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1.55e-3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3.29e-2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3.17e-6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/>
                        <a:t>9.66e-6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005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2.79e-2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3.12e-2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4.94e-6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1.44e-5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1.05e-3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2.86e-2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2.91e-6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/>
                        <a:t>1.24e-5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12415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2+20*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3.63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1.27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1.83e-4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7.64e-5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7.98e-1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5.12e-1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3.22e-5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3.20e-5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7810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1+10*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2.81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1.37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1.65e-4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2.45e-5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3.02e-1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4.88e-1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1.76e-5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1.00e-5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45347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0.5+5*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2.94e-1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2.82e-1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6.18e-5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3.05e-5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3.18e-2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1.92e-1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1.59e-5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</a:rPr>
                        <a:t>4.57e-5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8094246"/>
                  </a:ext>
                </a:extLst>
              </a:tr>
            </a:tbl>
          </a:graphicData>
        </a:graphic>
      </p:graphicFrame>
      <p:sp>
        <p:nvSpPr>
          <p:cNvPr id="2" name="タイトル 1">
            <a:extLst>
              <a:ext uri="{FF2B5EF4-FFF2-40B4-BE49-F238E27FC236}">
                <a16:creationId xmlns:a16="http://schemas.microsoft.com/office/drawing/2014/main" id="{11C25944-96BB-42E8-BB2B-E7C87CA2F1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RMSE </a:t>
            </a:r>
            <a:r>
              <a:rPr lang="ja-JP" altLang="en-US" dirty="0"/>
              <a:t>の波数解像度依存性 </a:t>
            </a:r>
            <a:r>
              <a:rPr lang="en-US" altLang="ja-JP"/>
              <a:t>(</a:t>
            </a:r>
            <a:r>
              <a:rPr lang="ja-JP" altLang="en-US"/>
              <a:t>雲</a:t>
            </a:r>
            <a:r>
              <a:rPr lang="ja-JP" altLang="en-US" dirty="0"/>
              <a:t>なし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CAF24EF-E5B2-4A1D-8652-AD72CFF7E927}"/>
              </a:ext>
            </a:extLst>
          </p:cNvPr>
          <p:cNvSpPr txBox="1"/>
          <p:nvPr/>
        </p:nvSpPr>
        <p:spPr>
          <a:xfrm>
            <a:off x="0" y="5409290"/>
            <a:ext cx="15888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*</a:t>
            </a:r>
            <a:r>
              <a:rPr lang="ja-JP" altLang="en-US" dirty="0"/>
              <a:t>解像度</a:t>
            </a:r>
            <a:endParaRPr lang="en-US" altLang="ja-JP" dirty="0"/>
          </a:p>
          <a:p>
            <a:r>
              <a:rPr lang="ja-JP" altLang="en-US" dirty="0"/>
              <a:t>切り替え</a:t>
            </a:r>
            <a:endParaRPr lang="en-US" altLang="ja-JP" dirty="0"/>
          </a:p>
          <a:p>
            <a:r>
              <a:rPr lang="ja-JP" altLang="en-US" dirty="0"/>
              <a:t>は </a:t>
            </a:r>
            <a:r>
              <a:rPr lang="en-US" altLang="ja-JP" dirty="0"/>
              <a:t>7700 cm</a:t>
            </a:r>
            <a:r>
              <a:rPr lang="en-US" altLang="ja-JP" baseline="30000" dirty="0"/>
              <a:t>-1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16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F99180-7FA1-4AF2-9877-555F8158B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CD0DBA5-7D11-4EF1-80FA-391864A4CE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199" y="0"/>
            <a:ext cx="11427601" cy="68580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770675D-F376-4315-894B-BA227E0F0C9A}"/>
              </a:ext>
            </a:extLst>
          </p:cNvPr>
          <p:cNvSpPr txBox="1"/>
          <p:nvPr/>
        </p:nvSpPr>
        <p:spPr>
          <a:xfrm>
            <a:off x="191228" y="532263"/>
            <a:ext cx="12939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</a:rPr>
              <a:t>OLD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846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594D7D5-C222-45FF-A389-DE70F95C03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4551809"/>
              </p:ext>
            </p:extLst>
          </p:nvPr>
        </p:nvGraphicFramePr>
        <p:xfrm>
          <a:off x="1706385" y="2213362"/>
          <a:ext cx="9362556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0284">
                  <a:extLst>
                    <a:ext uri="{9D8B030D-6E8A-4147-A177-3AD203B41FA5}">
                      <a16:colId xmlns:a16="http://schemas.microsoft.com/office/drawing/2014/main" val="351921701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990312890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8888466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738930023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680250054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3675419081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89985429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050158515"/>
                    </a:ext>
                  </a:extLst>
                </a:gridCol>
                <a:gridCol w="1040284">
                  <a:extLst>
                    <a:ext uri="{9D8B030D-6E8A-4147-A177-3AD203B41FA5}">
                      <a16:colId xmlns:a16="http://schemas.microsoft.com/office/drawing/2014/main" val="15114604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l-GR" altLang="ja-JP" dirty="0"/>
                        <a:t>Δ</a:t>
                      </a:r>
                      <a:r>
                        <a:rPr kumimoji="1" lang="en-US" altLang="ja-JP" dirty="0"/>
                        <a:t>k</a:t>
                      </a:r>
                    </a:p>
                    <a:p>
                      <a:r>
                        <a:rPr kumimoji="1" lang="en-US" altLang="ja-JP" dirty="0"/>
                        <a:t>cm</a:t>
                      </a:r>
                      <a:r>
                        <a:rPr kumimoji="1" lang="en-US" altLang="ja-JP" baseline="30000" dirty="0"/>
                        <a:t>-1</a:t>
                      </a:r>
                      <a:endParaRPr kumimoji="1" lang="ja-JP" alt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upflx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dnflx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flxcnv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tend</a:t>
                      </a:r>
                    </a:p>
                    <a:p>
                      <a:r>
                        <a:rPr kumimoji="1" lang="en-US" altLang="ja-JP" dirty="0"/>
                        <a:t>K s-1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upflx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dnflx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/>
                        <a:t>flxcnv</a:t>
                      </a:r>
                      <a:endParaRPr kumimoji="1" lang="en-US" altLang="ja-JP" dirty="0"/>
                    </a:p>
                    <a:p>
                      <a:r>
                        <a:rPr kumimoji="1" lang="en-US" altLang="ja-JP" dirty="0"/>
                        <a:t>W m-3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tend</a:t>
                      </a:r>
                    </a:p>
                    <a:p>
                      <a:r>
                        <a:rPr kumimoji="1" lang="en-US" altLang="ja-JP" dirty="0"/>
                        <a:t>K s-1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15159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10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1.39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3.26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8.81e-4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5.30e-6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3.72e-1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1.23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1.55e-4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3.61e-7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9665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3.79e-4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1.51e-6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3.13e-3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1.43e-1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4.75e-5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1.39e-7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4616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5.09e-1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7.07e-1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1.84e-4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7.03e-7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5.67e-2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1.22e-1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4.62e-5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8.76e-8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3421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3.85e-1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4.30e-1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5.87e-5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2.88e-7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3.05e-3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2.35e-2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1.04e-5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1.98e-8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637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4.91e-2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2.14e-5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8.01e-8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4.73e-4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1.52e-2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3.59e-6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1.14e-8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558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3269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0.1+1</a:t>
                      </a:r>
                    </a:p>
                    <a:p>
                      <a:r>
                        <a:rPr kumimoji="1" lang="en-US" altLang="ja-JP" sz="1200" dirty="0"/>
                        <a:t>*4000 cm</a:t>
                      </a:r>
                      <a:r>
                        <a:rPr kumimoji="1" lang="en-US" altLang="ja-JP" sz="1200" baseline="30000" dirty="0"/>
                        <a:t>-1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1.15e-1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4.91e-2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2.14e-5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8.01e-8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6.01e-3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8.39e-2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2.24e-5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/>
                        <a:t>5.57e-8</a:t>
                      </a:r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456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0.1+1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</a:rPr>
                        <a:t>*3500 cm</a:t>
                      </a:r>
                      <a:r>
                        <a:rPr kumimoji="1" lang="en-US" altLang="ja-JP" sz="1200" baseline="30000" dirty="0">
                          <a:solidFill>
                            <a:srgbClr val="FF0000"/>
                          </a:solidFill>
                        </a:rPr>
                        <a:t>-1</a:t>
                      </a:r>
                      <a:endParaRPr kumimoji="1" lang="ja-JP" altLang="en-US" sz="12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1.15e-1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4.91e-2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2.14e-5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8.01e-8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6.01e-3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1.04e-1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2.38e-5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rgbClr val="FF0000"/>
                          </a:solidFill>
                        </a:rPr>
                        <a:t>5.70e-8</a:t>
                      </a:r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091632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DE7EA7F-DE6F-4EE3-9D05-E42E17EB8548}"/>
              </a:ext>
            </a:extLst>
          </p:cNvPr>
          <p:cNvSpPr txBox="1"/>
          <p:nvPr/>
        </p:nvSpPr>
        <p:spPr>
          <a:xfrm>
            <a:off x="1706385" y="1844030"/>
            <a:ext cx="23439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圧力範囲 </a:t>
            </a:r>
            <a:r>
              <a:rPr lang="en-US" altLang="ja-JP" i="1" dirty="0"/>
              <a:t>p</a:t>
            </a:r>
            <a:r>
              <a:rPr lang="en-US" altLang="ja-JP" dirty="0"/>
              <a:t> ≥ 10 </a:t>
            </a:r>
            <a:r>
              <a:rPr lang="en-US" altLang="ja-JP" dirty="0" err="1"/>
              <a:t>hPa</a:t>
            </a:r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FC14CD5-0A99-42A4-A309-11477CD00926}"/>
              </a:ext>
            </a:extLst>
          </p:cNvPr>
          <p:cNvSpPr txBox="1"/>
          <p:nvPr/>
        </p:nvSpPr>
        <p:spPr>
          <a:xfrm>
            <a:off x="1706385" y="6201498"/>
            <a:ext cx="2432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*</a:t>
            </a:r>
            <a:r>
              <a:rPr lang="ja-JP" altLang="en-US" dirty="0"/>
              <a:t>解像度切り替え波数</a:t>
            </a:r>
            <a:r>
              <a:rPr lang="en-US" altLang="ja-JP" dirty="0"/>
              <a:t>.</a:t>
            </a:r>
            <a:endParaRPr kumimoji="1" lang="ja-JP" altLang="en-US" dirty="0"/>
          </a:p>
        </p:txBody>
      </p:sp>
      <p:sp>
        <p:nvSpPr>
          <p:cNvPr id="3" name="タイトル 2">
            <a:extLst>
              <a:ext uri="{FF2B5EF4-FFF2-40B4-BE49-F238E27FC236}">
                <a16:creationId xmlns:a16="http://schemas.microsoft.com/office/drawing/2014/main" id="{DA1F5844-6637-4154-B3FD-9F377B578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RMSE </a:t>
            </a:r>
            <a:r>
              <a:rPr lang="ja-JP" altLang="en-US" dirty="0"/>
              <a:t>の波数解像度依存性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79D8F7C-EC5A-487C-9853-4BE38FF8B4C5}"/>
              </a:ext>
            </a:extLst>
          </p:cNvPr>
          <p:cNvSpPr txBox="1"/>
          <p:nvPr/>
        </p:nvSpPr>
        <p:spPr>
          <a:xfrm>
            <a:off x="191228" y="532263"/>
            <a:ext cx="12939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</a:rPr>
              <a:t>OLD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5405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711BE64-9549-4931-93B7-B32F54B31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638A78D-3438-4907-9F52-1F2EB5258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199" y="0"/>
            <a:ext cx="11427601" cy="68580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89F1D51-69DE-43F5-84B7-06A4C896F76D}"/>
              </a:ext>
            </a:extLst>
          </p:cNvPr>
          <p:cNvSpPr txBox="1"/>
          <p:nvPr/>
        </p:nvSpPr>
        <p:spPr>
          <a:xfrm>
            <a:off x="191228" y="532263"/>
            <a:ext cx="12939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dirty="0">
                <a:solidFill>
                  <a:srgbClr val="FF0000"/>
                </a:solidFill>
              </a:rPr>
              <a:t>OLD</a:t>
            </a:r>
            <a:endParaRPr kumimoji="1" lang="ja-JP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445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9797</TotalTime>
  <Words>427</Words>
  <Application>Microsoft Office PowerPoint</Application>
  <PresentationFormat>ワイド画面</PresentationFormat>
  <Paragraphs>353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RMSE の波数解像度依存性</vt:lpstr>
      <vt:lpstr>RMSE の波数解像度依存性 (雲なし)</vt:lpstr>
      <vt:lpstr>PowerPoint プレゼンテーション</vt:lpstr>
      <vt:lpstr>RMSE の波数解像度依存性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 Yoshiyuki</dc:creator>
  <cp:lastModifiedBy>Takahashi Yoshiyuki</cp:lastModifiedBy>
  <cp:revision>59</cp:revision>
  <dcterms:created xsi:type="dcterms:W3CDTF">2024-10-22T12:45:27Z</dcterms:created>
  <dcterms:modified xsi:type="dcterms:W3CDTF">2024-12-31T21:22:27Z</dcterms:modified>
</cp:coreProperties>
</file>