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947" r:id="rId2"/>
    <p:sldMasterId id="2147483959" r:id="rId3"/>
    <p:sldMasterId id="2147483985" r:id="rId4"/>
    <p:sldMasterId id="2147484021" r:id="rId5"/>
    <p:sldMasterId id="2147484051" r:id="rId6"/>
  </p:sldMasterIdLst>
  <p:notesMasterIdLst>
    <p:notesMasterId r:id="rId35"/>
  </p:notesMasterIdLst>
  <p:handoutMasterIdLst>
    <p:handoutMasterId r:id="rId36"/>
  </p:handoutMasterIdLst>
  <p:sldIdLst>
    <p:sldId id="800" r:id="rId7"/>
    <p:sldId id="846" r:id="rId8"/>
    <p:sldId id="852" r:id="rId9"/>
    <p:sldId id="850" r:id="rId10"/>
    <p:sldId id="854" r:id="rId11"/>
    <p:sldId id="861" r:id="rId12"/>
    <p:sldId id="857" r:id="rId13"/>
    <p:sldId id="839" r:id="rId14"/>
    <p:sldId id="858" r:id="rId15"/>
    <p:sldId id="842" r:id="rId16"/>
    <p:sldId id="843" r:id="rId17"/>
    <p:sldId id="844" r:id="rId18"/>
    <p:sldId id="728" r:id="rId19"/>
    <p:sldId id="729" r:id="rId20"/>
    <p:sldId id="734" r:id="rId21"/>
    <p:sldId id="866" r:id="rId22"/>
    <p:sldId id="870" r:id="rId23"/>
    <p:sldId id="871" r:id="rId24"/>
    <p:sldId id="872" r:id="rId25"/>
    <p:sldId id="714" r:id="rId26"/>
    <p:sldId id="810" r:id="rId27"/>
    <p:sldId id="761" r:id="rId28"/>
    <p:sldId id="762" r:id="rId29"/>
    <p:sldId id="859" r:id="rId30"/>
    <p:sldId id="860" r:id="rId31"/>
    <p:sldId id="873" r:id="rId32"/>
    <p:sldId id="863" r:id="rId33"/>
    <p:sldId id="864" r:id="rId34"/>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CC00"/>
    <a:srgbClr val="0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9" autoAdjust="0"/>
    <p:restoredTop sz="94494" autoAdjust="0"/>
  </p:normalViewPr>
  <p:slideViewPr>
    <p:cSldViewPr>
      <p:cViewPr varScale="1">
        <p:scale>
          <a:sx n="80" d="100"/>
          <a:sy n="80" d="100"/>
        </p:scale>
        <p:origin x="868" y="4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420"/>
    </p:cViewPr>
  </p:sorterViewPr>
  <p:notesViewPr>
    <p:cSldViewPr>
      <p:cViewPr>
        <p:scale>
          <a:sx n="110" d="100"/>
          <a:sy n="110" d="100"/>
        </p:scale>
        <p:origin x="-1422" y="336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2946246" cy="4967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49829" y="0"/>
            <a:ext cx="2946245" cy="496732"/>
          </a:xfrm>
          <a:prstGeom prst="rect">
            <a:avLst/>
          </a:prstGeom>
        </p:spPr>
        <p:txBody>
          <a:bodyPr vert="horz" lIns="92098" tIns="46048" rIns="92098" bIns="46048" rtlCol="0"/>
          <a:lstStyle>
            <a:lvl1pPr algn="r">
              <a:defRPr sz="1200"/>
            </a:lvl1pPr>
          </a:lstStyle>
          <a:p>
            <a:fld id="{8F48E55F-EB49-40AE-90D8-1A46279EC365}" type="datetimeFigureOut">
              <a:rPr kumimoji="1" lang="ja-JP" altLang="en-US" smtClean="0"/>
              <a:pPr/>
              <a:t>2018/4/13</a:t>
            </a:fld>
            <a:endParaRPr kumimoji="1" lang="ja-JP" altLang="en-US"/>
          </a:p>
        </p:txBody>
      </p:sp>
      <p:sp>
        <p:nvSpPr>
          <p:cNvPr id="4" name="フッター プレースホルダ 3"/>
          <p:cNvSpPr>
            <a:spLocks noGrp="1"/>
          </p:cNvSpPr>
          <p:nvPr>
            <p:ph type="ftr" sz="quarter" idx="2"/>
          </p:nvPr>
        </p:nvSpPr>
        <p:spPr>
          <a:xfrm>
            <a:off x="2" y="9428312"/>
            <a:ext cx="2946246" cy="496731"/>
          </a:xfrm>
          <a:prstGeom prst="rect">
            <a:avLst/>
          </a:prstGeom>
        </p:spPr>
        <p:txBody>
          <a:bodyPr vert="horz" lIns="92098" tIns="46048" rIns="92098" bIns="46048"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49829" y="9428312"/>
            <a:ext cx="2946245" cy="496731"/>
          </a:xfrm>
          <a:prstGeom prst="rect">
            <a:avLst/>
          </a:prstGeom>
        </p:spPr>
        <p:txBody>
          <a:bodyPr vert="horz" lIns="92098" tIns="46048" rIns="92098" bIns="46048" rtlCol="0" anchor="b"/>
          <a:lstStyle>
            <a:lvl1pPr algn="r">
              <a:defRPr sz="1200"/>
            </a:lvl1pPr>
          </a:lstStyle>
          <a:p>
            <a:fld id="{AA1F4EBA-B398-47E9-919D-337F180ED529}" type="slidenum">
              <a:rPr kumimoji="1" lang="ja-JP" altLang="en-US" smtClean="0"/>
              <a:pPr/>
              <a:t>‹#›</a:t>
            </a:fld>
            <a:endParaRPr kumimoji="1" lang="ja-JP" altLang="en-US"/>
          </a:p>
        </p:txBody>
      </p:sp>
    </p:spTree>
    <p:extLst>
      <p:ext uri="{BB962C8B-B14F-4D97-AF65-F5344CB8AC3E}">
        <p14:creationId xmlns:p14="http://schemas.microsoft.com/office/powerpoint/2010/main" val="795054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2"/>
            <a:ext cx="2945660" cy="4963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2"/>
            <a:ext cx="2945660" cy="496332"/>
          </a:xfrm>
          <a:prstGeom prst="rect">
            <a:avLst/>
          </a:prstGeom>
        </p:spPr>
        <p:txBody>
          <a:bodyPr vert="horz" lIns="92098" tIns="46048" rIns="92098" bIns="46048" rtlCol="0"/>
          <a:lstStyle>
            <a:lvl1pPr algn="r">
              <a:defRPr sz="1200"/>
            </a:lvl1pPr>
          </a:lstStyle>
          <a:p>
            <a:fld id="{8D204D19-0FA7-4B0D-9A15-4564F6FB3349}" type="datetimeFigureOut">
              <a:rPr kumimoji="1" lang="ja-JP" altLang="en-US" smtClean="0"/>
              <a:pPr/>
              <a:t>2018/4/13</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098" tIns="46048" rIns="92098" bIns="46048" rtlCol="0" anchor="ctr"/>
          <a:lstStyle/>
          <a:p>
            <a:endParaRPr lang="ja-JP" altLang="en-US"/>
          </a:p>
        </p:txBody>
      </p:sp>
      <p:sp>
        <p:nvSpPr>
          <p:cNvPr id="5" name="ノート プレースホルダ 4"/>
          <p:cNvSpPr>
            <a:spLocks noGrp="1"/>
          </p:cNvSpPr>
          <p:nvPr>
            <p:ph type="body" sz="quarter" idx="3"/>
          </p:nvPr>
        </p:nvSpPr>
        <p:spPr>
          <a:xfrm>
            <a:off x="679768" y="4715155"/>
            <a:ext cx="5438140" cy="4466987"/>
          </a:xfrm>
          <a:prstGeom prst="rect">
            <a:avLst/>
          </a:prstGeom>
        </p:spPr>
        <p:txBody>
          <a:bodyPr vert="horz" lIns="92098" tIns="46048" rIns="92098" bIns="46048"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585"/>
            <a:ext cx="2945660" cy="496332"/>
          </a:xfrm>
          <a:prstGeom prst="rect">
            <a:avLst/>
          </a:prstGeom>
        </p:spPr>
        <p:txBody>
          <a:bodyPr vert="horz" lIns="92098" tIns="46048" rIns="92098" bIns="46048"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5"/>
            <a:ext cx="2945660" cy="496332"/>
          </a:xfrm>
          <a:prstGeom prst="rect">
            <a:avLst/>
          </a:prstGeom>
        </p:spPr>
        <p:txBody>
          <a:bodyPr vert="horz" lIns="92098" tIns="46048" rIns="92098" bIns="46048" rtlCol="0" anchor="b"/>
          <a:lstStyle>
            <a:lvl1pPr algn="r">
              <a:defRPr sz="1200"/>
            </a:lvl1pPr>
          </a:lstStyle>
          <a:p>
            <a:fld id="{D891C9BD-3881-4ADF-9330-47D4C7FB77A8}" type="slidenum">
              <a:rPr kumimoji="1" lang="ja-JP" altLang="en-US" smtClean="0"/>
              <a:pPr/>
              <a:t>‹#›</a:t>
            </a:fld>
            <a:endParaRPr kumimoji="1" lang="ja-JP" altLang="en-US"/>
          </a:p>
        </p:txBody>
      </p:sp>
    </p:spTree>
    <p:extLst>
      <p:ext uri="{BB962C8B-B14F-4D97-AF65-F5344CB8AC3E}">
        <p14:creationId xmlns:p14="http://schemas.microsoft.com/office/powerpoint/2010/main" val="28882471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1</a:t>
            </a:fld>
            <a:endParaRPr kumimoji="1" lang="ja-JP" altLang="en-US"/>
          </a:p>
        </p:txBody>
      </p:sp>
    </p:spTree>
    <p:extLst>
      <p:ext uri="{BB962C8B-B14F-4D97-AF65-F5344CB8AC3E}">
        <p14:creationId xmlns:p14="http://schemas.microsoft.com/office/powerpoint/2010/main" val="1473732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a:t>
            </a:r>
            <a:r>
              <a:rPr lang="en-US" altLang="ja-JP" dirty="0" smtClean="0"/>
              <a:t>AFES for Venus </a:t>
            </a:r>
            <a:r>
              <a:rPr lang="ja-JP" altLang="en-US" dirty="0" smtClean="0"/>
              <a:t>では、緯度・経度は約</a:t>
            </a:r>
            <a:r>
              <a:rPr lang="en-US" altLang="ja-JP" dirty="0" smtClean="0"/>
              <a:t>3</a:t>
            </a:r>
            <a:r>
              <a:rPr lang="ja-JP" altLang="en-US" dirty="0" smtClean="0"/>
              <a:t>度ごとに区切っている。高度方向には</a:t>
            </a:r>
            <a:r>
              <a:rPr lang="en-US" altLang="ja-JP" dirty="0" smtClean="0"/>
              <a:t>2km</a:t>
            </a:r>
            <a:r>
              <a:rPr lang="ja-JP" altLang="en-US" dirty="0" smtClean="0"/>
              <a:t>くらい。</a:t>
            </a:r>
            <a:endParaRPr lang="en-US" altLang="ja-JP" dirty="0" smtClean="0"/>
          </a:p>
          <a:p>
            <a:r>
              <a:rPr lang="ja-JP" altLang="en-US" dirty="0" smtClean="0"/>
              <a:t>・もっと細かい方が良いのではないか、とも考えられるが、細かくすればそれだけ計算時間が掛かるし、</a:t>
            </a:r>
            <a:endParaRPr lang="en-US" altLang="ja-JP" dirty="0" smtClean="0"/>
          </a:p>
          <a:p>
            <a:r>
              <a:rPr lang="ja-JP" altLang="ja-JP" dirty="0" smtClean="0"/>
              <a:t>　</a:t>
            </a:r>
            <a:r>
              <a:rPr lang="ja-JP" altLang="en-US" dirty="0" smtClean="0"/>
              <a:t>データの量も増えてしまうので、対処が大変。</a:t>
            </a:r>
            <a:endParaRPr lang="en-US" altLang="ja-JP" dirty="0" smtClean="0"/>
          </a:p>
          <a:p>
            <a:r>
              <a:rPr lang="ja-JP" altLang="en-US" dirty="0" smtClean="0"/>
              <a:t>・今回は、見たい現象のスケールが極めて大きいので、ここまで小さく区切らなくても大丈夫。もし、</a:t>
            </a:r>
            <a:endParaRPr lang="en-US" altLang="ja-JP" dirty="0" smtClean="0"/>
          </a:p>
          <a:p>
            <a:r>
              <a:rPr lang="ja-JP" altLang="ja-JP" dirty="0" smtClean="0"/>
              <a:t>　</a:t>
            </a:r>
            <a:r>
              <a:rPr lang="ja-JP" altLang="en-US" dirty="0" smtClean="0"/>
              <a:t>乱流スケールまで調べたいとなれば、もっと小さくしないとダメ。</a:t>
            </a:r>
            <a:endParaRPr lang="en-US" altLang="ja-JP" dirty="0" smtClean="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09165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70336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71901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3356142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solidFill>
                  <a:prstClr val="black"/>
                </a:solidFill>
              </a:rPr>
              <a:t>太陽光の熱が金星の雲に吸収されることで発生する重力波。太陽の運動と同方向の角運動量を輸送するので、雲層の上下ではスーパーローテーションを減速させる。その反動で雲層の中は西向きに加速される。</a:t>
            </a:r>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3061254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F4C48-B3ED-BD4E-BFEC-13FAE3C7AE8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5221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F4C48-B3ED-BD4E-BFEC-13FAE3C7AE8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6018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基本的に大気は上に向かうほど密度が小さくなり、重さの順に層をなしている（安定成層している）。このような大気で、</a:t>
            </a:r>
            <a:endParaRPr lang="en-US" altLang="ja-JP" dirty="0" smtClean="0"/>
          </a:p>
          <a:p>
            <a:r>
              <a:rPr lang="ja-JP" altLang="en-US" dirty="0" smtClean="0"/>
              <a:t>中間辺りの空気の塊を少し持ち上げると、上に持ち上げられた空気周りより重いので自分の重さで沈み、下に下がると</a:t>
            </a:r>
            <a:endParaRPr lang="en-US" altLang="ja-JP" dirty="0" smtClean="0"/>
          </a:p>
          <a:p>
            <a:r>
              <a:rPr lang="ja-JP" altLang="en-US" dirty="0" smtClean="0"/>
              <a:t>周りより軽いので浮き上がる。故に、自分が元いた場所で振動する。このように、何かしら外から刺激を受けた結果、</a:t>
            </a:r>
            <a:endParaRPr lang="en-US" altLang="ja-JP" dirty="0" smtClean="0"/>
          </a:p>
          <a:p>
            <a:r>
              <a:rPr lang="ja-JP" altLang="en-US" dirty="0" smtClean="0"/>
              <a:t>振動が生じて生成される波を重力波と言い、太陽加熱が原因で生まれる重力波を熱潮汐波と言う。</a:t>
            </a:r>
            <a:endParaRPr lang="en-US" altLang="ja-JP" dirty="0" smtClean="0"/>
          </a:p>
          <a:p>
            <a:endParaRPr lang="en-US" altLang="ja-JP" dirty="0" smtClean="0"/>
          </a:p>
          <a:p>
            <a:r>
              <a:rPr lang="ja-JP" altLang="en-US" dirty="0" smtClean="0"/>
              <a:t>もっと極端に言うと、昼側は太陽で熱的な正の刺激を受けて、夜側は放射で冷えて負の刺激を受ける。なので、昼と夜で</a:t>
            </a:r>
            <a:endParaRPr lang="en-US" altLang="ja-JP" dirty="0" smtClean="0"/>
          </a:p>
          <a:p>
            <a:r>
              <a:rPr lang="ja-JP" altLang="en-US" dirty="0" smtClean="0"/>
              <a:t>大きな熱のコントラストができるため、これが熱潮汐波という形で励起される。ちなみに、昼と夜は太陽の動きに連動するので、</a:t>
            </a:r>
            <a:endParaRPr lang="en-US" altLang="ja-JP" dirty="0" smtClean="0"/>
          </a:p>
          <a:p>
            <a:r>
              <a:rPr lang="ja-JP" altLang="en-US" dirty="0" smtClean="0"/>
              <a:t>常に太陽から見えない糸を垂らされた状態で太陽と共に連動して伝わる。</a:t>
            </a:r>
            <a:endParaRPr lang="en-US" altLang="ja-JP" dirty="0" smtClean="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F4C48-B3ED-BD4E-BFEC-13FAE3C7AE8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0405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極に下降流があったとして、それが下の方まで浸透していれば、極全体が暖まるはずである。そうならないのは何故か？</a:t>
            </a:r>
            <a:endParaRPr lang="en-US" altLang="ja-JP" dirty="0" smtClean="0"/>
          </a:p>
          <a:p>
            <a:r>
              <a:rPr lang="en-US" altLang="ja-JP" dirty="0" smtClean="0"/>
              <a:t>① </a:t>
            </a:r>
            <a:r>
              <a:rPr lang="ja-JP" altLang="en-US" dirty="0" smtClean="0"/>
              <a:t>循環が強くなる範囲は、熱潮汐波が減衰する高度の範囲で決まる。熱潮汐波は雲層より上で放射減衰により</a:t>
            </a:r>
            <a:endParaRPr lang="en-US" altLang="ja-JP" dirty="0" smtClean="0"/>
          </a:p>
          <a:p>
            <a:r>
              <a:rPr lang="ja-JP" altLang="ja-JP" dirty="0" smtClean="0"/>
              <a:t>　</a:t>
            </a:r>
            <a:r>
              <a:rPr lang="ja-JP" altLang="en-US" dirty="0" smtClean="0"/>
              <a:t>　減衰するので、その範囲で運動量を落とす。それが雲層より上に集中するので、その範囲では循環が強くなる。</a:t>
            </a:r>
            <a:endParaRPr lang="en-US" altLang="ja-JP" dirty="0" smtClean="0"/>
          </a:p>
          <a:p>
            <a:r>
              <a:rPr lang="ja-JP" altLang="ja-JP" dirty="0" smtClean="0"/>
              <a:t>　</a:t>
            </a:r>
            <a:r>
              <a:rPr lang="ja-JP" altLang="en-US" dirty="0" smtClean="0"/>
              <a:t>　一方、雲層内では波は励起されるだけなので、循環が強まることはない。だから、</a:t>
            </a:r>
            <a:r>
              <a:rPr lang="en-US" altLang="ja-JP" dirty="0" smtClean="0"/>
              <a:t>④</a:t>
            </a:r>
            <a:r>
              <a:rPr lang="ja-JP" altLang="en-US" dirty="0" smtClean="0"/>
              <a:t>の周りでは、ひたすら上からの</a:t>
            </a:r>
            <a:endParaRPr lang="en-US" altLang="ja-JP" dirty="0" smtClean="0"/>
          </a:p>
          <a:p>
            <a:r>
              <a:rPr lang="ja-JP" altLang="ja-JP" dirty="0" smtClean="0"/>
              <a:t>　</a:t>
            </a:r>
            <a:r>
              <a:rPr lang="ja-JP" altLang="en-US" dirty="0" smtClean="0"/>
              <a:t>　熱輸送が蓄積されて、局所的に気温が上がる。（その分だけ、放射による冷却も強くなる。）</a:t>
            </a:r>
            <a:endParaRPr lang="en-US" altLang="ja-JP" dirty="0" smtClean="0"/>
          </a:p>
          <a:p>
            <a:endParaRPr lang="en-US" altLang="ja-JP" dirty="0" smtClean="0"/>
          </a:p>
          <a:p>
            <a:r>
              <a:rPr lang="en-US" altLang="ja-JP" dirty="0" smtClean="0"/>
              <a:t>② </a:t>
            </a:r>
            <a:r>
              <a:rPr lang="ja-JP" altLang="en-US" dirty="0" smtClean="0"/>
              <a:t>極に行くほど雲頂高度が下がることが知られている。</a:t>
            </a:r>
            <a:endParaRPr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F4C48-B3ED-BD4E-BFEC-13FAE3C7AE8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74863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エアロゾル：大気中に浮遊している、固体</a:t>
            </a:r>
            <a:r>
              <a:rPr lang="en-US" altLang="ja-JP" dirty="0" smtClean="0"/>
              <a:t>or</a:t>
            </a:r>
            <a:r>
              <a:rPr lang="ja-JP" altLang="en-US" dirty="0" smtClean="0"/>
              <a:t>液体の微細な粒子。自然発生するものと、人間の活動により</a:t>
            </a:r>
            <a:r>
              <a:rPr lang="ja-JP" altLang="en-US" smtClean="0"/>
              <a:t>発生するものがある。</a:t>
            </a:r>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4245612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337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33796" name="Rectangle 4"/>
          <p:cNvSpPr>
            <a:spLocks noGrp="1" noChangeArrowheads="1"/>
          </p:cNvSpPr>
          <p:nvPr>
            <p:ph type="dt" sz="half" idx="2"/>
          </p:nvPr>
        </p:nvSpPr>
        <p:spPr/>
        <p:txBody>
          <a:bodyPr/>
          <a:lstStyle>
            <a:lvl1pPr>
              <a:defRPr/>
            </a:lvl1pPr>
          </a:lstStyle>
          <a:p>
            <a:endParaRPr lang="en-US" altLang="ja-JP"/>
          </a:p>
        </p:txBody>
      </p:sp>
      <p:sp>
        <p:nvSpPr>
          <p:cNvPr id="33797" name="Rectangle 5"/>
          <p:cNvSpPr>
            <a:spLocks noGrp="1" noChangeArrowheads="1"/>
          </p:cNvSpPr>
          <p:nvPr>
            <p:ph type="ftr" sz="quarter" idx="3"/>
          </p:nvPr>
        </p:nvSpPr>
        <p:spPr/>
        <p:txBody>
          <a:bodyPr/>
          <a:lstStyle>
            <a:lvl1pPr>
              <a:defRPr/>
            </a:lvl1pPr>
          </a:lstStyle>
          <a:p>
            <a:endParaRPr lang="en-US" altLang="ja-JP"/>
          </a:p>
        </p:txBody>
      </p:sp>
      <p:sp>
        <p:nvSpPr>
          <p:cNvPr id="33798" name="Rectangle 6"/>
          <p:cNvSpPr>
            <a:spLocks noGrp="1" noChangeArrowheads="1"/>
          </p:cNvSpPr>
          <p:nvPr>
            <p:ph type="sldNum" sz="quarter" idx="4"/>
          </p:nvPr>
        </p:nvSpPr>
        <p:spPr/>
        <p:txBody>
          <a:bodyPr/>
          <a:lstStyle>
            <a:lvl1pPr>
              <a:defRPr/>
            </a:lvl1pPr>
          </a:lstStyle>
          <a:p>
            <a:fld id="{FD07C5DD-01B5-4390-BC57-C8F5B0C41613}" type="slidenum">
              <a:rPr lang="en-US" altLang="ja-JP"/>
              <a:pPr/>
              <a:t>‹#›</a:t>
            </a:fld>
            <a:endParaRPr lang="en-US" altLang="ja-JP"/>
          </a:p>
        </p:txBody>
      </p:sp>
      <p:pic>
        <p:nvPicPr>
          <p:cNvPr id="33799" name="Picture 7" descr="nu_l"/>
          <p:cNvPicPr>
            <a:picLocks noChangeAspect="1" noChangeArrowheads="1"/>
          </p:cNvPicPr>
          <p:nvPr userDrawn="1"/>
        </p:nvPicPr>
        <p:blipFill>
          <a:blip r:embed="rId2" cstate="print"/>
          <a:srcRect/>
          <a:stretch>
            <a:fillRect/>
          </a:stretch>
        </p:blipFill>
        <p:spPr bwMode="auto">
          <a:xfrm>
            <a:off x="6877050" y="404813"/>
            <a:ext cx="1809750" cy="1227137"/>
          </a:xfrm>
          <a:prstGeom prst="rect">
            <a:avLst/>
          </a:prstGeom>
          <a:noFill/>
        </p:spPr>
      </p:pic>
      <p:pic>
        <p:nvPicPr>
          <p:cNvPr id="33800" name="Picture 8" descr="fcslogo"/>
          <p:cNvPicPr>
            <a:picLocks noChangeAspect="1" noChangeArrowheads="1"/>
          </p:cNvPicPr>
          <p:nvPr userDrawn="1"/>
        </p:nvPicPr>
        <p:blipFill>
          <a:blip r:embed="rId3" cstate="print"/>
          <a:srcRect/>
          <a:stretch>
            <a:fillRect/>
          </a:stretch>
        </p:blipFill>
        <p:spPr bwMode="auto">
          <a:xfrm>
            <a:off x="395288" y="333375"/>
            <a:ext cx="3027362" cy="15271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A9417A3F-2FA1-4BBC-8A3D-579BD4E74B5A}"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0AA34AF-DA6D-4DC3-8E47-41A6ABFD3848}"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4ACEECA0-A68B-449F-95B0-F4F8CDEDBCE7}" type="slidenum">
              <a:rPr lang="en-US" altLang="ja-JP"/>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EA072B6E-555B-4F1E-9036-AA0FF4023EF0}" type="slidenum">
              <a:rPr lang="en-US" altLang="ja-JP"/>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AAB3E308-EE68-42E7-9B1E-EDB9C032DD90}" type="slidenum">
              <a:rPr lang="en-US" altLang="ja-JP"/>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8535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4010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999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7983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334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1B30546-A2FC-4592-8587-734633A7DD9B}" type="slidenum">
              <a:rPr lang="en-US" altLang="ja-JP"/>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1145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7313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6496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9949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6841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44531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A46E83-259E-45DD-9384-1DEE0136B44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09356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3CB215-692B-4740-AAFB-89321A20A70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62131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CC72FB-AD9F-4AB4-BB42-4C8E624BAEA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28762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D43317-B51E-4F40-9BC9-02E62D4B828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7405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75CD73B1-8619-4934-B5E4-1BF7B3F0B628}" type="slidenum">
              <a:rPr lang="en-US" altLang="ja-JP"/>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9DC224E-4AB5-46B2-BEA2-19ACFEDDDD7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92807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F436E3-FBE7-412F-BF84-44740419F7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67180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D507A4E-EC84-4FD4-B7D0-446A34F8377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39157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E58CCD-E6B7-4583-B783-C773B4BC4E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7406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70B5F7-AA9C-428F-8D70-07BCEBD5DB3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49960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671D62-3677-4A63-B9DB-71632D22F43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57873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7C2631-8210-49AB-84EF-77C5813A2DC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93376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A7DF750-ECEB-40E3-A988-270CA1D42B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30008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23532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573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4324A0A8-427B-4B26-8BE1-E08147539191}" type="slidenum">
              <a:rPr lang="en-US" altLang="ja-JP"/>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801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6796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2860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6720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4035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6322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4807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24786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20623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965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B8488ACC-5D53-4905-8755-15D5441E3492}" type="slidenum">
              <a:rPr lang="en-US" altLang="ja-JP"/>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11872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6444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43624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0544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32871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49790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5313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0160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90796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30789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7F1CC046-56F3-442F-845D-85E6359D3322}" type="slidenum">
              <a:rPr lang="en-US" altLang="ja-JP"/>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4005327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7206793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82879230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88622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17182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28054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80818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74034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35354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9132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9707A8C1-7B30-4D4D-990E-1755C4B4CFCA}" type="slidenum">
              <a:rPr lang="en-US" altLang="ja-JP"/>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825351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648237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37395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66188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1220626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401925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47255980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8AF8AFD-325D-4E4C-A388-E4E5A8A1EB2D}"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0A884731-B105-492F-9089-66DA9EC16C05}"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87269" tIns="43635" rIns="87269" bIns="43635" numCol="1" anchor="ctr" anchorCtr="0" compatLnSpc="1">
            <a:prstTxWarp prst="textNoShape">
              <a:avLst/>
            </a:prstTxWarp>
          </a:bodyPr>
          <a:lstStyle/>
          <a:p>
            <a:pPr lvl="0"/>
            <a:r>
              <a:rPr lang="ja-JP" altLang="en-US" smtClean="0"/>
              <a:t>マスタ タイトルの書式設定</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2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defTabSz="873125">
              <a:defRPr sz="1400">
                <a:solidFill>
                  <a:schemeClr val="tx1"/>
                </a:solidFill>
                <a:effectLst/>
                <a:latin typeface="+mn-lt"/>
              </a:defRPr>
            </a:lvl1pPr>
          </a:lstStyle>
          <a:p>
            <a:endParaRPr lang="en-US" altLang="ja-JP"/>
          </a:p>
        </p:txBody>
      </p:sp>
      <p:sp>
        <p:nvSpPr>
          <p:cNvPr id="32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ctr" defTabSz="873125">
              <a:defRPr sz="1400">
                <a:solidFill>
                  <a:schemeClr val="tx1"/>
                </a:solidFill>
                <a:effectLst/>
                <a:latin typeface="+mn-lt"/>
              </a:defRPr>
            </a:lvl1pPr>
          </a:lstStyle>
          <a:p>
            <a:endParaRPr lang="en-US" altLang="ja-JP"/>
          </a:p>
        </p:txBody>
      </p:sp>
      <p:sp>
        <p:nvSpPr>
          <p:cNvPr id="32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r" defTabSz="873125">
              <a:defRPr sz="1400">
                <a:solidFill>
                  <a:schemeClr val="tx1"/>
                </a:solidFill>
                <a:effectLst/>
                <a:latin typeface="+mn-lt"/>
              </a:defRPr>
            </a:lvl1pPr>
          </a:lstStyle>
          <a:p>
            <a:fld id="{70A2B452-AEA5-4541-B805-34670411D22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sldNum="0" hdr="0" ftr="0" dt="0"/>
  <p:txStyles>
    <p:titleStyle>
      <a:lvl1pPr algn="ctr" defTabSz="873125" rtl="0" fontAlgn="base">
        <a:spcBef>
          <a:spcPct val="0"/>
        </a:spcBef>
        <a:spcAft>
          <a:spcPct val="0"/>
        </a:spcAft>
        <a:defRPr kumimoji="1" sz="4200">
          <a:solidFill>
            <a:schemeClr val="tx2"/>
          </a:solidFill>
          <a:latin typeface="+mj-lt"/>
          <a:ea typeface="+mj-ea"/>
          <a:cs typeface="+mj-cs"/>
        </a:defRPr>
      </a:lvl1pPr>
      <a:lvl2pPr algn="ctr" defTabSz="873125" rtl="0" fontAlgn="base">
        <a:spcBef>
          <a:spcPct val="0"/>
        </a:spcBef>
        <a:spcAft>
          <a:spcPct val="0"/>
        </a:spcAft>
        <a:defRPr kumimoji="1" sz="4200">
          <a:solidFill>
            <a:schemeClr val="tx2"/>
          </a:solidFill>
          <a:latin typeface="Arial" charset="0"/>
          <a:ea typeface="ＭＳ Ｐゴシック" charset="-128"/>
        </a:defRPr>
      </a:lvl2pPr>
      <a:lvl3pPr algn="ctr" defTabSz="873125" rtl="0" fontAlgn="base">
        <a:spcBef>
          <a:spcPct val="0"/>
        </a:spcBef>
        <a:spcAft>
          <a:spcPct val="0"/>
        </a:spcAft>
        <a:defRPr kumimoji="1" sz="4200">
          <a:solidFill>
            <a:schemeClr val="tx2"/>
          </a:solidFill>
          <a:latin typeface="Arial" charset="0"/>
          <a:ea typeface="ＭＳ Ｐゴシック" charset="-128"/>
        </a:defRPr>
      </a:lvl3pPr>
      <a:lvl4pPr algn="ctr" defTabSz="873125" rtl="0" fontAlgn="base">
        <a:spcBef>
          <a:spcPct val="0"/>
        </a:spcBef>
        <a:spcAft>
          <a:spcPct val="0"/>
        </a:spcAft>
        <a:defRPr kumimoji="1" sz="4200">
          <a:solidFill>
            <a:schemeClr val="tx2"/>
          </a:solidFill>
          <a:latin typeface="Arial" charset="0"/>
          <a:ea typeface="ＭＳ Ｐゴシック" charset="-128"/>
        </a:defRPr>
      </a:lvl4pPr>
      <a:lvl5pPr algn="ctr" defTabSz="873125" rtl="0" fontAlgn="base">
        <a:spcBef>
          <a:spcPct val="0"/>
        </a:spcBef>
        <a:spcAft>
          <a:spcPct val="0"/>
        </a:spcAft>
        <a:defRPr kumimoji="1" sz="4200">
          <a:solidFill>
            <a:schemeClr val="tx2"/>
          </a:solidFill>
          <a:latin typeface="Arial" charset="0"/>
          <a:ea typeface="ＭＳ Ｐゴシック" charset="-128"/>
        </a:defRPr>
      </a:lvl5pPr>
      <a:lvl6pPr marL="457200" algn="ctr" defTabSz="873125" rtl="0" fontAlgn="base">
        <a:spcBef>
          <a:spcPct val="0"/>
        </a:spcBef>
        <a:spcAft>
          <a:spcPct val="0"/>
        </a:spcAft>
        <a:defRPr kumimoji="1" sz="4200">
          <a:solidFill>
            <a:schemeClr val="tx2"/>
          </a:solidFill>
          <a:latin typeface="Arial" charset="0"/>
          <a:ea typeface="ＭＳ Ｐゴシック" charset="-128"/>
        </a:defRPr>
      </a:lvl6pPr>
      <a:lvl7pPr marL="914400" algn="ctr" defTabSz="873125" rtl="0" fontAlgn="base">
        <a:spcBef>
          <a:spcPct val="0"/>
        </a:spcBef>
        <a:spcAft>
          <a:spcPct val="0"/>
        </a:spcAft>
        <a:defRPr kumimoji="1" sz="4200">
          <a:solidFill>
            <a:schemeClr val="tx2"/>
          </a:solidFill>
          <a:latin typeface="Arial" charset="0"/>
          <a:ea typeface="ＭＳ Ｐゴシック" charset="-128"/>
        </a:defRPr>
      </a:lvl7pPr>
      <a:lvl8pPr marL="1371600" algn="ctr" defTabSz="873125" rtl="0" fontAlgn="base">
        <a:spcBef>
          <a:spcPct val="0"/>
        </a:spcBef>
        <a:spcAft>
          <a:spcPct val="0"/>
        </a:spcAft>
        <a:defRPr kumimoji="1" sz="4200">
          <a:solidFill>
            <a:schemeClr val="tx2"/>
          </a:solidFill>
          <a:latin typeface="Arial" charset="0"/>
          <a:ea typeface="ＭＳ Ｐゴシック" charset="-128"/>
        </a:defRPr>
      </a:lvl8pPr>
      <a:lvl9pPr marL="1828800" algn="ctr" defTabSz="873125" rtl="0" fontAlgn="base">
        <a:spcBef>
          <a:spcPct val="0"/>
        </a:spcBef>
        <a:spcAft>
          <a:spcPct val="0"/>
        </a:spcAft>
        <a:defRPr kumimoji="1" sz="4200">
          <a:solidFill>
            <a:schemeClr val="tx2"/>
          </a:solidFill>
          <a:latin typeface="Arial" charset="0"/>
          <a:ea typeface="ＭＳ Ｐゴシック" charset="-128"/>
        </a:defRPr>
      </a:lvl9pPr>
    </p:titleStyle>
    <p:bodyStyle>
      <a:lvl1pPr marL="327025" indent="-327025" algn="l" defTabSz="873125" rtl="0" fontAlgn="base">
        <a:spcBef>
          <a:spcPct val="20000"/>
        </a:spcBef>
        <a:spcAft>
          <a:spcPct val="0"/>
        </a:spcAft>
        <a:buChar char="•"/>
        <a:defRPr kumimoji="1" sz="3100">
          <a:solidFill>
            <a:schemeClr val="tx1"/>
          </a:solidFill>
          <a:latin typeface="+mn-lt"/>
          <a:ea typeface="+mn-ea"/>
          <a:cs typeface="+mn-cs"/>
        </a:defRPr>
      </a:lvl1pPr>
      <a:lvl2pPr marL="708025" indent="-271463" algn="l" defTabSz="873125" rtl="0" fontAlgn="base">
        <a:spcBef>
          <a:spcPct val="20000"/>
        </a:spcBef>
        <a:spcAft>
          <a:spcPct val="0"/>
        </a:spcAft>
        <a:buChar char="–"/>
        <a:defRPr kumimoji="1" sz="2600">
          <a:solidFill>
            <a:schemeClr val="tx1"/>
          </a:solidFill>
          <a:latin typeface="+mn-lt"/>
          <a:ea typeface="+mn-ea"/>
        </a:defRPr>
      </a:lvl2pPr>
      <a:lvl3pPr marL="1090613" indent="-217488" algn="l" defTabSz="873125" rtl="0" fontAlgn="base">
        <a:spcBef>
          <a:spcPct val="20000"/>
        </a:spcBef>
        <a:spcAft>
          <a:spcPct val="0"/>
        </a:spcAft>
        <a:buChar char="•"/>
        <a:defRPr kumimoji="1" sz="2300">
          <a:solidFill>
            <a:schemeClr val="tx1"/>
          </a:solidFill>
          <a:latin typeface="+mn-lt"/>
          <a:ea typeface="+mn-ea"/>
        </a:defRPr>
      </a:lvl3pPr>
      <a:lvl4pPr marL="1527175" indent="-217488" algn="l" defTabSz="873125" rtl="0" fontAlgn="base">
        <a:spcBef>
          <a:spcPct val="20000"/>
        </a:spcBef>
        <a:spcAft>
          <a:spcPct val="0"/>
        </a:spcAft>
        <a:buChar char="–"/>
        <a:defRPr kumimoji="1" sz="1900">
          <a:solidFill>
            <a:schemeClr val="tx1"/>
          </a:solidFill>
          <a:latin typeface="+mn-lt"/>
          <a:ea typeface="+mn-ea"/>
        </a:defRPr>
      </a:lvl4pPr>
      <a:lvl5pPr marL="1963738" indent="-219075" algn="l" defTabSz="873125" rtl="0" fontAlgn="base">
        <a:spcBef>
          <a:spcPct val="20000"/>
        </a:spcBef>
        <a:spcAft>
          <a:spcPct val="0"/>
        </a:spcAft>
        <a:buChar char="»"/>
        <a:defRPr kumimoji="1" sz="1900">
          <a:solidFill>
            <a:schemeClr val="tx1"/>
          </a:solidFill>
          <a:latin typeface="+mn-lt"/>
          <a:ea typeface="+mn-ea"/>
        </a:defRPr>
      </a:lvl5pPr>
      <a:lvl6pPr marL="2420938" indent="-219075" algn="l" defTabSz="873125" rtl="0" fontAlgn="base">
        <a:spcBef>
          <a:spcPct val="20000"/>
        </a:spcBef>
        <a:spcAft>
          <a:spcPct val="0"/>
        </a:spcAft>
        <a:buChar char="»"/>
        <a:defRPr kumimoji="1" sz="1900">
          <a:solidFill>
            <a:schemeClr val="tx1"/>
          </a:solidFill>
          <a:latin typeface="+mn-lt"/>
          <a:ea typeface="+mn-ea"/>
        </a:defRPr>
      </a:lvl6pPr>
      <a:lvl7pPr marL="2878138" indent="-219075" algn="l" defTabSz="873125" rtl="0" fontAlgn="base">
        <a:spcBef>
          <a:spcPct val="20000"/>
        </a:spcBef>
        <a:spcAft>
          <a:spcPct val="0"/>
        </a:spcAft>
        <a:buChar char="»"/>
        <a:defRPr kumimoji="1" sz="1900">
          <a:solidFill>
            <a:schemeClr val="tx1"/>
          </a:solidFill>
          <a:latin typeface="+mn-lt"/>
          <a:ea typeface="+mn-ea"/>
        </a:defRPr>
      </a:lvl7pPr>
      <a:lvl8pPr marL="3335338" indent="-219075" algn="l" defTabSz="873125" rtl="0" fontAlgn="base">
        <a:spcBef>
          <a:spcPct val="20000"/>
        </a:spcBef>
        <a:spcAft>
          <a:spcPct val="0"/>
        </a:spcAft>
        <a:buChar char="»"/>
        <a:defRPr kumimoji="1" sz="1900">
          <a:solidFill>
            <a:schemeClr val="tx1"/>
          </a:solidFill>
          <a:latin typeface="+mn-lt"/>
          <a:ea typeface="+mn-ea"/>
        </a:defRPr>
      </a:lvl8pPr>
      <a:lvl9pPr marL="3792538" indent="-219075" algn="l" defTabSz="873125" rtl="0" fontAlgn="base">
        <a:spcBef>
          <a:spcPct val="20000"/>
        </a:spcBef>
        <a:spcAft>
          <a:spcPct val="0"/>
        </a:spcAft>
        <a:buChar char="»"/>
        <a:defRPr kumimoji="1" sz="19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5828E22-3F2C-5242-A03A-FE1860C15224}" type="datetimeFigureOut">
              <a:rPr lang="ja-JP" altLang="en-US" smtClean="0">
                <a:solidFill>
                  <a:prstClr val="black">
                    <a:tint val="75000"/>
                  </a:prstClr>
                </a:solidFill>
              </a:rPr>
              <a:pPr defTabSz="457200"/>
              <a:t>2018/4/13</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47675EB-7CF2-6047-829D-2A24DB9B84C6}"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45864417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BFE"/>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a:t>
            </a:r>
            <a:r>
              <a:rPr lang="en-US" altLang="ja-JP" smtClean="0"/>
              <a:t> </a:t>
            </a:r>
            <a:r>
              <a:rPr lang="ja-JP" altLang="en-US" smtClean="0"/>
              <a:t>タイトルの書式設定</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a:t>
            </a:r>
            <a:r>
              <a:rPr lang="en-US" altLang="ja-JP" smtClean="0"/>
              <a:t> </a:t>
            </a:r>
            <a:r>
              <a:rPr lang="ja-JP" altLang="en-US" smtClean="0"/>
              <a:t>テキストの書式設定</a:t>
            </a:r>
            <a:endParaRPr lang="en-US" altLang="ja-JP" smtClean="0"/>
          </a:p>
          <a:p>
            <a:pPr lvl="1"/>
            <a:r>
              <a:rPr lang="ja-JP" altLang="en-US" smtClean="0"/>
              <a:t>第</a:t>
            </a:r>
            <a:r>
              <a:rPr lang="en-US" altLang="ja-JP" smtClean="0"/>
              <a:t> 2 </a:t>
            </a:r>
            <a:r>
              <a:rPr lang="ja-JP" altLang="en-US" smtClean="0"/>
              <a:t>レベル</a:t>
            </a:r>
            <a:endParaRPr lang="en-US" altLang="ja-JP" smtClean="0"/>
          </a:p>
          <a:p>
            <a:pPr lvl="2"/>
            <a:r>
              <a:rPr lang="ja-JP" altLang="en-US" smtClean="0"/>
              <a:t>第</a:t>
            </a:r>
            <a:r>
              <a:rPr lang="en-US" altLang="ja-JP" smtClean="0"/>
              <a:t> 3 </a:t>
            </a:r>
            <a:r>
              <a:rPr lang="ja-JP" altLang="en-US" smtClean="0"/>
              <a:t>レベル</a:t>
            </a:r>
            <a:endParaRPr lang="en-US" altLang="ja-JP" smtClean="0"/>
          </a:p>
          <a:p>
            <a:pPr lvl="3"/>
            <a:r>
              <a:rPr lang="ja-JP" altLang="en-US" smtClean="0"/>
              <a:t>第</a:t>
            </a:r>
            <a:r>
              <a:rPr lang="en-US" altLang="ja-JP" smtClean="0"/>
              <a:t> 4 </a:t>
            </a:r>
            <a:r>
              <a:rPr lang="ja-JP" altLang="en-US" smtClean="0"/>
              <a:t>レベル</a:t>
            </a:r>
            <a:endParaRPr lang="en-US" altLang="ja-JP" smtClean="0"/>
          </a:p>
          <a:p>
            <a:pPr lvl="4"/>
            <a:r>
              <a:rPr lang="ja-JP" altLang="en-US" smtClean="0"/>
              <a:t>第</a:t>
            </a:r>
            <a:r>
              <a:rPr lang="en-US" altLang="ja-JP" smtClean="0"/>
              <a:t> 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8" charset="0"/>
                <a:ea typeface="ＭＳ Ｐゴシック" pitchFamily="8"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pitchFamily="8" charset="0"/>
                <a:ea typeface="ＭＳ Ｐゴシック" pitchFamily="8"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3C1A0E6-195A-4904-A87C-3D66220472D3}"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362389513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2pPr>
      <a:lvl3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3pPr>
      <a:lvl4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4pPr>
      <a:lvl5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5pPr>
      <a:lvl6pPr marL="457200" algn="ctr" rtl="0" fontAlgn="base">
        <a:spcBef>
          <a:spcPct val="0"/>
        </a:spcBef>
        <a:spcAft>
          <a:spcPct val="0"/>
        </a:spcAft>
        <a:defRPr kumimoji="1" sz="4400">
          <a:solidFill>
            <a:schemeClr val="tx2"/>
          </a:solidFill>
          <a:latin typeface="Times New Roman" pitchFamily="8" charset="0"/>
          <a:ea typeface="ＭＳ Ｐゴシック" pitchFamily="8" charset="-128"/>
        </a:defRPr>
      </a:lvl6pPr>
      <a:lvl7pPr marL="914400" algn="ctr" rtl="0" fontAlgn="base">
        <a:spcBef>
          <a:spcPct val="0"/>
        </a:spcBef>
        <a:spcAft>
          <a:spcPct val="0"/>
        </a:spcAft>
        <a:defRPr kumimoji="1" sz="4400">
          <a:solidFill>
            <a:schemeClr val="tx2"/>
          </a:solidFill>
          <a:latin typeface="Times New Roman" pitchFamily="8" charset="0"/>
          <a:ea typeface="ＭＳ Ｐゴシック" pitchFamily="8" charset="-128"/>
        </a:defRPr>
      </a:lvl7pPr>
      <a:lvl8pPr marL="1371600" algn="ctr" rtl="0" fontAlgn="base">
        <a:spcBef>
          <a:spcPct val="0"/>
        </a:spcBef>
        <a:spcAft>
          <a:spcPct val="0"/>
        </a:spcAft>
        <a:defRPr kumimoji="1" sz="4400">
          <a:solidFill>
            <a:schemeClr val="tx2"/>
          </a:solidFill>
          <a:latin typeface="Times New Roman" pitchFamily="8" charset="0"/>
          <a:ea typeface="ＭＳ Ｐゴシック" pitchFamily="8" charset="-128"/>
        </a:defRPr>
      </a:lvl8pPr>
      <a:lvl9pPr marL="1828800" algn="ctr" rtl="0" fontAlgn="base">
        <a:spcBef>
          <a:spcPct val="0"/>
        </a:spcBef>
        <a:spcAft>
          <a:spcPct val="0"/>
        </a:spcAft>
        <a:defRPr kumimoji="1" sz="4400">
          <a:solidFill>
            <a:schemeClr val="tx2"/>
          </a:solidFill>
          <a:latin typeface="Times New Roman" pitchFamily="8" charset="0"/>
          <a:ea typeface="ＭＳ Ｐゴシック" pitchFamily="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9EA697-4C1D-42A2-A3D0-51C6C28C9824}" type="datetimeFigureOut">
              <a:rPr lang="ja-JP" altLang="en-US" smtClean="0">
                <a:solidFill>
                  <a:prstClr val="black">
                    <a:tint val="75000"/>
                  </a:prstClr>
                </a:solidFill>
              </a:rPr>
              <a:pPr/>
              <a:t>2018/4/13</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2141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9006279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2018/4/13</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20695466"/>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shosuke@gfd-dennou.org"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4.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fd-dennou.org/"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gif"/><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oleObject" Target="../embeddings/oleObject1.bin"/><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107504" y="1035181"/>
            <a:ext cx="8906252" cy="953659"/>
          </a:xfrm>
        </p:spPr>
        <p:txBody>
          <a:bodyPr anchor="t">
            <a:noAutofit/>
          </a:bodyPr>
          <a:lstStyle/>
          <a:p>
            <a:r>
              <a:rPr lang="en-US" altLang="ja-JP" sz="3600" dirty="0" smtClean="0">
                <a:latin typeface="ＭＳ Ｐゴシック" panose="020B0600070205080204" pitchFamily="50" charset="-128"/>
                <a:ea typeface="ＭＳ Ｐゴシック" panose="020B0600070205080204" pitchFamily="50" charset="-128"/>
              </a:rPr>
              <a:t>AFES</a:t>
            </a:r>
            <a:r>
              <a:rPr lang="ja-JP" altLang="ja-JP" sz="3600" dirty="0">
                <a:latin typeface="ＭＳ Ｐゴシック" panose="020B0600070205080204" pitchFamily="50" charset="-128"/>
                <a:ea typeface="ＭＳ Ｐゴシック" panose="020B0600070205080204" pitchFamily="50" charset="-128"/>
              </a:rPr>
              <a:t>による惑星大気研究</a:t>
            </a:r>
            <a:r>
              <a:rPr lang="en-US" altLang="ja-JP" sz="3600" dirty="0">
                <a:latin typeface="ＭＳ Ｐゴシック" panose="020B0600070205080204" pitchFamily="50" charset="-128"/>
                <a:ea typeface="ＭＳ Ｐゴシック" panose="020B0600070205080204" pitchFamily="50" charset="-128"/>
              </a:rPr>
              <a:t>: </a:t>
            </a:r>
            <a:r>
              <a:rPr lang="en-US" altLang="ja-JP" sz="3600" dirty="0" smtClean="0">
                <a:latin typeface="ＭＳ Ｐゴシック" panose="020B0600070205080204" pitchFamily="50" charset="-128"/>
                <a:ea typeface="ＭＳ Ｐゴシック" panose="020B0600070205080204" pitchFamily="50" charset="-128"/>
              </a:rPr>
              <a:t/>
            </a:r>
            <a:br>
              <a:rPr lang="en-US" altLang="ja-JP" sz="3600" dirty="0" smtClean="0">
                <a:latin typeface="ＭＳ Ｐゴシック" panose="020B0600070205080204" pitchFamily="50" charset="-128"/>
                <a:ea typeface="ＭＳ Ｐゴシック" panose="020B0600070205080204" pitchFamily="50" charset="-128"/>
              </a:rPr>
            </a:br>
            <a:r>
              <a:rPr lang="ja-JP" altLang="ja-JP" sz="2800" dirty="0" smtClean="0">
                <a:latin typeface="ＭＳ Ｐゴシック" panose="020B0600070205080204" pitchFamily="50" charset="-128"/>
                <a:ea typeface="ＭＳ Ｐゴシック" panose="020B0600070205080204" pitchFamily="50" charset="-128"/>
              </a:rPr>
              <a:t>金星</a:t>
            </a:r>
            <a:r>
              <a:rPr lang="ja-JP" altLang="ja-JP" sz="2800" dirty="0">
                <a:latin typeface="ＭＳ Ｐゴシック" panose="020B0600070205080204" pitchFamily="50" charset="-128"/>
                <a:ea typeface="ＭＳ Ｐゴシック" panose="020B0600070205080204" pitchFamily="50" charset="-128"/>
              </a:rPr>
              <a:t>大気大循環と「あかつき」データ同化に向けての</a:t>
            </a:r>
            <a:r>
              <a:rPr lang="ja-JP" altLang="ja-JP" sz="2800" dirty="0" smtClean="0">
                <a:latin typeface="ＭＳ Ｐゴシック" panose="020B0600070205080204" pitchFamily="50" charset="-128"/>
                <a:ea typeface="ＭＳ Ｐゴシック" panose="020B0600070205080204" pitchFamily="50" charset="-128"/>
              </a:rPr>
              <a:t>試み</a:t>
            </a:r>
            <a:r>
              <a:rPr lang="en-US" altLang="ja-JP" sz="2800" dirty="0">
                <a:latin typeface="ＭＳ Ｐゴシック" panose="020B0600070205080204" pitchFamily="50" charset="-128"/>
                <a:ea typeface="ＭＳ Ｐゴシック" panose="020B0600070205080204" pitchFamily="50" charset="-128"/>
              </a:rPr>
              <a:t/>
            </a:r>
            <a:br>
              <a:rPr lang="en-US" altLang="ja-JP" sz="2800" dirty="0">
                <a:latin typeface="ＭＳ Ｐゴシック" panose="020B0600070205080204" pitchFamily="50" charset="-128"/>
                <a:ea typeface="ＭＳ Ｐゴシック" panose="020B0600070205080204" pitchFamily="50" charset="-128"/>
              </a:rPr>
            </a:b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6" name="サブタイトル 5"/>
          <p:cNvSpPr>
            <a:spLocks noGrp="1"/>
          </p:cNvSpPr>
          <p:nvPr>
            <p:ph type="subTitle" idx="1"/>
          </p:nvPr>
        </p:nvSpPr>
        <p:spPr>
          <a:xfrm>
            <a:off x="0" y="2385527"/>
            <a:ext cx="9144000" cy="2699657"/>
          </a:xfrm>
        </p:spPr>
        <p:txBody>
          <a:bodyPr>
            <a:noAutofit/>
          </a:bodyPr>
          <a:lstStyle/>
          <a:p>
            <a:pPr marR="15240">
              <a:lnSpc>
                <a:spcPct val="100000"/>
              </a:lnSpc>
              <a:tabLst>
                <a:tab pos="1666239" algn="l"/>
              </a:tabLst>
            </a:pPr>
            <a:r>
              <a:rPr lang="zh-TW" altLang="en-US" sz="3200" dirty="0">
                <a:solidFill>
                  <a:srgbClr val="231F20"/>
                </a:solidFill>
                <a:latin typeface="ＭＳ Ｐゴシック" panose="020B0600070205080204" pitchFamily="50" charset="-128"/>
                <a:ea typeface="ＭＳ Ｐゴシック" panose="020B0600070205080204" pitchFamily="50" charset="-128"/>
                <a:cs typeface="小塚ゴシック Pro R"/>
              </a:rPr>
              <a:t>課題代表者</a:t>
            </a:r>
            <a:r>
              <a:rPr lang="zh-TW"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林 祥</a:t>
            </a:r>
            <a:r>
              <a:rPr lang="ja-JP" altLang="en-US" sz="32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32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ja-JP" sz="3200" dirty="0" smtClean="0">
                <a:solidFill>
                  <a:srgbClr val="0000FF"/>
                </a:solidFill>
                <a:latin typeface="ＭＳ Ｐゴシック" panose="020B0600070205080204" pitchFamily="50" charset="-128"/>
                <a:ea typeface="ＭＳ Ｐゴシック" panose="020B0600070205080204" pitchFamily="50" charset="-128"/>
              </a:rPr>
              <a:t>(</a:t>
            </a:r>
            <a:r>
              <a:rPr lang="en-US" altLang="ja-JP" sz="3200" dirty="0" smtClean="0">
                <a:solidFill>
                  <a:srgbClr val="0000FF"/>
                </a:solidFill>
                <a:latin typeface="ＭＳ Ｐゴシック" panose="020B0600070205080204" pitchFamily="50" charset="-128"/>
                <a:ea typeface="ＭＳ Ｐゴシック" panose="020B0600070205080204" pitchFamily="50" charset="-128"/>
                <a:hlinkClick r:id="rId3"/>
              </a:rPr>
              <a:t>shosuke@gfd-dennou.org</a:t>
            </a:r>
            <a:r>
              <a:rPr lang="en-US" altLang="ja-JP" sz="3200" dirty="0">
                <a:solidFill>
                  <a:srgbClr val="0000FF"/>
                </a:solidFill>
                <a:latin typeface="ＭＳ Ｐゴシック" panose="020B0600070205080204" pitchFamily="50" charset="-128"/>
                <a:ea typeface="ＭＳ Ｐゴシック" panose="020B0600070205080204" pitchFamily="50" charset="-128"/>
              </a:rPr>
              <a:t>)</a:t>
            </a:r>
            <a:endPar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課題</a:t>
            </a:r>
            <a:r>
              <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参加者</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：松田 佳</a:t>
            </a:r>
            <a:r>
              <a:rPr lang="zh-TW" altLang="en-US"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久</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，高木 征</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弘</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，杉本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憲彦</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，樫村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博基</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endParaRPr lang="en-US" altLang="zh-TW"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高橋 </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芳</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幸</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石渡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正樹</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，小高 正嗣</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，中島 健</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はしもと </a:t>
            </a:r>
            <a:r>
              <a:rPr lang="ja-JP" altLang="en-US" sz="2000" spc="-80" dirty="0" err="1">
                <a:solidFill>
                  <a:srgbClr val="231F20"/>
                </a:solidFill>
                <a:latin typeface="ＭＳ Ｐゴシック" panose="020B0600070205080204" pitchFamily="50" charset="-128"/>
                <a:ea typeface="ＭＳ Ｐゴシック" panose="020B0600070205080204" pitchFamily="50" charset="-128"/>
                <a:cs typeface="小塚ゴシック Pro R"/>
              </a:rPr>
              <a:t>じょ</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ー</a:t>
            </a:r>
            <a:r>
              <a:rPr lang="ja-JP" altLang="en-US" sz="2000" spc="-80" dirty="0" err="1" smtClean="0">
                <a:solidFill>
                  <a:srgbClr val="231F20"/>
                </a:solidFill>
                <a:latin typeface="ＭＳ Ｐゴシック" panose="020B0600070205080204" pitchFamily="50" charset="-128"/>
                <a:ea typeface="ＭＳ Ｐゴシック" panose="020B0600070205080204" pitchFamily="50" charset="-128"/>
                <a:cs typeface="小塚ゴシック Pro R"/>
              </a:rPr>
              <a:t>じ</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a:t>
            </a:r>
            <a:endParaRPr lang="zh-TW" altLang="en-US" sz="2000" baseline="30000" dirty="0">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神戸大学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 </a:t>
            </a:r>
            <a:r>
              <a:rPr lang="zh-CN"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東京学芸大学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京都産業大学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endParaRPr lang="en-US" altLang="zh-TW"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慶應義塾大学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北海道大学</a:t>
            </a:r>
            <a:r>
              <a:rPr lang="zh-TW" altLang="en-US" sz="2000" spc="5"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dirty="0">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 </a:t>
            </a:r>
            <a:r>
              <a:rPr lang="zh-TW" altLang="en-US"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九州大学</a:t>
            </a:r>
            <a:r>
              <a:rPr lang="en-US" altLang="zh-TW"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 </a:t>
            </a:r>
            <a:r>
              <a:rPr lang="ja-JP"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岡山</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大学</a:t>
            </a:r>
            <a:endPar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000" y="6262942"/>
            <a:ext cx="852386" cy="4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t="13966" b="11471"/>
          <a:stretch/>
        </p:blipFill>
        <p:spPr>
          <a:xfrm>
            <a:off x="103940" y="116632"/>
            <a:ext cx="1255458" cy="936104"/>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607" y="111549"/>
            <a:ext cx="924149" cy="924149"/>
          </a:xfrm>
          <a:prstGeom prst="rect">
            <a:avLst/>
          </a:prstGeom>
        </p:spPr>
      </p:pic>
      <p:pic>
        <p:nvPicPr>
          <p:cNvPr id="16" name="Picture 2" descr="https://www.gfd-dennou.org/html/htmltool/test/logo-mym/GFD-banner-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6706" y="6314741"/>
            <a:ext cx="1198488" cy="312426"/>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72008" y="5085184"/>
            <a:ext cx="8941748" cy="369332"/>
          </a:xfrm>
          <a:prstGeom prst="rect">
            <a:avLst/>
          </a:prstGeom>
        </p:spPr>
        <p:txBody>
          <a:bodyPr wrap="square">
            <a:spAutoFit/>
          </a:bodyPr>
          <a:lstStyle/>
          <a:p>
            <a:pPr algn="ctr"/>
            <a:r>
              <a:rPr lang="en-US" altLang="ja-JP" dirty="0" smtClean="0">
                <a:latin typeface="ＭＳ Ｐゴシック" panose="020B0600070205080204" pitchFamily="50" charset="-128"/>
                <a:ea typeface="ＭＳ Ｐゴシック" panose="020B0600070205080204" pitchFamily="50" charset="-128"/>
              </a:rPr>
              <a:t>H29</a:t>
            </a:r>
            <a:r>
              <a:rPr lang="ja-JP" altLang="en-US" dirty="0" smtClean="0">
                <a:latin typeface="ＭＳ Ｐゴシック" panose="020B0600070205080204" pitchFamily="50" charset="-128"/>
                <a:ea typeface="ＭＳ Ｐゴシック" panose="020B0600070205080204" pitchFamily="50" charset="-128"/>
              </a:rPr>
              <a:t>年度公募課題：</a:t>
            </a:r>
            <a:r>
              <a:rPr lang="en-US" altLang="ja-JP" dirty="0" smtClean="0">
                <a:latin typeface="ＭＳ Ｐゴシック" panose="020B0600070205080204" pitchFamily="50" charset="-128"/>
                <a:ea typeface="ＭＳ Ｐゴシック" panose="020B0600070205080204" pitchFamily="50" charset="-128"/>
              </a:rPr>
              <a:t>AFES </a:t>
            </a:r>
            <a:r>
              <a:rPr lang="ja-JP" altLang="en-US" dirty="0">
                <a:latin typeface="ＭＳ Ｐゴシック" panose="020B0600070205080204" pitchFamily="50" charset="-128"/>
                <a:ea typeface="ＭＳ Ｐゴシック" panose="020B0600070205080204" pitchFamily="50" charset="-128"/>
              </a:rPr>
              <a:t>を用いた金星・火星大気の高解像度大循環シミュレーション</a:t>
            </a:r>
          </a:p>
        </p:txBody>
      </p:sp>
      <p:sp>
        <p:nvSpPr>
          <p:cNvPr id="12" name="正方形/長方形 11"/>
          <p:cNvSpPr/>
          <p:nvPr/>
        </p:nvSpPr>
        <p:spPr>
          <a:xfrm>
            <a:off x="0" y="6442501"/>
            <a:ext cx="4004621" cy="369332"/>
          </a:xfrm>
          <a:prstGeom prst="rect">
            <a:avLst/>
          </a:prstGeom>
        </p:spPr>
        <p:txBody>
          <a:bodyPr wrap="none">
            <a:spAutoFit/>
          </a:bodyPr>
          <a:lstStyle/>
          <a:p>
            <a:pPr algn="r"/>
            <a:r>
              <a:rPr lang="en-US" altLang="ja-JP" dirty="0">
                <a:latin typeface="ＭＳ Ｐゴシック" panose="020B0600070205080204" pitchFamily="50" charset="-128"/>
                <a:ea typeface="ＭＳ Ｐゴシック" panose="020B0600070205080204" pitchFamily="50" charset="-128"/>
              </a:rPr>
              <a:t>2018</a:t>
            </a:r>
            <a:r>
              <a:rPr lang="ja-JP" altLang="en-US" dirty="0">
                <a:latin typeface="ＭＳ Ｐゴシック" panose="020B0600070205080204" pitchFamily="50" charset="-128"/>
                <a:ea typeface="ＭＳ Ｐゴシック" panose="020B0600070205080204" pitchFamily="50" charset="-128"/>
              </a:rPr>
              <a:t>年</a:t>
            </a:r>
            <a:r>
              <a:rPr lang="en-US" altLang="ja-JP" dirty="0">
                <a:latin typeface="ＭＳ Ｐゴシック" panose="020B0600070205080204" pitchFamily="50" charset="-128"/>
                <a:ea typeface="ＭＳ Ｐゴシック" panose="020B0600070205080204" pitchFamily="50" charset="-128"/>
              </a:rPr>
              <a:t>4</a:t>
            </a:r>
            <a:r>
              <a:rPr lang="ja-JP" altLang="en-US" dirty="0">
                <a:latin typeface="ＭＳ Ｐゴシック" panose="020B0600070205080204" pitchFamily="50" charset="-128"/>
                <a:ea typeface="ＭＳ Ｐゴシック" panose="020B0600070205080204" pitchFamily="50" charset="-128"/>
              </a:rPr>
              <a:t>月</a:t>
            </a:r>
            <a:r>
              <a:rPr lang="en-US" altLang="ja-JP" dirty="0">
                <a:latin typeface="ＭＳ Ｐゴシック" panose="020B0600070205080204" pitchFamily="50" charset="-128"/>
                <a:ea typeface="ＭＳ Ｐゴシック" panose="020B0600070205080204" pitchFamily="50" charset="-128"/>
              </a:rPr>
              <a:t>19</a:t>
            </a:r>
            <a:r>
              <a:rPr lang="ja-JP" altLang="en-US" dirty="0">
                <a:latin typeface="ＭＳ Ｐゴシック" panose="020B0600070205080204" pitchFamily="50" charset="-128"/>
                <a:ea typeface="ＭＳ Ｐゴシック" panose="020B0600070205080204" pitchFamily="50" charset="-128"/>
              </a:rPr>
              <a:t>日＠一橋講堂特別会議室</a:t>
            </a:r>
          </a:p>
        </p:txBody>
      </p:sp>
      <p:sp>
        <p:nvSpPr>
          <p:cNvPr id="13" name="正方形/長方形 12"/>
          <p:cNvSpPr/>
          <p:nvPr/>
        </p:nvSpPr>
        <p:spPr>
          <a:xfrm>
            <a:off x="1403648" y="190506"/>
            <a:ext cx="6489537" cy="369332"/>
          </a:xfrm>
          <a:prstGeom prst="rect">
            <a:avLst/>
          </a:prstGeom>
        </p:spPr>
        <p:txBody>
          <a:bodyPr wrap="square">
            <a:spAutoFit/>
          </a:bodyPr>
          <a:lstStyle/>
          <a:p>
            <a:pPr algn="ctr"/>
            <a:r>
              <a:rPr lang="ja-JP" altLang="en-US" dirty="0">
                <a:latin typeface="ＭＳ Ｐゴシック" panose="020B0600070205080204" pitchFamily="50" charset="-128"/>
                <a:ea typeface="ＭＳ Ｐゴシック" panose="020B0600070205080204" pitchFamily="50" charset="-128"/>
              </a:rPr>
              <a:t>平成29年度　地球シミュレータ利用課題研究成果記者</a:t>
            </a:r>
            <a:r>
              <a:rPr lang="ja-JP" altLang="en-US" dirty="0" smtClean="0">
                <a:latin typeface="ＭＳ Ｐゴシック" panose="020B0600070205080204" pitchFamily="50" charset="-128"/>
                <a:ea typeface="ＭＳ Ｐゴシック" panose="020B0600070205080204" pitchFamily="50" charset="-128"/>
              </a:rPr>
              <a:t>説明会</a:t>
            </a:r>
            <a:endParaRPr lang="ja-JP" altLang="en-US" dirty="0">
              <a:latin typeface="ＭＳ Ｐゴシック" panose="020B0600070205080204" pitchFamily="50" charset="-128"/>
              <a:ea typeface="ＭＳ Ｐゴシック" panose="020B0600070205080204" pitchFamily="50" charset="-128"/>
            </a:endParaRPr>
          </a:p>
        </p:txBody>
      </p:sp>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6706" y="5577533"/>
            <a:ext cx="2755774" cy="669285"/>
          </a:xfrm>
          <a:prstGeom prst="rect">
            <a:avLst/>
          </a:prstGeom>
        </p:spPr>
      </p:pic>
      <p:pic>
        <p:nvPicPr>
          <p:cNvPr id="17" name="図 16" descr="\\FSTK0\fsmt\広報室\01_広報室員用\210_メディア対応\プレスリリース\2017年度\170900_法・杉本先生（日吉・物理）\京産大ロゴ\06-3_シグネチュア3（英文併記・モノクロ）.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3023" y="5578255"/>
            <a:ext cx="2333625" cy="700088"/>
          </a:xfrm>
          <a:prstGeom prst="rect">
            <a:avLst/>
          </a:prstGeom>
          <a:noFill/>
          <a:ln>
            <a:noFill/>
          </a:ln>
        </p:spPr>
      </p:pic>
      <p:pic>
        <p:nvPicPr>
          <p:cNvPr id="14" name="図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810" y="5663465"/>
            <a:ext cx="2000250" cy="585788"/>
          </a:xfrm>
          <a:prstGeom prst="rect">
            <a:avLst/>
          </a:prstGeom>
        </p:spPr>
      </p:pic>
    </p:spTree>
    <p:extLst>
      <p:ext uri="{BB962C8B-B14F-4D97-AF65-F5344CB8AC3E}">
        <p14:creationId xmlns:p14="http://schemas.microsoft.com/office/powerpoint/2010/main" val="2170677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今後の展望</a:t>
            </a:r>
            <a:endParaRPr kumimoji="1" lang="ja-JP" altLang="en-US" dirty="0"/>
          </a:p>
        </p:txBody>
      </p:sp>
      <p:sp>
        <p:nvSpPr>
          <p:cNvPr id="7" name="コンテンツ プレースホルダー 6"/>
          <p:cNvSpPr>
            <a:spLocks noGrp="1"/>
          </p:cNvSpPr>
          <p:nvPr>
            <p:ph idx="1"/>
          </p:nvPr>
        </p:nvSpPr>
        <p:spPr/>
        <p:txBody>
          <a:bodyPr>
            <a:normAutofit fontScale="77500" lnSpcReduction="20000"/>
          </a:bodyPr>
          <a:lstStyle/>
          <a:p>
            <a:r>
              <a:rPr lang="ja-JP" altLang="en-US" dirty="0" smtClean="0"/>
              <a:t>「あかつき」データの同化</a:t>
            </a:r>
            <a:r>
              <a:rPr lang="ja-JP" altLang="en-US" dirty="0"/>
              <a:t>に</a:t>
            </a:r>
            <a:r>
              <a:rPr lang="ja-JP" altLang="en-US" dirty="0" smtClean="0"/>
              <a:t>よる世界初の金星客観</a:t>
            </a:r>
            <a:r>
              <a:rPr lang="ja-JP" altLang="en-US" dirty="0"/>
              <a:t>解析</a:t>
            </a:r>
            <a:r>
              <a:rPr lang="ja-JP" altLang="en-US" dirty="0" smtClean="0"/>
              <a:t>プロダクト作成</a:t>
            </a:r>
            <a:endParaRPr lang="ja-JP" altLang="en-US" dirty="0"/>
          </a:p>
          <a:p>
            <a:pPr lvl="1"/>
            <a:r>
              <a:rPr lang="ja-JP" altLang="en-US" dirty="0"/>
              <a:t>あかつきの高頻度、多高度の気象観測データ</a:t>
            </a:r>
          </a:p>
          <a:p>
            <a:pPr lvl="1"/>
            <a:r>
              <a:rPr lang="ja-JP" altLang="en-US" dirty="0" smtClean="0"/>
              <a:t>改良した金星</a:t>
            </a:r>
            <a:r>
              <a:rPr lang="en-US" altLang="ja-JP" dirty="0" smtClean="0"/>
              <a:t>AFES</a:t>
            </a:r>
            <a:r>
              <a:rPr lang="ja-JP" altLang="en-US" dirty="0" smtClean="0"/>
              <a:t>（日</a:t>
            </a:r>
            <a:r>
              <a:rPr lang="ja-JP" altLang="en-US" dirty="0"/>
              <a:t>変化加熱成分を</a:t>
            </a:r>
            <a:r>
              <a:rPr lang="ja-JP" altLang="en-US" dirty="0" smtClean="0"/>
              <a:t>入り）へのデータ同化</a:t>
            </a:r>
            <a:endParaRPr lang="ja-JP" altLang="en-US" dirty="0"/>
          </a:p>
          <a:p>
            <a:endParaRPr kumimoji="1" lang="en-US" altLang="ja-JP" dirty="0" smtClean="0"/>
          </a:p>
          <a:p>
            <a:endParaRPr lang="en-US" altLang="ja-JP" dirty="0"/>
          </a:p>
          <a:p>
            <a:endParaRPr kumimoji="1" lang="en-US" altLang="ja-JP" dirty="0" smtClean="0"/>
          </a:p>
          <a:p>
            <a:endParaRPr kumimoji="1" lang="en-US" altLang="ja-JP" dirty="0" smtClean="0"/>
          </a:p>
          <a:p>
            <a:endParaRPr lang="en-US" altLang="ja-JP" dirty="0"/>
          </a:p>
          <a:p>
            <a:endParaRPr kumimoji="1" lang="en-US" altLang="ja-JP" dirty="0" smtClean="0"/>
          </a:p>
          <a:p>
            <a:endParaRPr kumimoji="1" lang="en-US" altLang="ja-JP" dirty="0" smtClean="0"/>
          </a:p>
          <a:p>
            <a:pPr marL="0" indent="0">
              <a:buNone/>
            </a:pPr>
            <a:r>
              <a:rPr lang="en-US" altLang="ja-JP" dirty="0"/>
              <a:t> </a:t>
            </a:r>
            <a:endParaRPr kumimoji="1" lang="ja-JP" altLang="en-US" dirty="0"/>
          </a:p>
        </p:txBody>
      </p:sp>
      <p:pic>
        <p:nvPicPr>
          <p:cNvPr id="4" name="コンテンツ プレースホルダー 7"/>
          <p:cNvPicPr>
            <a:picLocks noChangeAspect="1"/>
          </p:cNvPicPr>
          <p:nvPr/>
        </p:nvPicPr>
        <p:blipFill rotWithShape="1">
          <a:blip r:embed="rId2">
            <a:extLst>
              <a:ext uri="{28A0092B-C50C-407E-A947-70E740481C1C}">
                <a14:useLocalDpi xmlns:a14="http://schemas.microsoft.com/office/drawing/2010/main" val="0"/>
              </a:ext>
            </a:extLst>
          </a:blip>
          <a:srcRect b="21037"/>
          <a:stretch/>
        </p:blipFill>
        <p:spPr bwMode="auto">
          <a:xfrm>
            <a:off x="251520" y="2901091"/>
            <a:ext cx="8754500" cy="3888432"/>
          </a:xfrm>
          <a:prstGeom prst="rect">
            <a:avLst/>
          </a:prstGeom>
          <a:noFill/>
          <a:ln w="9525">
            <a:noFill/>
            <a:miter lim="800000"/>
            <a:headEnd/>
            <a:tailEnd/>
          </a:ln>
        </p:spPr>
      </p:pic>
    </p:spTree>
    <p:extLst>
      <p:ext uri="{BB962C8B-B14F-4D97-AF65-F5344CB8AC3E}">
        <p14:creationId xmlns:p14="http://schemas.microsoft.com/office/powerpoint/2010/main" val="4091147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a:t>
            </a:r>
            <a:r>
              <a:rPr lang="ja-JP" altLang="en-US" dirty="0"/>
              <a:t>め</a:t>
            </a:r>
            <a:endParaRPr kumimoji="1" lang="ja-JP" altLang="en-US" dirty="0"/>
          </a:p>
        </p:txBody>
      </p:sp>
      <p:sp>
        <p:nvSpPr>
          <p:cNvPr id="3" name="コンテンツ プレースホルダー 2"/>
          <p:cNvSpPr>
            <a:spLocks noGrp="1"/>
          </p:cNvSpPr>
          <p:nvPr>
            <p:ph idx="1"/>
          </p:nvPr>
        </p:nvSpPr>
        <p:spPr/>
        <p:txBody>
          <a:bodyPr>
            <a:normAutofit fontScale="85000" lnSpcReduction="10000"/>
          </a:bodyPr>
          <a:lstStyle/>
          <a:p>
            <a:r>
              <a:rPr lang="ja-JP" altLang="en-US" dirty="0" smtClean="0"/>
              <a:t>地球シミュレータ上で、</a:t>
            </a:r>
            <a:r>
              <a:rPr lang="en-US" altLang="ja-JP" dirty="0" smtClean="0"/>
              <a:t>AFES</a:t>
            </a:r>
            <a:r>
              <a:rPr lang="ja-JP" altLang="en-US" dirty="0"/>
              <a:t> </a:t>
            </a:r>
            <a:r>
              <a:rPr lang="ja-JP" altLang="en-US" dirty="0" smtClean="0"/>
              <a:t>金星モデル </a:t>
            </a:r>
            <a:r>
              <a:rPr lang="en-US" altLang="ja-JP" dirty="0" smtClean="0"/>
              <a:t>(AFES-Venus) </a:t>
            </a:r>
            <a:r>
              <a:rPr lang="ja-JP" altLang="en-US" dirty="0" smtClean="0"/>
              <a:t>を用いて金星大気シミュレーションを実施</a:t>
            </a:r>
            <a:endParaRPr lang="en-US" altLang="ja-JP" dirty="0"/>
          </a:p>
          <a:p>
            <a:endParaRPr lang="en-US" altLang="ja-JP" dirty="0" smtClean="0"/>
          </a:p>
          <a:p>
            <a:r>
              <a:rPr lang="ja-JP" altLang="en-US" dirty="0"/>
              <a:t>観測される東西風（スーパーローテーション）</a:t>
            </a:r>
            <a:r>
              <a:rPr lang="ja-JP" altLang="en-US" dirty="0" smtClean="0"/>
              <a:t>分布</a:t>
            </a:r>
            <a:r>
              <a:rPr lang="ja-JP" altLang="en-US" dirty="0"/>
              <a:t>を</a:t>
            </a:r>
            <a:r>
              <a:rPr lang="ja-JP" altLang="en-US" dirty="0" smtClean="0"/>
              <a:t>再現</a:t>
            </a:r>
            <a:endParaRPr lang="en-US" altLang="ja-JP" dirty="0" smtClean="0"/>
          </a:p>
          <a:p>
            <a:r>
              <a:rPr lang="ja-JP" altLang="en-US" dirty="0" smtClean="0"/>
              <a:t>「あかつき」で初めて観測された金星大気中の筋状構造を世界で初めて再現することに成功し</a:t>
            </a:r>
            <a:r>
              <a:rPr lang="en-US" altLang="ja-JP" dirty="0" smtClean="0"/>
              <a:t>, </a:t>
            </a:r>
            <a:r>
              <a:rPr lang="ja-JP" altLang="en-US" dirty="0" smtClean="0"/>
              <a:t>その成因を解明</a:t>
            </a:r>
            <a:endParaRPr lang="en-US" altLang="ja-JP" dirty="0" smtClean="0"/>
          </a:p>
          <a:p>
            <a:r>
              <a:rPr lang="ja-JP" altLang="en-US" dirty="0" smtClean="0"/>
              <a:t>世界で初めて金星データ同化システム</a:t>
            </a:r>
            <a:r>
              <a:rPr lang="en-US" altLang="ja-JP" dirty="0" smtClean="0"/>
              <a:t>(</a:t>
            </a:r>
            <a:r>
              <a:rPr lang="en-US" altLang="ja-JP" dirty="0"/>
              <a:t>VALEDAS</a:t>
            </a:r>
            <a:r>
              <a:rPr lang="en-US" altLang="ja-JP" dirty="0" smtClean="0"/>
              <a:t>) </a:t>
            </a:r>
            <a:r>
              <a:rPr lang="ja-JP" altLang="en-US" dirty="0" smtClean="0"/>
              <a:t>を構築</a:t>
            </a:r>
            <a:endParaRPr lang="en-US" altLang="ja-JP" dirty="0"/>
          </a:p>
          <a:p>
            <a:endParaRPr kumimoji="1" lang="en-US" altLang="ja-JP" dirty="0" smtClean="0"/>
          </a:p>
          <a:p>
            <a:r>
              <a:rPr lang="en-US" altLang="ja-JP" dirty="0" smtClean="0"/>
              <a:t>AFES-Venus, VALEDAS </a:t>
            </a:r>
            <a:r>
              <a:rPr lang="ja-JP" altLang="en-US" dirty="0" smtClean="0"/>
              <a:t>と</a:t>
            </a:r>
            <a:r>
              <a:rPr lang="ja-JP" altLang="en-US" dirty="0"/>
              <a:t>「あかつき」を</a:t>
            </a:r>
            <a:r>
              <a:rPr lang="ja-JP" altLang="en-US" dirty="0" smtClean="0"/>
              <a:t>駆使して、金星大気循環の謎の解明へ</a:t>
            </a:r>
            <a:r>
              <a:rPr lang="ja-JP" altLang="en-US" dirty="0"/>
              <a:t>。</a:t>
            </a:r>
          </a:p>
          <a:p>
            <a:endParaRPr kumimoji="1" lang="ja-JP" altLang="en-US" dirty="0"/>
          </a:p>
        </p:txBody>
      </p:sp>
    </p:spTree>
    <p:extLst>
      <p:ext uri="{BB962C8B-B14F-4D97-AF65-F5344CB8AC3E}">
        <p14:creationId xmlns:p14="http://schemas.microsoft.com/office/powerpoint/2010/main" val="2344961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予備スライド</a:t>
            </a:r>
            <a:endParaRPr kumimoji="1" lang="ja-JP" altLang="en-US" dirty="0"/>
          </a:p>
        </p:txBody>
      </p:sp>
      <p:sp>
        <p:nvSpPr>
          <p:cNvPr id="5" name="テキスト プレースホルダー 4"/>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07670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752975" y="1196752"/>
            <a:ext cx="4427537" cy="3206750"/>
            <a:chOff x="4752975" y="2924944"/>
            <a:chExt cx="4427537" cy="3206750"/>
          </a:xfrm>
        </p:grpSpPr>
        <p:sp>
          <p:nvSpPr>
            <p:cNvPr id="11" name="Text Box 3"/>
            <p:cNvSpPr txBox="1">
              <a:spLocks noChangeArrowheads="1"/>
            </p:cNvSpPr>
            <p:nvPr/>
          </p:nvSpPr>
          <p:spPr bwMode="auto">
            <a:xfrm>
              <a:off x="5113337" y="4291782"/>
              <a:ext cx="4587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800" b="0">
                  <a:solidFill>
                    <a:srgbClr val="000000"/>
                  </a:solidFill>
                  <a:latin typeface="Arial" panose="020B0604020202020204" pitchFamily="34" charset="0"/>
                </a:rPr>
                <a:t>雲層</a:t>
              </a:r>
            </a:p>
          </p:txBody>
        </p:sp>
        <p:grpSp>
          <p:nvGrpSpPr>
            <p:cNvPr id="12" name="Group 7"/>
            <p:cNvGrpSpPr>
              <a:grpSpLocks/>
            </p:cNvGrpSpPr>
            <p:nvPr/>
          </p:nvGrpSpPr>
          <p:grpSpPr bwMode="auto">
            <a:xfrm>
              <a:off x="4752975" y="2924944"/>
              <a:ext cx="4427537" cy="3206750"/>
              <a:chOff x="2131" y="1847"/>
              <a:chExt cx="3629" cy="2473"/>
            </a:xfrm>
          </p:grpSpPr>
          <p:pic>
            <p:nvPicPr>
              <p:cNvPr id="15" name="Picture 8" descr="thermalstruc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 y="1847"/>
                <a:ext cx="3629"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9"/>
              <p:cNvSpPr>
                <a:spLocks noChangeArrowheads="1"/>
              </p:cNvSpPr>
              <p:nvPr/>
            </p:nvSpPr>
            <p:spPr bwMode="auto">
              <a:xfrm>
                <a:off x="4014" y="2659"/>
                <a:ext cx="1270" cy="726"/>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7" name="Rectangle 10"/>
              <p:cNvSpPr>
                <a:spLocks noChangeArrowheads="1"/>
              </p:cNvSpPr>
              <p:nvPr/>
            </p:nvSpPr>
            <p:spPr bwMode="auto">
              <a:xfrm>
                <a:off x="3606" y="1888"/>
                <a:ext cx="952" cy="635"/>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 name="Rectangle 11"/>
              <p:cNvSpPr>
                <a:spLocks noChangeArrowheads="1"/>
              </p:cNvSpPr>
              <p:nvPr/>
            </p:nvSpPr>
            <p:spPr bwMode="auto">
              <a:xfrm>
                <a:off x="2562" y="2704"/>
                <a:ext cx="2722" cy="498"/>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r" eaLnBrk="1" hangingPunct="1"/>
                <a:endParaRPr lang="ja-JP" altLang="en-US" sz="1800" b="0">
                  <a:solidFill>
                    <a:srgbClr val="000000"/>
                  </a:solidFill>
                  <a:latin typeface="Arial" panose="020B0604020202020204" pitchFamily="34" charset="0"/>
                </a:endParaRPr>
              </a:p>
            </p:txBody>
          </p:sp>
          <p:sp>
            <p:nvSpPr>
              <p:cNvPr id="19" name="Line 12"/>
              <p:cNvSpPr>
                <a:spLocks noChangeShapeType="1"/>
              </p:cNvSpPr>
              <p:nvPr/>
            </p:nvSpPr>
            <p:spPr bwMode="auto">
              <a:xfrm>
                <a:off x="3878" y="2704"/>
                <a:ext cx="0" cy="499"/>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 name="Text Box 13"/>
              <p:cNvSpPr txBox="1">
                <a:spLocks noChangeArrowheads="1"/>
              </p:cNvSpPr>
              <p:nvPr/>
            </p:nvSpPr>
            <p:spPr bwMode="auto">
              <a:xfrm>
                <a:off x="3957" y="2826"/>
                <a:ext cx="129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800" dirty="0">
                    <a:solidFill>
                      <a:srgbClr val="000000"/>
                    </a:solidFill>
                    <a:latin typeface="ＭＳ Ｐゴシック"/>
                    <a:ea typeface="ＭＳ Ｐゴシック"/>
                  </a:rPr>
                  <a:t>太陽光の吸収</a:t>
                </a:r>
              </a:p>
            </p:txBody>
          </p:sp>
        </p:grpSp>
      </p:grpSp>
      <p:sp>
        <p:nvSpPr>
          <p:cNvPr id="12290" name="Rectangle 2"/>
          <p:cNvSpPr>
            <a:spLocks noGrp="1" noChangeArrowheads="1"/>
          </p:cNvSpPr>
          <p:nvPr>
            <p:ph type="title" idx="4294967295"/>
          </p:nvPr>
        </p:nvSpPr>
        <p:spPr>
          <a:xfrm>
            <a:off x="214313" y="142874"/>
            <a:ext cx="7772400" cy="841047"/>
          </a:xfrm>
        </p:spPr>
        <p:txBody>
          <a:bodyPr/>
          <a:lstStyle/>
          <a:p>
            <a:pPr algn="l" eaLnBrk="1" hangingPunct="1"/>
            <a:r>
              <a:rPr lang="ja-JP" altLang="en-US" sz="3600" b="1" dirty="0" smtClean="0">
                <a:latin typeface="+mj-ea"/>
              </a:rPr>
              <a:t>金星と地球</a:t>
            </a:r>
            <a:endParaRPr lang="en-US" altLang="ja-JP" sz="3600" b="1" dirty="0" smtClean="0">
              <a:latin typeface="+mj-ea"/>
            </a:endParaRPr>
          </a:p>
        </p:txBody>
      </p:sp>
      <p:graphicFrame>
        <p:nvGraphicFramePr>
          <p:cNvPr id="12335" name="Group 47"/>
          <p:cNvGraphicFramePr>
            <a:graphicFrameLocks noGrp="1"/>
          </p:cNvGraphicFramePr>
          <p:nvPr>
            <p:ph sz="half" idx="4294967295"/>
            <p:extLst/>
          </p:nvPr>
        </p:nvGraphicFramePr>
        <p:xfrm>
          <a:off x="35496" y="2857500"/>
          <a:ext cx="4752528" cy="3769679"/>
        </p:xfrm>
        <a:graphic>
          <a:graphicData uri="http://schemas.openxmlformats.org/drawingml/2006/table">
            <a:tbl>
              <a:tblPr firstRow="1" firstCol="1">
                <a:tableStyleId>{35758FB7-9AC5-4552-8A53-C91805E547FA}</a:tableStyleId>
              </a:tblPr>
              <a:tblGrid>
                <a:gridCol w="151216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12700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金星</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地球</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0"/>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半径</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6050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6378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1"/>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公転周期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224</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365</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2"/>
                  </a:ext>
                </a:extLst>
              </a:tr>
              <a:tr h="4762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自転周期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243</a:t>
                      </a:r>
                      <a:r>
                        <a:rPr kumimoji="1" lang="ja-JP" altLang="en-US" sz="2000" u="none" strike="noStrike" cap="none" normalizeH="0" baseline="0" dirty="0" smtClean="0">
                          <a:ln>
                            <a:noFill/>
                          </a:ln>
                          <a:solidFill>
                            <a:srgbClr val="FF0000"/>
                          </a:solidFill>
                          <a:effectLst/>
                        </a:rPr>
                        <a:t>日</a:t>
                      </a:r>
                      <a:r>
                        <a:rPr kumimoji="1" lang="en-US" altLang="ja-JP" sz="2000" u="none" strike="noStrike" cap="none" normalizeH="0" baseline="0" dirty="0" smtClean="0">
                          <a:ln>
                            <a:noFill/>
                          </a:ln>
                          <a:solidFill>
                            <a:srgbClr val="FF0000"/>
                          </a:solidFill>
                          <a:effectLst/>
                        </a:rPr>
                        <a:t>(1.8m/s)</a:t>
                      </a:r>
                      <a:endParaRPr kumimoji="1" lang="ja-JP" altLang="en-US"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日</a:t>
                      </a:r>
                      <a:r>
                        <a:rPr kumimoji="1" lang="en-US" altLang="ja-JP" sz="2000" u="none" strike="noStrike" cap="none" normalizeH="0" baseline="0" dirty="0" smtClean="0">
                          <a:ln>
                            <a:noFill/>
                          </a:ln>
                          <a:effectLst/>
                        </a:rPr>
                        <a:t>(460m/s)</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3"/>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太陽日</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117</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4"/>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大気組成</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CO</a:t>
                      </a:r>
                      <a:r>
                        <a:rPr kumimoji="1" lang="en-US" altLang="ja-JP" sz="2000" u="none" strike="noStrike" cap="none" normalizeH="0" baseline="-25000" dirty="0" smtClean="0">
                          <a:ln>
                            <a:noFill/>
                          </a:ln>
                          <a:solidFill>
                            <a:srgbClr val="FF0000"/>
                          </a:solidFill>
                          <a:effectLst/>
                        </a:rPr>
                        <a:t>2</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N</a:t>
                      </a:r>
                      <a:r>
                        <a:rPr kumimoji="1" lang="en-US" altLang="ja-JP" sz="2000" u="none" strike="noStrike" cap="none" normalizeH="0" baseline="-25000" smtClean="0">
                          <a:ln>
                            <a:noFill/>
                          </a:ln>
                          <a:effectLst/>
                        </a:rPr>
                        <a:t>2</a:t>
                      </a:r>
                      <a:r>
                        <a:rPr kumimoji="1" lang="en-US" altLang="ja-JP" sz="2000" u="none" strike="noStrike" cap="none" normalizeH="0" baseline="0" smtClean="0">
                          <a:ln>
                            <a:noFill/>
                          </a:ln>
                          <a:effectLst/>
                        </a:rPr>
                        <a:t>, O</a:t>
                      </a:r>
                      <a:r>
                        <a:rPr kumimoji="1" lang="en-US" altLang="ja-JP" sz="2000" u="none" strike="noStrike" cap="none" normalizeH="0" baseline="-25000" smtClean="0">
                          <a:ln>
                            <a:noFill/>
                          </a:ln>
                          <a:effectLst/>
                        </a:rPr>
                        <a:t>2</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5"/>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アルベド</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0.78</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0.3</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6"/>
                  </a:ext>
                </a:extLst>
              </a:tr>
              <a:tr h="5270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地表面気圧</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92 bar</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 bar</a:t>
                      </a:r>
                      <a:endParaRPr kumimoji="1" lang="en-US" altLang="ja-JP"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7"/>
                  </a:ext>
                </a:extLst>
              </a:tr>
            </a:tbl>
          </a:graphicData>
        </a:graphic>
      </p:graphicFrame>
      <p:sp>
        <p:nvSpPr>
          <p:cNvPr id="12329" name="Text Box 42"/>
          <p:cNvSpPr txBox="1">
            <a:spLocks noChangeArrowheads="1"/>
          </p:cNvSpPr>
          <p:nvPr/>
        </p:nvSpPr>
        <p:spPr bwMode="auto">
          <a:xfrm>
            <a:off x="251520" y="2420888"/>
            <a:ext cx="1368152" cy="307777"/>
          </a:xfrm>
          <a:prstGeom prst="rect">
            <a:avLst/>
          </a:prstGeom>
          <a:noFill/>
          <a:ln>
            <a:noFill/>
          </a:ln>
          <a:extLst/>
        </p:spPr>
        <p:txBody>
          <a:bodyPr wrap="squar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pPr>
            <a:r>
              <a:rPr lang="ja-JP" altLang="en-US" sz="1400" dirty="0" smtClean="0">
                <a:solidFill>
                  <a:srgbClr val="000000"/>
                </a:solidFill>
                <a:latin typeface="ＤＦＰ太丸ゴシック体" pitchFamily="16" charset="-128"/>
                <a:ea typeface="ＤＦＰ太丸ゴシック体" pitchFamily="16" charset="-128"/>
              </a:rPr>
              <a:t>紫外線観測</a:t>
            </a:r>
            <a:endParaRPr lang="ja-JP" altLang="en-US" sz="1400" b="0" dirty="0" smtClean="0">
              <a:solidFill>
                <a:srgbClr val="000000"/>
              </a:solidFill>
              <a:latin typeface="ＤＦＰ太丸ゴシック体" pitchFamily="16" charset="-128"/>
              <a:ea typeface="ＤＦＰ太丸ゴシック体" pitchFamily="16" charset="-128"/>
            </a:endParaRPr>
          </a:p>
        </p:txBody>
      </p:sp>
      <p:pic>
        <p:nvPicPr>
          <p:cNvPr id="12330" name="Picture 42" descr="venearth002"/>
          <p:cNvPicPr>
            <a:picLocks noChangeAspect="1" noChangeArrowheads="1"/>
          </p:cNvPicPr>
          <p:nvPr/>
        </p:nvPicPr>
        <p:blipFill rotWithShape="1">
          <a:blip r:embed="rId4">
            <a:extLst>
              <a:ext uri="{28A0092B-C50C-407E-A947-70E740481C1C}">
                <a14:useLocalDpi xmlns:a14="http://schemas.microsoft.com/office/drawing/2010/main" val="0"/>
              </a:ext>
            </a:extLst>
          </a:blip>
          <a:srcRect l="4131" r="4985" b="4176"/>
          <a:stretch/>
        </p:blipFill>
        <p:spPr bwMode="auto">
          <a:xfrm>
            <a:off x="3203847" y="1128911"/>
            <a:ext cx="1584177" cy="16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43" descr="venearth003"/>
          <p:cNvPicPr>
            <a:picLocks noChangeAspect="1" noChangeArrowheads="1"/>
          </p:cNvPicPr>
          <p:nvPr/>
        </p:nvPicPr>
        <p:blipFill rotWithShape="1">
          <a:blip r:embed="rId5">
            <a:extLst>
              <a:ext uri="{28A0092B-C50C-407E-A947-70E740481C1C}">
                <a14:useLocalDpi xmlns:a14="http://schemas.microsoft.com/office/drawing/2010/main" val="0"/>
              </a:ext>
            </a:extLst>
          </a:blip>
          <a:srcRect l="6573" r="3335"/>
          <a:stretch/>
        </p:blipFill>
        <p:spPr bwMode="auto">
          <a:xfrm>
            <a:off x="1547663" y="1143000"/>
            <a:ext cx="165618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262030" y="4581128"/>
            <a:ext cx="3486434" cy="1015663"/>
          </a:xfrm>
          <a:prstGeom prst="rect">
            <a:avLst/>
          </a:prstGeom>
          <a:ln>
            <a:solidFill>
              <a:srgbClr val="FF0000"/>
            </a:solidFill>
          </a:ln>
        </p:spPr>
        <p:txBody>
          <a:bodyPr wrap="square">
            <a:spAutoFit/>
          </a:bodyPr>
          <a:lstStyle/>
          <a:p>
            <a:pPr marL="342900" indent="-342900">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自転が</a:t>
            </a:r>
            <a:r>
              <a:rPr lang="ja-JP" altLang="en-US" sz="2000" b="1" dirty="0">
                <a:solidFill>
                  <a:srgbClr val="FF0000"/>
                </a:solidFill>
                <a:latin typeface="ＭＳ Ｐゴシック"/>
              </a:rPr>
              <a:t>極めて</a:t>
            </a:r>
            <a:r>
              <a:rPr lang="ja-JP" altLang="en-US" sz="2000" b="1" dirty="0" smtClean="0">
                <a:solidFill>
                  <a:srgbClr val="FF0000"/>
                </a:solidFill>
                <a:latin typeface="ＭＳ Ｐゴシック"/>
              </a:rPr>
              <a:t>遅い</a:t>
            </a:r>
            <a:endParaRPr lang="en-US" altLang="ja-JP" sz="2000" b="1" dirty="0">
              <a:solidFill>
                <a:srgbClr val="FF0000"/>
              </a:solidFill>
              <a:latin typeface="ＭＳ Ｐゴシック"/>
            </a:endParaRPr>
          </a:p>
          <a:p>
            <a:pPr marL="342900" indent="-342900">
              <a:buClr>
                <a:srgbClr val="FF0000"/>
              </a:buClr>
              <a:buSzPct val="100000"/>
              <a:buFont typeface="Wingdings" panose="05000000000000000000" pitchFamily="2" charset="2"/>
              <a:buChar char="ü"/>
            </a:pPr>
            <a:r>
              <a:rPr lang="en-US" altLang="ja-JP" sz="2000" b="1" dirty="0" smtClean="0">
                <a:solidFill>
                  <a:srgbClr val="FF0000"/>
                </a:solidFill>
                <a:latin typeface="ＭＳ Ｐゴシック"/>
              </a:rPr>
              <a:t>CO</a:t>
            </a:r>
            <a:r>
              <a:rPr lang="en-US" altLang="ja-JP" sz="1400" b="1" dirty="0" smtClean="0">
                <a:solidFill>
                  <a:srgbClr val="FF0000"/>
                </a:solidFill>
                <a:latin typeface="ＭＳ Ｐゴシック"/>
              </a:rPr>
              <a:t>2</a:t>
            </a:r>
            <a:r>
              <a:rPr lang="ja-JP" altLang="en-US" sz="2000" b="1" dirty="0">
                <a:solidFill>
                  <a:srgbClr val="FF0000"/>
                </a:solidFill>
                <a:latin typeface="ＭＳ Ｐゴシック"/>
              </a:rPr>
              <a:t>の濃密な</a:t>
            </a:r>
            <a:r>
              <a:rPr lang="ja-JP" altLang="en-US" sz="2000" b="1" dirty="0" smtClean="0">
                <a:solidFill>
                  <a:srgbClr val="FF0000"/>
                </a:solidFill>
                <a:latin typeface="ＭＳ Ｐゴシック"/>
              </a:rPr>
              <a:t>大気</a:t>
            </a:r>
            <a:endParaRPr lang="en-US" altLang="ja-JP" sz="2000" b="1" dirty="0">
              <a:solidFill>
                <a:srgbClr val="FF0000"/>
              </a:solidFill>
              <a:latin typeface="ＭＳ Ｐゴシック"/>
            </a:endParaRPr>
          </a:p>
          <a:p>
            <a:pPr marL="342900" indent="-342900">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厚い雲層</a:t>
            </a:r>
            <a:r>
              <a:rPr lang="en-US" altLang="ja-JP" sz="2000" b="1" dirty="0" smtClean="0">
                <a:solidFill>
                  <a:srgbClr val="FF0000"/>
                </a:solidFill>
                <a:latin typeface="ＭＳ Ｐゴシック"/>
              </a:rPr>
              <a:t>(</a:t>
            </a:r>
            <a:r>
              <a:rPr lang="en-US" altLang="ja-JP" sz="2000" b="1" dirty="0">
                <a:solidFill>
                  <a:srgbClr val="FF0000"/>
                </a:solidFill>
                <a:latin typeface="ＭＳ Ｐゴシック"/>
              </a:rPr>
              <a:t>45</a:t>
            </a:r>
            <a:r>
              <a:rPr lang="ja-JP" altLang="en-US" sz="2000" b="1" dirty="0">
                <a:solidFill>
                  <a:srgbClr val="FF0000"/>
                </a:solidFill>
                <a:latin typeface="ＭＳ Ｐゴシック"/>
              </a:rPr>
              <a:t>～</a:t>
            </a:r>
            <a:r>
              <a:rPr lang="en-US" altLang="ja-JP" sz="2000" b="1" dirty="0">
                <a:solidFill>
                  <a:srgbClr val="FF0000"/>
                </a:solidFill>
                <a:latin typeface="ＭＳ Ｐゴシック"/>
              </a:rPr>
              <a:t>70km</a:t>
            </a:r>
            <a:r>
              <a:rPr lang="en-US" altLang="ja-JP" sz="2000" b="1" dirty="0" smtClean="0">
                <a:solidFill>
                  <a:srgbClr val="FF0000"/>
                </a:solidFill>
                <a:latin typeface="ＭＳ Ｐゴシック"/>
              </a:rPr>
              <a:t>)</a:t>
            </a:r>
            <a:endParaRPr lang="ja-JP" altLang="en-US" sz="2000" b="1" dirty="0">
              <a:solidFill>
                <a:srgbClr val="FF0000"/>
              </a:solidFill>
              <a:latin typeface="ＭＳ Ｐゴシック"/>
            </a:endParaRPr>
          </a:p>
        </p:txBody>
      </p:sp>
    </p:spTree>
    <p:extLst>
      <p:ext uri="{BB962C8B-B14F-4D97-AF65-F5344CB8AC3E}">
        <p14:creationId xmlns:p14="http://schemas.microsoft.com/office/powerpoint/2010/main" val="23898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28688" y="214313"/>
            <a:ext cx="8215312" cy="847725"/>
          </a:xfrm>
        </p:spPr>
        <p:txBody>
          <a:bodyPr/>
          <a:lstStyle/>
          <a:p>
            <a:pPr eaLnBrk="1" hangingPunct="1"/>
            <a:r>
              <a:rPr lang="ja-JP" altLang="en-US" sz="3200" b="1" dirty="0" smtClean="0">
                <a:latin typeface="+mn-ea"/>
                <a:ea typeface="+mn-ea"/>
              </a:rPr>
              <a:t>金星大気の謎：</a:t>
            </a:r>
            <a:r>
              <a:rPr lang="en-US" altLang="ja-JP" sz="3200" b="1" dirty="0" smtClean="0">
                <a:latin typeface="+mn-ea"/>
                <a:ea typeface="+mn-ea"/>
              </a:rPr>
              <a:t/>
            </a:r>
            <a:br>
              <a:rPr lang="en-US" altLang="ja-JP" sz="3200" b="1" dirty="0" smtClean="0">
                <a:latin typeface="+mn-ea"/>
                <a:ea typeface="+mn-ea"/>
              </a:rPr>
            </a:br>
            <a:r>
              <a:rPr lang="ja-JP" altLang="en-US" sz="2800" b="1" dirty="0" smtClean="0">
                <a:latin typeface="+mn-ea"/>
                <a:ea typeface="+mn-ea"/>
              </a:rPr>
              <a:t>高速東西風（スーパーローテーション）の存在</a:t>
            </a:r>
            <a:endParaRPr lang="ja-JP" altLang="en-US" sz="3200" b="1" dirty="0" smtClean="0">
              <a:latin typeface="+mn-ea"/>
              <a:ea typeface="+mn-ea"/>
            </a:endParaRPr>
          </a:p>
        </p:txBody>
      </p:sp>
      <p:pic>
        <p:nvPicPr>
          <p:cNvPr id="15363" name="Picture 3" descr="U_profil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08160" y="1115739"/>
            <a:ext cx="3636963" cy="4391025"/>
          </a:xfrm>
        </p:spPr>
      </p:pic>
      <p:sp>
        <p:nvSpPr>
          <p:cNvPr id="15364" name="Rectangle 5"/>
          <p:cNvSpPr>
            <a:spLocks noChangeArrowheads="1"/>
          </p:cNvSpPr>
          <p:nvPr/>
        </p:nvSpPr>
        <p:spPr bwMode="auto">
          <a:xfrm>
            <a:off x="5108482" y="2771502"/>
            <a:ext cx="287338"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5365" name="Text Box 6"/>
          <p:cNvSpPr txBox="1">
            <a:spLocks noChangeArrowheads="1"/>
          </p:cNvSpPr>
          <p:nvPr/>
        </p:nvSpPr>
        <p:spPr bwMode="auto">
          <a:xfrm rot="-5400000">
            <a:off x="4286422" y="3103260"/>
            <a:ext cx="16980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en-US" altLang="ja-JP" sz="2000" b="0" dirty="0">
                <a:solidFill>
                  <a:srgbClr val="000000"/>
                </a:solidFill>
                <a:latin typeface="Times New Roman"/>
                <a:ea typeface="ＤＦＰ太丸ゴシック体" pitchFamily="16" charset="-128"/>
              </a:rPr>
              <a:t>HEIGHT (km)</a:t>
            </a:r>
            <a:endParaRPr lang="en-US" altLang="ja-JP" sz="2000" b="0" dirty="0">
              <a:solidFill>
                <a:srgbClr val="000000"/>
              </a:solidFill>
              <a:latin typeface="Times New Roman"/>
            </a:endParaRPr>
          </a:p>
        </p:txBody>
      </p:sp>
      <p:sp>
        <p:nvSpPr>
          <p:cNvPr id="15366" name="Rectangle 7"/>
          <p:cNvSpPr>
            <a:spLocks noChangeArrowheads="1"/>
          </p:cNvSpPr>
          <p:nvPr/>
        </p:nvSpPr>
        <p:spPr bwMode="auto">
          <a:xfrm>
            <a:off x="6043520" y="1979339"/>
            <a:ext cx="792162"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ctr" eaLnBrk="1" hangingPunct="1"/>
            <a:r>
              <a:rPr lang="en-US" altLang="ja-JP" sz="1400" b="0" dirty="0">
                <a:solidFill>
                  <a:srgbClr val="000000"/>
                </a:solidFill>
                <a:latin typeface="Arial" panose="020B0604020202020204" pitchFamily="34" charset="0"/>
              </a:rPr>
              <a:t>V9 &amp; V10</a:t>
            </a:r>
          </a:p>
        </p:txBody>
      </p:sp>
      <p:pic>
        <p:nvPicPr>
          <p:cNvPr id="15372" name="Picture 13" descr="venuswind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1560" y="1295545"/>
            <a:ext cx="3698240" cy="3751580"/>
          </a:xfrm>
        </p:spPr>
      </p:pic>
      <p:sp>
        <p:nvSpPr>
          <p:cNvPr id="15373" name="Rectangle 14"/>
          <p:cNvSpPr>
            <a:spLocks noChangeArrowheads="1"/>
          </p:cNvSpPr>
          <p:nvPr/>
        </p:nvSpPr>
        <p:spPr bwMode="auto">
          <a:xfrm>
            <a:off x="288032" y="6021288"/>
            <a:ext cx="522007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600" dirty="0" smtClean="0">
                <a:solidFill>
                  <a:srgbClr val="000000"/>
                </a:solidFill>
                <a:latin typeface="ＭＳ Ｐゴシック"/>
                <a:ea typeface="ＭＳ Ｐゴシック"/>
              </a:rPr>
              <a:t>＊金星の自転</a:t>
            </a:r>
            <a:r>
              <a:rPr lang="ja-JP" altLang="en-US" sz="1600" dirty="0">
                <a:solidFill>
                  <a:srgbClr val="000000"/>
                </a:solidFill>
                <a:latin typeface="ＭＳ Ｐゴシック"/>
                <a:ea typeface="ＭＳ Ｐゴシック"/>
              </a:rPr>
              <a:t>は地球と</a:t>
            </a:r>
            <a:r>
              <a:rPr lang="ja-JP" altLang="en-US" sz="1600" dirty="0" smtClean="0">
                <a:solidFill>
                  <a:srgbClr val="000000"/>
                </a:solidFill>
                <a:latin typeface="ＭＳ Ｐゴシック"/>
                <a:ea typeface="ＭＳ Ｐゴシック"/>
              </a:rPr>
              <a:t>逆向きのため、地球の西風に相当</a:t>
            </a:r>
            <a:endParaRPr lang="en-US" altLang="ja-JP" sz="1600" b="0" dirty="0">
              <a:solidFill>
                <a:srgbClr val="000000"/>
              </a:solidFill>
              <a:latin typeface="ＭＳ Ｐゴシック"/>
              <a:ea typeface="ＭＳ Ｐゴシック"/>
            </a:endParaRPr>
          </a:p>
        </p:txBody>
      </p:sp>
      <p:sp>
        <p:nvSpPr>
          <p:cNvPr id="2" name="正方形/長方形 1"/>
          <p:cNvSpPr/>
          <p:nvPr/>
        </p:nvSpPr>
        <p:spPr>
          <a:xfrm>
            <a:off x="6300192" y="5580235"/>
            <a:ext cx="2185214" cy="369332"/>
          </a:xfrm>
          <a:prstGeom prst="rect">
            <a:avLst/>
          </a:prstGeom>
        </p:spPr>
        <p:txBody>
          <a:bodyPr wrap="none">
            <a:spAutoFit/>
          </a:bodyPr>
          <a:lstStyle/>
          <a:p>
            <a:r>
              <a:rPr lang="en-US" altLang="ja-JP" dirty="0">
                <a:solidFill>
                  <a:srgbClr val="000000"/>
                </a:solidFill>
                <a:ea typeface="ＤＦＰ太丸ゴシック体" pitchFamily="16" charset="-128"/>
              </a:rPr>
              <a:t>Schubert et al</a:t>
            </a:r>
            <a:r>
              <a:rPr lang="en-US" altLang="ja-JP" dirty="0" smtClean="0">
                <a:solidFill>
                  <a:srgbClr val="000000"/>
                </a:solidFill>
                <a:ea typeface="ＤＦＰ太丸ゴシック体" pitchFamily="16" charset="-128"/>
              </a:rPr>
              <a:t>. (1980)</a:t>
            </a:r>
            <a:endParaRPr lang="ja-JP" altLang="en-US" dirty="0">
              <a:solidFill>
                <a:srgbClr val="000000"/>
              </a:solidFill>
            </a:endParaRPr>
          </a:p>
        </p:txBody>
      </p:sp>
      <p:sp>
        <p:nvSpPr>
          <p:cNvPr id="17" name="正方形/長方形 16"/>
          <p:cNvSpPr/>
          <p:nvPr/>
        </p:nvSpPr>
        <p:spPr>
          <a:xfrm>
            <a:off x="6495366" y="3360128"/>
            <a:ext cx="2160240" cy="1292662"/>
          </a:xfrm>
          <a:prstGeom prst="rect">
            <a:avLst/>
          </a:prstGeom>
        </p:spPr>
        <p:txBody>
          <a:bodyPr wrap="square">
            <a:spAutoFit/>
          </a:bodyPr>
          <a:lstStyle/>
          <a:p>
            <a:pPr algn="ctr" fontAlgn="base">
              <a:spcBef>
                <a:spcPct val="0"/>
              </a:spcBef>
              <a:spcAft>
                <a:spcPct val="0"/>
              </a:spcAft>
              <a:buClr>
                <a:srgbClr val="3333CC"/>
              </a:buClr>
              <a:buSzPct val="60000"/>
            </a:pPr>
            <a:r>
              <a:rPr lang="en-US" altLang="ja-JP" sz="2400" b="1" dirty="0" smtClean="0">
                <a:solidFill>
                  <a:srgbClr val="FF0000"/>
                </a:solidFill>
                <a:cs typeface="Times New Roman" pitchFamily="18" charset="0"/>
              </a:rPr>
              <a:t>100m/s !!</a:t>
            </a:r>
            <a:endParaRPr lang="en-US" altLang="ja-JP" sz="2400" b="1" dirty="0" smtClean="0">
              <a:solidFill>
                <a:srgbClr val="808080">
                  <a:lumMod val="90000"/>
                  <a:lumOff val="10000"/>
                </a:srgbClr>
              </a:solidFill>
              <a:cs typeface="Times New Roman" pitchFamily="18" charset="0"/>
            </a:endParaRPr>
          </a:p>
          <a:p>
            <a:pPr algn="ctr" fontAlgn="base">
              <a:spcBef>
                <a:spcPct val="0"/>
              </a:spcBef>
              <a:spcAft>
                <a:spcPct val="0"/>
              </a:spcAft>
              <a:buClr>
                <a:srgbClr val="3333CC"/>
              </a:buClr>
              <a:buSzPct val="60000"/>
            </a:pPr>
            <a:r>
              <a:rPr lang="en-US" altLang="ja-JP" b="1" dirty="0" smtClean="0">
                <a:solidFill>
                  <a:srgbClr val="000000"/>
                </a:solidFill>
                <a:cs typeface="Times New Roman" pitchFamily="18" charset="0"/>
              </a:rPr>
              <a:t>60 times faster </a:t>
            </a:r>
          </a:p>
          <a:p>
            <a:pPr algn="ctr" fontAlgn="base">
              <a:spcBef>
                <a:spcPct val="0"/>
              </a:spcBef>
              <a:spcAft>
                <a:spcPct val="0"/>
              </a:spcAft>
              <a:buClr>
                <a:srgbClr val="3333CC"/>
              </a:buClr>
              <a:buSzPct val="60000"/>
            </a:pPr>
            <a:r>
              <a:rPr lang="en-US" altLang="ja-JP" b="1" dirty="0" smtClean="0">
                <a:solidFill>
                  <a:srgbClr val="000000"/>
                </a:solidFill>
                <a:cs typeface="Times New Roman" pitchFamily="18" charset="0"/>
              </a:rPr>
              <a:t>than surface rotation rate</a:t>
            </a:r>
            <a:endParaRPr lang="ja-JP" altLang="en-US" b="1" dirty="0">
              <a:solidFill>
                <a:srgbClr val="000000"/>
              </a:solidFill>
              <a:cs typeface="Times New Roman" pitchFamily="18" charset="0"/>
            </a:endParaRPr>
          </a:p>
        </p:txBody>
      </p:sp>
      <p:sp>
        <p:nvSpPr>
          <p:cNvPr id="18" name="正方形/長方形 17"/>
          <p:cNvSpPr/>
          <p:nvPr/>
        </p:nvSpPr>
        <p:spPr>
          <a:xfrm>
            <a:off x="611560" y="5157192"/>
            <a:ext cx="4032448" cy="707886"/>
          </a:xfrm>
          <a:prstGeom prst="rect">
            <a:avLst/>
          </a:prstGeom>
          <a:ln>
            <a:solidFill>
              <a:srgbClr val="FF0000"/>
            </a:solidFill>
          </a:ln>
        </p:spPr>
        <p:txBody>
          <a:bodyPr wrap="square">
            <a:spAutoFit/>
          </a:bodyPr>
          <a:lstStyle/>
          <a:p>
            <a:pPr marL="342900" indent="-342900" algn="ctr">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赤道から高緯度まで大気全体が自転を追い越す高速の東風に</a:t>
            </a:r>
            <a:endParaRPr lang="en-US" altLang="ja-JP" sz="2000" b="1" dirty="0">
              <a:solidFill>
                <a:srgbClr val="FF0000"/>
              </a:solidFill>
              <a:latin typeface="ＭＳ Ｐゴシック"/>
            </a:endParaRPr>
          </a:p>
        </p:txBody>
      </p:sp>
    </p:spTree>
    <p:extLst>
      <p:ext uri="{BB962C8B-B14F-4D97-AF65-F5344CB8AC3E}">
        <p14:creationId xmlns:p14="http://schemas.microsoft.com/office/powerpoint/2010/main" val="3088419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038947"/>
          </a:xfrm>
        </p:spPr>
        <p:txBody>
          <a:bodyPr>
            <a:normAutofit fontScale="90000"/>
          </a:bodyPr>
          <a:lstStyle/>
          <a:p>
            <a:r>
              <a:rPr lang="ja-JP" altLang="en-US" dirty="0" smtClean="0"/>
              <a:t>金星の風の成因</a:t>
            </a:r>
            <a:r>
              <a:rPr lang="en-US" altLang="ja-JP" dirty="0" smtClean="0"/>
              <a:t/>
            </a:r>
            <a:br>
              <a:rPr lang="en-US" altLang="ja-JP" dirty="0" smtClean="0"/>
            </a:br>
            <a:r>
              <a:rPr lang="ja-JP" altLang="en-US" sz="2800" b="1" kern="0" dirty="0">
                <a:latin typeface="Times New Roman" pitchFamily="18" charset="0"/>
                <a:ea typeface="ＭＳ Ｐゴシック"/>
                <a:cs typeface="Times New Roman" pitchFamily="18" charset="0"/>
              </a:rPr>
              <a:t>二つの代表的なメカニズム</a:t>
            </a:r>
            <a:endParaRPr lang="ja-JP" altLang="en-US" dirty="0"/>
          </a:p>
        </p:txBody>
      </p:sp>
      <p:grpSp>
        <p:nvGrpSpPr>
          <p:cNvPr id="27" name="グループ化 26"/>
          <p:cNvGrpSpPr/>
          <p:nvPr/>
        </p:nvGrpSpPr>
        <p:grpSpPr>
          <a:xfrm>
            <a:off x="4817550" y="1824655"/>
            <a:ext cx="4002922" cy="4196633"/>
            <a:chOff x="2224097" y="1136437"/>
            <a:chExt cx="4002922" cy="4196633"/>
          </a:xfrm>
        </p:grpSpPr>
        <p:sp>
          <p:nvSpPr>
            <p:cNvPr id="3" name="正方形/長方形 2"/>
            <p:cNvSpPr/>
            <p:nvPr/>
          </p:nvSpPr>
          <p:spPr>
            <a:xfrm>
              <a:off x="3393016" y="2352674"/>
              <a:ext cx="2565400" cy="89428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4" name="正方形/長方形 3"/>
            <p:cNvSpPr>
              <a:spLocks noChangeArrowheads="1"/>
            </p:cNvSpPr>
            <p:nvPr/>
          </p:nvSpPr>
          <p:spPr bwMode="auto">
            <a:xfrm>
              <a:off x="4711783" y="2621426"/>
              <a:ext cx="646112"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white"/>
                  </a:solidFill>
                </a:rPr>
                <a:t>雲層</a:t>
              </a:r>
            </a:p>
          </p:txBody>
        </p:sp>
        <p:sp>
          <p:nvSpPr>
            <p:cNvPr id="5" name="フリーフォーム 4"/>
            <p:cNvSpPr/>
            <p:nvPr/>
          </p:nvSpPr>
          <p:spPr>
            <a:xfrm rot="21278355">
              <a:off x="4222166" y="1625861"/>
              <a:ext cx="392113" cy="947731"/>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6" name="フリーフォーム 5"/>
            <p:cNvSpPr/>
            <p:nvPr/>
          </p:nvSpPr>
          <p:spPr>
            <a:xfrm rot="10399292">
              <a:off x="4324510" y="3063644"/>
              <a:ext cx="333214" cy="1164778"/>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7" name="太陽 6"/>
            <p:cNvSpPr/>
            <p:nvPr/>
          </p:nvSpPr>
          <p:spPr>
            <a:xfrm>
              <a:off x="4547873" y="1136437"/>
              <a:ext cx="414000" cy="428400"/>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8" name="直線矢印コネクタ 7"/>
            <p:cNvCxnSpPr/>
            <p:nvPr/>
          </p:nvCxnSpPr>
          <p:spPr>
            <a:xfrm>
              <a:off x="4821814" y="1589168"/>
              <a:ext cx="6461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右矢印 8"/>
            <p:cNvSpPr/>
            <p:nvPr/>
          </p:nvSpPr>
          <p:spPr>
            <a:xfrm>
              <a:off x="4861327" y="1914335"/>
              <a:ext cx="466726" cy="4016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0" name="右矢印 9"/>
            <p:cNvSpPr/>
            <p:nvPr/>
          </p:nvSpPr>
          <p:spPr>
            <a:xfrm>
              <a:off x="4858701" y="3294462"/>
              <a:ext cx="466725" cy="4000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1" name="右矢印 10"/>
            <p:cNvSpPr/>
            <p:nvPr/>
          </p:nvSpPr>
          <p:spPr>
            <a:xfrm rot="10800000">
              <a:off x="4078485" y="2610842"/>
              <a:ext cx="615950" cy="4016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2" name="正方形/長方形 11"/>
            <p:cNvSpPr/>
            <p:nvPr/>
          </p:nvSpPr>
          <p:spPr>
            <a:xfrm>
              <a:off x="3393016" y="4215725"/>
              <a:ext cx="2581363" cy="73818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3" name="左矢印 12"/>
            <p:cNvSpPr/>
            <p:nvPr/>
          </p:nvSpPr>
          <p:spPr>
            <a:xfrm>
              <a:off x="4264679" y="4415432"/>
              <a:ext cx="382587" cy="279400"/>
            </a:xfrm>
            <a:prstGeom prst="leftArrow">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4" name="正方形/長方形 3"/>
            <p:cNvSpPr>
              <a:spLocks noChangeArrowheads="1"/>
            </p:cNvSpPr>
            <p:nvPr/>
          </p:nvSpPr>
          <p:spPr bwMode="auto">
            <a:xfrm>
              <a:off x="4699936" y="4422903"/>
              <a:ext cx="646112"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white"/>
                  </a:solidFill>
                </a:rPr>
                <a:t>地面</a:t>
              </a:r>
            </a:p>
          </p:txBody>
        </p:sp>
        <p:sp>
          <p:nvSpPr>
            <p:cNvPr id="15" name="正方形/長方形 3"/>
            <p:cNvSpPr>
              <a:spLocks noChangeArrowheads="1"/>
            </p:cNvSpPr>
            <p:nvPr/>
          </p:nvSpPr>
          <p:spPr bwMode="auto">
            <a:xfrm>
              <a:off x="3260007" y="4935370"/>
              <a:ext cx="414337"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black"/>
                  </a:solidFill>
                </a:rPr>
                <a:t>西</a:t>
              </a:r>
            </a:p>
          </p:txBody>
        </p:sp>
        <p:sp>
          <p:nvSpPr>
            <p:cNvPr id="16" name="正方形/長方形 3"/>
            <p:cNvSpPr>
              <a:spLocks noChangeArrowheads="1"/>
            </p:cNvSpPr>
            <p:nvPr/>
          </p:nvSpPr>
          <p:spPr bwMode="auto">
            <a:xfrm>
              <a:off x="5671866" y="4953912"/>
              <a:ext cx="415925" cy="379158"/>
            </a:xfrm>
            <a:prstGeom prst="rect">
              <a:avLst/>
            </a:prstGeom>
            <a:noFill/>
            <a:ln w="9525">
              <a:noFill/>
              <a:miter lim="800000"/>
              <a:headEnd/>
              <a:tailEnd/>
            </a:ln>
          </p:spPr>
          <p:txBody>
            <a:bodyPr wrap="square">
              <a:prstTxWarp prst="textNoShape">
                <a:avLst/>
              </a:prstTxWarp>
              <a:spAutoFit/>
            </a:bodyPr>
            <a:lstStyle/>
            <a:p>
              <a:pPr defTabSz="457200"/>
              <a:r>
                <a:rPr lang="ja-JP" altLang="en-US" dirty="0">
                  <a:solidFill>
                    <a:prstClr val="black"/>
                  </a:solidFill>
                </a:rPr>
                <a:t>東</a:t>
              </a:r>
            </a:p>
          </p:txBody>
        </p:sp>
        <p:sp>
          <p:nvSpPr>
            <p:cNvPr id="17" name="正方形/長方形 3"/>
            <p:cNvSpPr>
              <a:spLocks noChangeArrowheads="1"/>
            </p:cNvSpPr>
            <p:nvPr/>
          </p:nvSpPr>
          <p:spPr bwMode="auto">
            <a:xfrm>
              <a:off x="2226802" y="3043750"/>
              <a:ext cx="1221834" cy="369332"/>
            </a:xfrm>
            <a:prstGeom prst="rect">
              <a:avLst/>
            </a:prstGeom>
            <a:noFill/>
            <a:ln w="9525">
              <a:noFill/>
              <a:miter lim="800000"/>
              <a:headEnd/>
              <a:tailEnd/>
            </a:ln>
          </p:spPr>
          <p:txBody>
            <a:bodyPr wrap="none">
              <a:prstTxWarp prst="textNoShape">
                <a:avLst/>
              </a:prstTxWarp>
              <a:spAutoFit/>
            </a:bodyPr>
            <a:lstStyle/>
            <a:p>
              <a:pPr defTabSz="457200"/>
              <a:r>
                <a:rPr lang="en-US" altLang="en-US" dirty="0" smtClean="0">
                  <a:solidFill>
                    <a:prstClr val="black"/>
                  </a:solidFill>
                </a:rPr>
                <a:t>高度50 km</a:t>
              </a:r>
              <a:endParaRPr lang="ja-JP" altLang="en-US" dirty="0">
                <a:solidFill>
                  <a:prstClr val="black"/>
                </a:solidFill>
              </a:endParaRPr>
            </a:p>
          </p:txBody>
        </p:sp>
        <p:sp>
          <p:nvSpPr>
            <p:cNvPr id="18" name="正方形/長方形 3"/>
            <p:cNvSpPr>
              <a:spLocks noChangeArrowheads="1"/>
            </p:cNvSpPr>
            <p:nvPr/>
          </p:nvSpPr>
          <p:spPr bwMode="auto">
            <a:xfrm>
              <a:off x="2224097" y="2167504"/>
              <a:ext cx="1221834" cy="369332"/>
            </a:xfrm>
            <a:prstGeom prst="rect">
              <a:avLst/>
            </a:prstGeom>
            <a:noFill/>
            <a:ln w="9525">
              <a:noFill/>
              <a:miter lim="800000"/>
              <a:headEnd/>
              <a:tailEnd/>
            </a:ln>
          </p:spPr>
          <p:txBody>
            <a:bodyPr wrap="none">
              <a:prstTxWarp prst="textNoShape">
                <a:avLst/>
              </a:prstTxWarp>
              <a:spAutoFit/>
            </a:bodyPr>
            <a:lstStyle/>
            <a:p>
              <a:pPr defTabSz="457200"/>
              <a:r>
                <a:rPr lang="en-US" altLang="en-US" dirty="0" smtClean="0">
                  <a:solidFill>
                    <a:prstClr val="black"/>
                  </a:solidFill>
                </a:rPr>
                <a:t>高度70 km</a:t>
              </a:r>
              <a:endParaRPr lang="ja-JP" altLang="en-US" dirty="0">
                <a:solidFill>
                  <a:prstClr val="black"/>
                </a:solidFill>
              </a:endParaRPr>
            </a:p>
          </p:txBody>
        </p:sp>
        <p:sp>
          <p:nvSpPr>
            <p:cNvPr id="19" name="正方形/長方形 3"/>
            <p:cNvSpPr>
              <a:spLocks noChangeArrowheads="1"/>
            </p:cNvSpPr>
            <p:nvPr/>
          </p:nvSpPr>
          <p:spPr bwMode="auto">
            <a:xfrm>
              <a:off x="4956239" y="1293357"/>
              <a:ext cx="1173690" cy="276999"/>
            </a:xfrm>
            <a:prstGeom prst="rect">
              <a:avLst/>
            </a:prstGeom>
            <a:noFill/>
            <a:ln w="9525">
              <a:noFill/>
              <a:miter lim="800000"/>
              <a:headEnd/>
              <a:tailEnd/>
            </a:ln>
          </p:spPr>
          <p:txBody>
            <a:bodyPr wrap="square">
              <a:prstTxWarp prst="textNoShape">
                <a:avLst/>
              </a:prstTxWarp>
              <a:spAutoFit/>
            </a:bodyPr>
            <a:lstStyle/>
            <a:p>
              <a:pPr defTabSz="457200"/>
              <a:r>
                <a:rPr lang="ja-JP" altLang="en-US" sz="1200" dirty="0" smtClean="0">
                  <a:solidFill>
                    <a:prstClr val="black"/>
                  </a:solidFill>
                </a:rPr>
                <a:t>太陽の動く向き</a:t>
              </a:r>
              <a:endParaRPr lang="ja-JP" altLang="en-US" sz="1200" dirty="0">
                <a:solidFill>
                  <a:prstClr val="black"/>
                </a:solidFill>
              </a:endParaRPr>
            </a:p>
          </p:txBody>
        </p:sp>
        <p:sp>
          <p:nvSpPr>
            <p:cNvPr id="20" name="正方形/長方形 19"/>
            <p:cNvSpPr/>
            <p:nvPr/>
          </p:nvSpPr>
          <p:spPr>
            <a:xfrm>
              <a:off x="3897953" y="1664772"/>
              <a:ext cx="435223" cy="369332"/>
            </a:xfrm>
            <a:prstGeom prst="rect">
              <a:avLst/>
            </a:prstGeom>
          </p:spPr>
          <p:txBody>
            <a:bodyPr wrap="none">
              <a:spAutoFit/>
            </a:bodyPr>
            <a:lstStyle/>
            <a:p>
              <a:pPr defTabSz="457200"/>
              <a:r>
                <a:rPr lang="en-US" altLang="ja-JP" dirty="0" smtClean="0">
                  <a:solidFill>
                    <a:prstClr val="black"/>
                  </a:solidFill>
                </a:rPr>
                <a:t>(a)</a:t>
              </a:r>
              <a:endParaRPr lang="ja-JP" altLang="en-US" dirty="0">
                <a:solidFill>
                  <a:prstClr val="black"/>
                </a:solidFill>
              </a:endParaRPr>
            </a:p>
          </p:txBody>
        </p:sp>
        <p:sp>
          <p:nvSpPr>
            <p:cNvPr id="21" name="正方形/長方形 20"/>
            <p:cNvSpPr/>
            <p:nvPr/>
          </p:nvSpPr>
          <p:spPr>
            <a:xfrm>
              <a:off x="3899571" y="3269554"/>
              <a:ext cx="445930" cy="369332"/>
            </a:xfrm>
            <a:prstGeom prst="rect">
              <a:avLst/>
            </a:prstGeom>
          </p:spPr>
          <p:txBody>
            <a:bodyPr wrap="none">
              <a:spAutoFit/>
            </a:bodyPr>
            <a:lstStyle/>
            <a:p>
              <a:pPr defTabSz="457200"/>
              <a:r>
                <a:rPr lang="en-US" altLang="ja-JP" dirty="0" smtClean="0">
                  <a:solidFill>
                    <a:prstClr val="black"/>
                  </a:solidFill>
                </a:rPr>
                <a:t>(</a:t>
              </a:r>
              <a:r>
                <a:rPr lang="en-US" altLang="ja-JP" dirty="0" err="1" smtClean="0">
                  <a:solidFill>
                    <a:prstClr val="black"/>
                  </a:solidFill>
                </a:rPr>
                <a:t>b</a:t>
              </a:r>
              <a:r>
                <a:rPr lang="en-US" altLang="ja-JP" dirty="0" smtClean="0">
                  <a:solidFill>
                    <a:prstClr val="black"/>
                  </a:solidFill>
                </a:rPr>
                <a:t>)</a:t>
              </a:r>
              <a:endParaRPr lang="ja-JP" altLang="en-US" dirty="0">
                <a:solidFill>
                  <a:prstClr val="black"/>
                </a:solidFill>
              </a:endParaRPr>
            </a:p>
          </p:txBody>
        </p:sp>
        <p:sp>
          <p:nvSpPr>
            <p:cNvPr id="22" name="右矢印 21"/>
            <p:cNvSpPr/>
            <p:nvPr/>
          </p:nvSpPr>
          <p:spPr>
            <a:xfrm>
              <a:off x="4608555" y="4021890"/>
              <a:ext cx="287159" cy="249462"/>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23" name="直線矢印コネクタ 22"/>
            <p:cNvCxnSpPr/>
            <p:nvPr/>
          </p:nvCxnSpPr>
          <p:spPr>
            <a:xfrm rot="5400000">
              <a:off x="4792812" y="4231667"/>
              <a:ext cx="419555" cy="158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rot="5400000">
              <a:off x="4954482" y="4124479"/>
              <a:ext cx="419555" cy="1588"/>
            </a:xfrm>
            <a:prstGeom prst="straightConnector1">
              <a:avLst/>
            </a:prstGeom>
            <a:ln>
              <a:solidFill>
                <a:srgbClr val="0000FF"/>
              </a:solidFill>
              <a:tailEnd type="arrow"/>
            </a:ln>
            <a:effectLst/>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4554566" y="3777184"/>
              <a:ext cx="1672453" cy="276999"/>
            </a:xfrm>
            <a:prstGeom prst="rect">
              <a:avLst/>
            </a:prstGeom>
          </p:spPr>
          <p:txBody>
            <a:bodyPr wrap="none">
              <a:spAutoFit/>
            </a:bodyPr>
            <a:lstStyle/>
            <a:p>
              <a:pPr defTabSz="457200"/>
              <a:r>
                <a:rPr lang="ja-JP" altLang="en-US" sz="1200" dirty="0" smtClean="0">
                  <a:solidFill>
                    <a:srgbClr val="0000FF"/>
                  </a:solidFill>
                </a:rPr>
                <a:t>摩擦による運動量交換</a:t>
              </a:r>
              <a:endParaRPr lang="ja-JP" altLang="en-US" sz="1200" dirty="0">
                <a:solidFill>
                  <a:srgbClr val="0000FF"/>
                </a:solidFill>
              </a:endParaRPr>
            </a:p>
          </p:txBody>
        </p:sp>
      </p:grpSp>
      <p:pic>
        <p:nvPicPr>
          <p:cNvPr id="31"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78475"/>
            <a:ext cx="3994591" cy="345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26"/>
          <p:cNvSpPr txBox="1">
            <a:spLocks noChangeArrowheads="1"/>
          </p:cNvSpPr>
          <p:nvPr/>
        </p:nvSpPr>
        <p:spPr bwMode="auto">
          <a:xfrm>
            <a:off x="323528" y="1340768"/>
            <a:ext cx="2808312" cy="571313"/>
          </a:xfrm>
          <a:prstGeom prst="rect">
            <a:avLst/>
          </a:prstGeom>
          <a:noFill/>
          <a:ln w="9525">
            <a:noFill/>
            <a:miter lim="800000"/>
            <a:headEnd/>
            <a:tailEnd/>
          </a:ln>
        </p:spPr>
        <p:txBody>
          <a:bodyPr anchor="ctr"/>
          <a:lstStyle/>
          <a:p>
            <a:pPr marL="457200" indent="-457200" fontAlgn="base">
              <a:spcBef>
                <a:spcPct val="0"/>
              </a:spcBef>
              <a:spcAft>
                <a:spcPct val="0"/>
              </a:spcAft>
              <a:buFont typeface="+mj-lt"/>
              <a:buAutoNum type="arabicPeriod"/>
              <a:defRPr/>
            </a:pPr>
            <a:r>
              <a:rPr lang="ja-JP" altLang="en-US" sz="2400" dirty="0" smtClean="0">
                <a:solidFill>
                  <a:prstClr val="black"/>
                </a:solidFill>
                <a:latin typeface="ＭＳ Ｐゴシック"/>
              </a:rPr>
              <a:t>平均子午面循環</a:t>
            </a:r>
            <a:r>
              <a:rPr lang="en-US" altLang="ja-JP" sz="2000" dirty="0" smtClean="0">
                <a:solidFill>
                  <a:prstClr val="black"/>
                </a:solidFill>
                <a:latin typeface="Times New Roman" panose="02020603050405020304" pitchFamily="18" charset="0"/>
                <a:cs typeface="Times New Roman" panose="02020603050405020304" pitchFamily="18" charset="0"/>
              </a:rPr>
              <a:t>(</a:t>
            </a:r>
            <a:r>
              <a:rPr lang="en-US" altLang="ja-JP" sz="2000" dirty="0" err="1">
                <a:solidFill>
                  <a:prstClr val="black"/>
                </a:solidFill>
                <a:latin typeface="Times New Roman" panose="02020603050405020304" pitchFamily="18" charset="0"/>
                <a:cs typeface="Times New Roman" panose="02020603050405020304" pitchFamily="18" charset="0"/>
              </a:rPr>
              <a:t>Gierasch</a:t>
            </a:r>
            <a:r>
              <a:rPr lang="en-US" altLang="ja-JP" sz="2000" dirty="0">
                <a:solidFill>
                  <a:prstClr val="black"/>
                </a:solidFill>
                <a:latin typeface="Times New Roman" panose="02020603050405020304" pitchFamily="18" charset="0"/>
                <a:cs typeface="Times New Roman" panose="02020603050405020304" pitchFamily="18" charset="0"/>
              </a:rPr>
              <a:t> </a:t>
            </a:r>
            <a:r>
              <a:rPr lang="en-US" altLang="ja-JP" sz="2000" dirty="0" smtClean="0">
                <a:solidFill>
                  <a:prstClr val="black"/>
                </a:solidFill>
                <a:latin typeface="Times New Roman" panose="02020603050405020304" pitchFamily="18" charset="0"/>
                <a:cs typeface="Times New Roman" panose="02020603050405020304" pitchFamily="18" charset="0"/>
              </a:rPr>
              <a:t>1975)</a:t>
            </a:r>
            <a:endParaRPr lang="en-US" altLang="ja-JP" sz="2000"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33" name="正方形/長方形 32"/>
          <p:cNvSpPr/>
          <p:nvPr/>
        </p:nvSpPr>
        <p:spPr>
          <a:xfrm>
            <a:off x="297440" y="5949280"/>
            <a:ext cx="3626488" cy="707886"/>
          </a:xfrm>
          <a:prstGeom prst="rect">
            <a:avLst/>
          </a:prstGeom>
          <a:solidFill>
            <a:srgbClr val="FFFFFF"/>
          </a:solidFill>
          <a:ln>
            <a:solidFill>
              <a:srgbClr val="FF0000"/>
            </a:solidFill>
          </a:ln>
        </p:spPr>
        <p:txBody>
          <a:bodyPr wrap="square">
            <a:spAutoFit/>
          </a:bodyPr>
          <a:lstStyle/>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子午面循環による鉛直輸送</a:t>
            </a:r>
            <a:endParaRPr kumimoji="0" lang="en-US" altLang="ja-JP" sz="2000" b="1" kern="0" dirty="0" smtClean="0">
              <a:solidFill>
                <a:srgbClr val="FF0000"/>
              </a:solidFill>
              <a:latin typeface="Times New Roman" pitchFamily="18" charset="0"/>
              <a:cs typeface="Times New Roman" pitchFamily="18" charset="0"/>
            </a:endParaRPr>
          </a:p>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渦による赤道方向への輸送</a:t>
            </a:r>
            <a:endParaRPr kumimoji="0" lang="en-US" altLang="ja-JP" sz="2000" b="1" kern="0" dirty="0" smtClean="0">
              <a:solidFill>
                <a:srgbClr val="FF0000"/>
              </a:solidFill>
              <a:latin typeface="Times New Roman" pitchFamily="18" charset="0"/>
              <a:cs typeface="Times New Roman" pitchFamily="18" charset="0"/>
            </a:endParaRPr>
          </a:p>
        </p:txBody>
      </p:sp>
      <p:sp>
        <p:nvSpPr>
          <p:cNvPr id="35" name="正方形/長方形 34"/>
          <p:cNvSpPr/>
          <p:nvPr/>
        </p:nvSpPr>
        <p:spPr>
          <a:xfrm>
            <a:off x="4696709" y="1273511"/>
            <a:ext cx="4281941" cy="461665"/>
          </a:xfrm>
          <a:prstGeom prst="rect">
            <a:avLst/>
          </a:prstGeom>
        </p:spPr>
        <p:txBody>
          <a:bodyPr wrap="none">
            <a:spAutoFit/>
          </a:bodyPr>
          <a:lstStyle/>
          <a:p>
            <a:pPr marL="457200" indent="-457200">
              <a:buFont typeface="+mj-lt"/>
              <a:buAutoNum type="arabicPeriod" startAt="2"/>
              <a:defRPr/>
            </a:pPr>
            <a:r>
              <a:rPr kumimoji="0" lang="ja-JP" altLang="en-US" sz="2400" kern="0" dirty="0" smtClean="0">
                <a:solidFill>
                  <a:prstClr val="black"/>
                </a:solidFill>
                <a:latin typeface="Times New Roman" pitchFamily="18" charset="0"/>
              </a:rPr>
              <a:t>熱潮汐</a:t>
            </a:r>
            <a:r>
              <a:rPr kumimoji="0" lang="ja-JP" altLang="en-US" sz="2400" kern="0" dirty="0">
                <a:solidFill>
                  <a:prstClr val="black"/>
                </a:solidFill>
                <a:latin typeface="Times New Roman" pitchFamily="18" charset="0"/>
              </a:rPr>
              <a:t>波</a:t>
            </a:r>
            <a:r>
              <a:rPr kumimoji="0" lang="en-US" altLang="ja-JP" sz="2000" kern="0" dirty="0" smtClean="0">
                <a:solidFill>
                  <a:prstClr val="black"/>
                </a:solidFill>
                <a:latin typeface="Times New Roman" pitchFamily="18" charset="0"/>
              </a:rPr>
              <a:t>(</a:t>
            </a:r>
            <a:r>
              <a:rPr kumimoji="0" lang="en-US" altLang="ja-JP" sz="2000" kern="0" dirty="0" err="1" smtClean="0">
                <a:solidFill>
                  <a:prstClr val="black"/>
                </a:solidFill>
                <a:latin typeface="Times New Roman" pitchFamily="18" charset="0"/>
              </a:rPr>
              <a:t>Fels</a:t>
            </a:r>
            <a:r>
              <a:rPr kumimoji="0" lang="en-US" altLang="ja-JP" sz="2000" kern="0" dirty="0" smtClean="0">
                <a:solidFill>
                  <a:prstClr val="black"/>
                </a:solidFill>
                <a:latin typeface="Times New Roman" pitchFamily="18" charset="0"/>
              </a:rPr>
              <a:t> &amp; </a:t>
            </a:r>
            <a:r>
              <a:rPr kumimoji="0" lang="en-US" altLang="ja-JP" sz="2000" kern="0" dirty="0" err="1" smtClean="0">
                <a:solidFill>
                  <a:prstClr val="black"/>
                </a:solidFill>
                <a:latin typeface="Times New Roman" pitchFamily="18" charset="0"/>
              </a:rPr>
              <a:t>Lindzen</a:t>
            </a:r>
            <a:r>
              <a:rPr kumimoji="0" lang="en-US" altLang="ja-JP" sz="2000" kern="0" dirty="0" smtClean="0">
                <a:solidFill>
                  <a:prstClr val="black"/>
                </a:solidFill>
                <a:latin typeface="Times New Roman" pitchFamily="18" charset="0"/>
              </a:rPr>
              <a:t>, 1986)</a:t>
            </a:r>
            <a:endParaRPr kumimoji="0" lang="ja-JP" altLang="en-US" sz="2000" kern="0" dirty="0" smtClean="0">
              <a:solidFill>
                <a:prstClr val="black"/>
              </a:solidFill>
            </a:endParaRPr>
          </a:p>
        </p:txBody>
      </p:sp>
      <p:sp>
        <p:nvSpPr>
          <p:cNvPr id="36" name="正方形/長方形 35"/>
          <p:cNvSpPr/>
          <p:nvPr/>
        </p:nvSpPr>
        <p:spPr>
          <a:xfrm>
            <a:off x="5123397" y="5977031"/>
            <a:ext cx="3841091" cy="707886"/>
          </a:xfrm>
          <a:prstGeom prst="rect">
            <a:avLst/>
          </a:prstGeom>
          <a:solidFill>
            <a:srgbClr val="FFFFFF"/>
          </a:solidFill>
          <a:ln>
            <a:solidFill>
              <a:srgbClr val="FF0000"/>
            </a:solidFill>
          </a:ln>
        </p:spPr>
        <p:txBody>
          <a:bodyPr wrap="square">
            <a:spAutoFit/>
          </a:bodyPr>
          <a:lstStyle/>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太陽加熱が雲層で波を励起</a:t>
            </a:r>
            <a:endParaRPr kumimoji="0" lang="en-US" altLang="ja-JP" sz="2000" b="1" kern="0" dirty="0" smtClean="0">
              <a:solidFill>
                <a:srgbClr val="FF0000"/>
              </a:solidFill>
              <a:latin typeface="Times New Roman" pitchFamily="18" charset="0"/>
              <a:cs typeface="Times New Roman" pitchFamily="18" charset="0"/>
            </a:endParaRPr>
          </a:p>
          <a:p>
            <a:pPr marL="342900" indent="-342900">
              <a:buFont typeface="Wingdings" panose="05000000000000000000" pitchFamily="2" charset="2"/>
              <a:buChar char="ü"/>
              <a:defRPr/>
            </a:pPr>
            <a:r>
              <a:rPr kumimoji="0" lang="ja-JP" altLang="en-US" sz="2000" b="1" kern="0" dirty="0">
                <a:solidFill>
                  <a:srgbClr val="FF0000"/>
                </a:solidFill>
                <a:latin typeface="Times New Roman" pitchFamily="18" charset="0"/>
                <a:cs typeface="Times New Roman" pitchFamily="18" charset="0"/>
              </a:rPr>
              <a:t>上下</a:t>
            </a:r>
            <a:r>
              <a:rPr kumimoji="0" lang="ja-JP" altLang="en-US" sz="2000" b="1" kern="0" dirty="0" smtClean="0">
                <a:solidFill>
                  <a:srgbClr val="FF0000"/>
                </a:solidFill>
                <a:latin typeface="Times New Roman" pitchFamily="18" charset="0"/>
                <a:cs typeface="Times New Roman" pitchFamily="18" charset="0"/>
              </a:rPr>
              <a:t>で波が散逸し雲層が加速</a:t>
            </a:r>
            <a:endParaRPr kumimoji="0" lang="en-US" altLang="ja-JP" sz="2000" b="1" kern="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638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91950"/>
          </a:xfrm>
        </p:spPr>
        <p:txBody>
          <a:bodyPr>
            <a:normAutofit fontScale="90000"/>
          </a:bodyPr>
          <a:lstStyle/>
          <a:p>
            <a:r>
              <a:rPr lang="ja-JP" altLang="en-US" dirty="0" smtClean="0"/>
              <a:t>太陽の加熱</a:t>
            </a:r>
            <a:endParaRPr lang="ja-JP" altLang="en-US" dirty="0"/>
          </a:p>
        </p:txBody>
      </p:sp>
      <p:pic>
        <p:nvPicPr>
          <p:cNvPr id="3" name="図 2"/>
          <p:cNvPicPr>
            <a:picLocks noChangeAspect="1"/>
          </p:cNvPicPr>
          <p:nvPr/>
        </p:nvPicPr>
        <p:blipFill>
          <a:blip r:embed="rId3"/>
          <a:stretch>
            <a:fillRect/>
          </a:stretch>
        </p:blipFill>
        <p:spPr>
          <a:xfrm>
            <a:off x="4078583" y="1193242"/>
            <a:ext cx="3992453" cy="4027020"/>
          </a:xfrm>
          <a:prstGeom prst="rect">
            <a:avLst/>
          </a:prstGeom>
        </p:spPr>
      </p:pic>
      <p:sp>
        <p:nvSpPr>
          <p:cNvPr id="4" name="円/楕円 3"/>
          <p:cNvSpPr/>
          <p:nvPr/>
        </p:nvSpPr>
        <p:spPr>
          <a:xfrm>
            <a:off x="4771851" y="1148419"/>
            <a:ext cx="2627682" cy="945030"/>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円/楕円 4"/>
          <p:cNvSpPr/>
          <p:nvPr/>
        </p:nvSpPr>
        <p:spPr>
          <a:xfrm>
            <a:off x="3869406" y="2545792"/>
            <a:ext cx="4473390" cy="1464236"/>
          </a:xfrm>
          <a:prstGeom prst="ellipse">
            <a:avLst/>
          </a:prstGeom>
          <a:solidFill>
            <a:srgbClr val="FF0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5836921" y="1335278"/>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寒</a:t>
            </a:r>
            <a:endParaRPr kumimoji="1" lang="ja-JP" altLang="en-US" sz="2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 name="正方形/長方形 6"/>
          <p:cNvSpPr/>
          <p:nvPr/>
        </p:nvSpPr>
        <p:spPr>
          <a:xfrm>
            <a:off x="5821980" y="3008691"/>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srgbClr val="FFFF00"/>
                </a:solidFill>
                <a:effectLst/>
                <a:uLnTx/>
                <a:uFillTx/>
                <a:latin typeface="Calibri"/>
                <a:ea typeface="ＭＳ Ｐゴシック" panose="020B0600070205080204" pitchFamily="50" charset="-128"/>
                <a:cs typeface="+mn-cs"/>
              </a:rPr>
              <a:t>暖</a:t>
            </a:r>
            <a:endParaRPr kumimoji="1" lang="ja-JP" altLang="en-US" sz="28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endParaRPr>
          </a:p>
        </p:txBody>
      </p:sp>
      <p:sp>
        <p:nvSpPr>
          <p:cNvPr id="8" name="太陽 7"/>
          <p:cNvSpPr/>
          <p:nvPr/>
        </p:nvSpPr>
        <p:spPr>
          <a:xfrm>
            <a:off x="591669" y="2545792"/>
            <a:ext cx="1299882" cy="1264208"/>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3" name="直線矢印コネクタ 12"/>
          <p:cNvCxnSpPr/>
          <p:nvPr/>
        </p:nvCxnSpPr>
        <p:spPr>
          <a:xfrm>
            <a:off x="2151529" y="2794000"/>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2151529" y="3187983"/>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2154519" y="3591675"/>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591668" y="5543427"/>
            <a:ext cx="8095131"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太陽光は低緯度＞高緯度</a:t>
            </a:r>
            <a:endParaRPr kumimoji="1" lang="en-US" altLang="ja-JP"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赤道は暑くなって、極は冷たくなる　（アンバランス）</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 name="円/楕円 16"/>
          <p:cNvSpPr/>
          <p:nvPr/>
        </p:nvSpPr>
        <p:spPr>
          <a:xfrm>
            <a:off x="4771851" y="4484406"/>
            <a:ext cx="2627682" cy="945030"/>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正方形/長方形 17"/>
          <p:cNvSpPr/>
          <p:nvPr/>
        </p:nvSpPr>
        <p:spPr>
          <a:xfrm>
            <a:off x="5836921" y="4671265"/>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寒</a:t>
            </a:r>
            <a:endParaRPr kumimoji="1" lang="ja-JP" altLang="en-US" sz="2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66871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582"/>
            <a:ext cx="8229600" cy="596147"/>
          </a:xfrm>
        </p:spPr>
        <p:txBody>
          <a:bodyPr>
            <a:normAutofit fontScale="90000"/>
          </a:bodyPr>
          <a:lstStyle/>
          <a:p>
            <a:r>
              <a:rPr lang="ja-JP" altLang="en-US" dirty="0" smtClean="0"/>
              <a:t>熱潮汐波とは</a:t>
            </a:r>
            <a:r>
              <a:rPr lang="en-US" altLang="ja-JP" dirty="0" smtClean="0"/>
              <a:t>?</a:t>
            </a:r>
            <a:endParaRPr lang="ja-JP" altLang="en-US" dirty="0"/>
          </a:p>
        </p:txBody>
      </p:sp>
      <p:sp>
        <p:nvSpPr>
          <p:cNvPr id="4" name="円/楕円 3"/>
          <p:cNvSpPr>
            <a:spLocks noChangeAspect="1"/>
          </p:cNvSpPr>
          <p:nvPr/>
        </p:nvSpPr>
        <p:spPr>
          <a:xfrm>
            <a:off x="3302013" y="1294805"/>
            <a:ext cx="2758767" cy="2759337"/>
          </a:xfrm>
          <a:prstGeom prst="ellipse">
            <a:avLst/>
          </a:prstGeom>
          <a:blipFill rotWithShape="1">
            <a:blip r:embed="rId3"/>
            <a:tile tx="0" ty="0" sx="100000" sy="100000" flip="none" algn="tl"/>
          </a:blip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太陽 4"/>
          <p:cNvSpPr/>
          <p:nvPr/>
        </p:nvSpPr>
        <p:spPr>
          <a:xfrm>
            <a:off x="624541" y="2202336"/>
            <a:ext cx="914400" cy="914400"/>
          </a:xfrm>
          <a:prstGeom prst="su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円/楕円 5"/>
          <p:cNvSpPr/>
          <p:nvPr/>
        </p:nvSpPr>
        <p:spPr>
          <a:xfrm>
            <a:off x="2958353" y="2091773"/>
            <a:ext cx="732118" cy="1174373"/>
          </a:xfrm>
          <a:prstGeom prst="ellipse">
            <a:avLst/>
          </a:prstGeom>
          <a:solidFill>
            <a:srgbClr val="FDB61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正方形/長方形 6"/>
          <p:cNvSpPr/>
          <p:nvPr/>
        </p:nvSpPr>
        <p:spPr>
          <a:xfrm>
            <a:off x="2233345" y="1722441"/>
            <a:ext cx="133048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正午</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 12</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時</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円/楕円 7"/>
          <p:cNvSpPr/>
          <p:nvPr/>
        </p:nvSpPr>
        <p:spPr>
          <a:xfrm>
            <a:off x="5694721" y="2091773"/>
            <a:ext cx="732118" cy="1174373"/>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 name="正方形/長方形 8"/>
          <p:cNvSpPr/>
          <p:nvPr/>
        </p:nvSpPr>
        <p:spPr>
          <a:xfrm>
            <a:off x="6013296" y="1734998"/>
            <a:ext cx="146247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真夜中</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 0</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時</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1" name="直線矢印コネクタ 10"/>
          <p:cNvCxnSpPr/>
          <p:nvPr/>
        </p:nvCxnSpPr>
        <p:spPr>
          <a:xfrm>
            <a:off x="1718236" y="2435422"/>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1718236" y="2693997"/>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1718236" y="2943421"/>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rot="16200000" flipH="1">
            <a:off x="2915302" y="2744441"/>
            <a:ext cx="3541941" cy="79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正方形/長方形 19"/>
          <p:cNvSpPr/>
          <p:nvPr/>
        </p:nvSpPr>
        <p:spPr>
          <a:xfrm>
            <a:off x="4080372" y="2467402"/>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昼</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正方形/長方形 20"/>
          <p:cNvSpPr/>
          <p:nvPr/>
        </p:nvSpPr>
        <p:spPr>
          <a:xfrm>
            <a:off x="4796523" y="2451956"/>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夜</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正方形/長方形 21"/>
          <p:cNvSpPr/>
          <p:nvPr/>
        </p:nvSpPr>
        <p:spPr>
          <a:xfrm>
            <a:off x="2278838" y="3296028"/>
            <a:ext cx="1723549"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加熱が最大</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5752219" y="3266146"/>
            <a:ext cx="2634054"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相対的に加熱率が</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小さい。</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正方形/長方形 23"/>
          <p:cNvSpPr/>
          <p:nvPr/>
        </p:nvSpPr>
        <p:spPr>
          <a:xfrm>
            <a:off x="546846" y="4933949"/>
            <a:ext cx="822959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熱潮汐波を作り出すのは、全球規模の昼夜間の太陽加熱率のコントラストなので、熱潮汐波のスケールも全球規模になる。金星は自転が西向きなので、金星から見ると太陽は東に動いている。故に、金星では熱潮汐波は全体として東に伝播する。</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19" name="正方形/長方形 18"/>
          <p:cNvSpPr/>
          <p:nvPr/>
        </p:nvSpPr>
        <p:spPr>
          <a:xfrm>
            <a:off x="4431180" y="542084"/>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北</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4440448" y="4457343"/>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円弧 26"/>
          <p:cNvSpPr/>
          <p:nvPr/>
        </p:nvSpPr>
        <p:spPr>
          <a:xfrm rot="5400000">
            <a:off x="4471121" y="719681"/>
            <a:ext cx="428513" cy="1210011"/>
          </a:xfrm>
          <a:prstGeom prst="arc">
            <a:avLst>
              <a:gd name="adj1" fmla="val 14168644"/>
              <a:gd name="adj2" fmla="val 7353255"/>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 name="正方形/長方形 29"/>
          <p:cNvSpPr/>
          <p:nvPr/>
        </p:nvSpPr>
        <p:spPr>
          <a:xfrm>
            <a:off x="5329544" y="1003749"/>
            <a:ext cx="267580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金星自転の向き</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西向き</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00340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0843" y="164351"/>
            <a:ext cx="8229600" cy="639756"/>
          </a:xfrm>
        </p:spPr>
        <p:txBody>
          <a:bodyPr>
            <a:normAutofit fontScale="90000"/>
          </a:bodyPr>
          <a:lstStyle/>
          <a:p>
            <a:r>
              <a:rPr lang="ja-JP" altLang="en-US" dirty="0" smtClean="0"/>
              <a:t>金星で東向きに伝わる波</a:t>
            </a:r>
            <a:endParaRPr lang="ja-JP" altLang="en-US" dirty="0"/>
          </a:p>
        </p:txBody>
      </p:sp>
      <p:sp>
        <p:nvSpPr>
          <p:cNvPr id="3" name="正方形/長方形 2"/>
          <p:cNvSpPr/>
          <p:nvPr/>
        </p:nvSpPr>
        <p:spPr>
          <a:xfrm>
            <a:off x="2198378" y="5187573"/>
            <a:ext cx="4360797" cy="880533"/>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正方形/長方形 3"/>
          <p:cNvSpPr>
            <a:spLocks noChangeArrowheads="1"/>
          </p:cNvSpPr>
          <p:nvPr/>
        </p:nvSpPr>
        <p:spPr bwMode="auto">
          <a:xfrm>
            <a:off x="5282160" y="5412133"/>
            <a:ext cx="800219" cy="46166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地面</a:t>
            </a:r>
            <a:endPar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7" name="太陽 16"/>
          <p:cNvSpPr/>
          <p:nvPr/>
        </p:nvSpPr>
        <p:spPr>
          <a:xfrm>
            <a:off x="2303589" y="1849301"/>
            <a:ext cx="783121" cy="802833"/>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正方形/長方形 3"/>
          <p:cNvSpPr>
            <a:spLocks noChangeArrowheads="1"/>
          </p:cNvSpPr>
          <p:nvPr/>
        </p:nvSpPr>
        <p:spPr bwMode="auto">
          <a:xfrm>
            <a:off x="1909457" y="6068106"/>
            <a:ext cx="492443" cy="46166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西</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 name="正方形/長方形 3"/>
          <p:cNvSpPr>
            <a:spLocks noChangeArrowheads="1"/>
          </p:cNvSpPr>
          <p:nvPr/>
        </p:nvSpPr>
        <p:spPr bwMode="auto">
          <a:xfrm>
            <a:off x="6312953" y="6068106"/>
            <a:ext cx="492443" cy="46166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東</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雲 24"/>
          <p:cNvSpPr/>
          <p:nvPr/>
        </p:nvSpPr>
        <p:spPr>
          <a:xfrm>
            <a:off x="1974887" y="3365381"/>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 name="雲 29"/>
          <p:cNvSpPr/>
          <p:nvPr/>
        </p:nvSpPr>
        <p:spPr>
          <a:xfrm>
            <a:off x="3384612" y="3271846"/>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雲 30"/>
          <p:cNvSpPr/>
          <p:nvPr/>
        </p:nvSpPr>
        <p:spPr>
          <a:xfrm>
            <a:off x="4510211" y="3451680"/>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32" name="直線矢印コネクタ 31"/>
          <p:cNvCxnSpPr/>
          <p:nvPr/>
        </p:nvCxnSpPr>
        <p:spPr>
          <a:xfrm rot="16200000" flipH="1">
            <a:off x="2332912" y="2876632"/>
            <a:ext cx="918708" cy="618770"/>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p:nvPr/>
        </p:nvCxnSpPr>
        <p:spPr>
          <a:xfrm rot="16200000" flipH="1">
            <a:off x="2644904" y="2893711"/>
            <a:ext cx="920614" cy="582706"/>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36" name="正方形/長方形 3"/>
          <p:cNvSpPr>
            <a:spLocks noChangeArrowheads="1"/>
          </p:cNvSpPr>
          <p:nvPr/>
        </p:nvSpPr>
        <p:spPr bwMode="auto">
          <a:xfrm>
            <a:off x="4753127" y="1944248"/>
            <a:ext cx="1678464" cy="707886"/>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東向きに</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伝播</a:t>
            </a:r>
            <a:endPar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する熱潮汐波</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正方形/長方形 3"/>
          <p:cNvSpPr>
            <a:spLocks noChangeArrowheads="1"/>
          </p:cNvSpPr>
          <p:nvPr/>
        </p:nvSpPr>
        <p:spPr bwMode="auto">
          <a:xfrm>
            <a:off x="5265582" y="3762056"/>
            <a:ext cx="800219" cy="46166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雲層</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円/楕円 40"/>
          <p:cNvSpPr/>
          <p:nvPr/>
        </p:nvSpPr>
        <p:spPr>
          <a:xfrm>
            <a:off x="3082802" y="3553742"/>
            <a:ext cx="2182780" cy="669979"/>
          </a:xfrm>
          <a:prstGeom prst="ellipse">
            <a:avLst/>
          </a:prstGeom>
          <a:solidFill>
            <a:srgbClr val="FDB612">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フリーフォーム 41"/>
          <p:cNvSpPr/>
          <p:nvPr/>
        </p:nvSpPr>
        <p:spPr>
          <a:xfrm rot="8044597">
            <a:off x="4107761" y="2850132"/>
            <a:ext cx="1255059" cy="522502"/>
          </a:xfrm>
          <a:custGeom>
            <a:avLst/>
            <a:gdLst>
              <a:gd name="connsiteX0" fmla="*/ 0 w 1060824"/>
              <a:gd name="connsiteY0" fmla="*/ 139451 h 286373"/>
              <a:gd name="connsiteX1" fmla="*/ 268941 w 1060824"/>
              <a:gd name="connsiteY1" fmla="*/ 139451 h 286373"/>
              <a:gd name="connsiteX2" fmla="*/ 343647 w 1060824"/>
              <a:gd name="connsiteY2" fmla="*/ 19922 h 286373"/>
              <a:gd name="connsiteX3" fmla="*/ 448235 w 1060824"/>
              <a:gd name="connsiteY3" fmla="*/ 258981 h 286373"/>
              <a:gd name="connsiteX4" fmla="*/ 522941 w 1060824"/>
              <a:gd name="connsiteY4" fmla="*/ 34863 h 286373"/>
              <a:gd name="connsiteX5" fmla="*/ 627530 w 1060824"/>
              <a:gd name="connsiteY5" fmla="*/ 258981 h 286373"/>
              <a:gd name="connsiteX6" fmla="*/ 747059 w 1060824"/>
              <a:gd name="connsiteY6" fmla="*/ 34863 h 286373"/>
              <a:gd name="connsiteX7" fmla="*/ 821765 w 1060824"/>
              <a:gd name="connsiteY7" fmla="*/ 273922 h 286373"/>
              <a:gd name="connsiteX8" fmla="*/ 911412 w 1060824"/>
              <a:gd name="connsiteY8" fmla="*/ 109569 h 286373"/>
              <a:gd name="connsiteX9" fmla="*/ 1060824 w 1060824"/>
              <a:gd name="connsiteY9" fmla="*/ 94628 h 286373"/>
              <a:gd name="connsiteX10" fmla="*/ 1060824 w 1060824"/>
              <a:gd name="connsiteY10" fmla="*/ 94628 h 2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824" h="286373">
                <a:moveTo>
                  <a:pt x="0" y="139451"/>
                </a:moveTo>
                <a:cubicBezTo>
                  <a:pt x="105833" y="149412"/>
                  <a:pt x="211667" y="159373"/>
                  <a:pt x="268941" y="139451"/>
                </a:cubicBezTo>
                <a:cubicBezTo>
                  <a:pt x="326216" y="119530"/>
                  <a:pt x="313765" y="0"/>
                  <a:pt x="343647" y="19922"/>
                </a:cubicBezTo>
                <a:cubicBezTo>
                  <a:pt x="373529" y="39844"/>
                  <a:pt x="418353" y="256491"/>
                  <a:pt x="448235" y="258981"/>
                </a:cubicBezTo>
                <a:cubicBezTo>
                  <a:pt x="478117" y="261471"/>
                  <a:pt x="493059" y="34863"/>
                  <a:pt x="522941" y="34863"/>
                </a:cubicBezTo>
                <a:cubicBezTo>
                  <a:pt x="552823" y="34863"/>
                  <a:pt x="590177" y="258981"/>
                  <a:pt x="627530" y="258981"/>
                </a:cubicBezTo>
                <a:cubicBezTo>
                  <a:pt x="664883" y="258981"/>
                  <a:pt x="714687" y="32373"/>
                  <a:pt x="747059" y="34863"/>
                </a:cubicBezTo>
                <a:cubicBezTo>
                  <a:pt x="779431" y="37353"/>
                  <a:pt x="794373" y="261471"/>
                  <a:pt x="821765" y="273922"/>
                </a:cubicBezTo>
                <a:cubicBezTo>
                  <a:pt x="849157" y="286373"/>
                  <a:pt x="871569" y="139451"/>
                  <a:pt x="911412" y="109569"/>
                </a:cubicBezTo>
                <a:cubicBezTo>
                  <a:pt x="951255" y="79687"/>
                  <a:pt x="1060824" y="94628"/>
                  <a:pt x="1060824" y="94628"/>
                </a:cubicBezTo>
                <a:lnTo>
                  <a:pt x="1060824" y="94628"/>
                </a:lnTo>
              </a:path>
            </a:pathLst>
          </a:cu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4" name="フリーフォーム 43"/>
          <p:cNvSpPr/>
          <p:nvPr/>
        </p:nvSpPr>
        <p:spPr>
          <a:xfrm rot="8044597">
            <a:off x="4731968" y="2913073"/>
            <a:ext cx="1255059" cy="522502"/>
          </a:xfrm>
          <a:custGeom>
            <a:avLst/>
            <a:gdLst>
              <a:gd name="connsiteX0" fmla="*/ 0 w 1060824"/>
              <a:gd name="connsiteY0" fmla="*/ 139451 h 286373"/>
              <a:gd name="connsiteX1" fmla="*/ 268941 w 1060824"/>
              <a:gd name="connsiteY1" fmla="*/ 139451 h 286373"/>
              <a:gd name="connsiteX2" fmla="*/ 343647 w 1060824"/>
              <a:gd name="connsiteY2" fmla="*/ 19922 h 286373"/>
              <a:gd name="connsiteX3" fmla="*/ 448235 w 1060824"/>
              <a:gd name="connsiteY3" fmla="*/ 258981 h 286373"/>
              <a:gd name="connsiteX4" fmla="*/ 522941 w 1060824"/>
              <a:gd name="connsiteY4" fmla="*/ 34863 h 286373"/>
              <a:gd name="connsiteX5" fmla="*/ 627530 w 1060824"/>
              <a:gd name="connsiteY5" fmla="*/ 258981 h 286373"/>
              <a:gd name="connsiteX6" fmla="*/ 747059 w 1060824"/>
              <a:gd name="connsiteY6" fmla="*/ 34863 h 286373"/>
              <a:gd name="connsiteX7" fmla="*/ 821765 w 1060824"/>
              <a:gd name="connsiteY7" fmla="*/ 273922 h 286373"/>
              <a:gd name="connsiteX8" fmla="*/ 911412 w 1060824"/>
              <a:gd name="connsiteY8" fmla="*/ 109569 h 286373"/>
              <a:gd name="connsiteX9" fmla="*/ 1060824 w 1060824"/>
              <a:gd name="connsiteY9" fmla="*/ 94628 h 286373"/>
              <a:gd name="connsiteX10" fmla="*/ 1060824 w 1060824"/>
              <a:gd name="connsiteY10" fmla="*/ 94628 h 2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824" h="286373">
                <a:moveTo>
                  <a:pt x="0" y="139451"/>
                </a:moveTo>
                <a:cubicBezTo>
                  <a:pt x="105833" y="149412"/>
                  <a:pt x="211667" y="159373"/>
                  <a:pt x="268941" y="139451"/>
                </a:cubicBezTo>
                <a:cubicBezTo>
                  <a:pt x="326216" y="119530"/>
                  <a:pt x="313765" y="0"/>
                  <a:pt x="343647" y="19922"/>
                </a:cubicBezTo>
                <a:cubicBezTo>
                  <a:pt x="373529" y="39844"/>
                  <a:pt x="418353" y="256491"/>
                  <a:pt x="448235" y="258981"/>
                </a:cubicBezTo>
                <a:cubicBezTo>
                  <a:pt x="478117" y="261471"/>
                  <a:pt x="493059" y="34863"/>
                  <a:pt x="522941" y="34863"/>
                </a:cubicBezTo>
                <a:cubicBezTo>
                  <a:pt x="552823" y="34863"/>
                  <a:pt x="590177" y="258981"/>
                  <a:pt x="627530" y="258981"/>
                </a:cubicBezTo>
                <a:cubicBezTo>
                  <a:pt x="664883" y="258981"/>
                  <a:pt x="714687" y="32373"/>
                  <a:pt x="747059" y="34863"/>
                </a:cubicBezTo>
                <a:cubicBezTo>
                  <a:pt x="779431" y="37353"/>
                  <a:pt x="794373" y="261471"/>
                  <a:pt x="821765" y="273922"/>
                </a:cubicBezTo>
                <a:cubicBezTo>
                  <a:pt x="849157" y="286373"/>
                  <a:pt x="871569" y="139451"/>
                  <a:pt x="911412" y="109569"/>
                </a:cubicBezTo>
                <a:cubicBezTo>
                  <a:pt x="951255" y="79687"/>
                  <a:pt x="1060824" y="94628"/>
                  <a:pt x="1060824" y="94628"/>
                </a:cubicBezTo>
                <a:lnTo>
                  <a:pt x="1060824" y="94628"/>
                </a:lnTo>
              </a:path>
            </a:pathLst>
          </a:cu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4" name="正方形/長方形 3"/>
          <p:cNvSpPr>
            <a:spLocks noChangeArrowheads="1"/>
          </p:cNvSpPr>
          <p:nvPr/>
        </p:nvSpPr>
        <p:spPr bwMode="auto">
          <a:xfrm>
            <a:off x="430891" y="998340"/>
            <a:ext cx="8249551" cy="707886"/>
          </a:xfrm>
          <a:prstGeom prst="rect">
            <a:avLst/>
          </a:prstGeom>
          <a:noFill/>
          <a:ln w="9525">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東風（スーパーローテーション）と逆向きに伝わる波として、金星雲層が太陽光によって加熱されることで作られる</a:t>
            </a:r>
            <a:r>
              <a:rPr kumimoji="1" lang="ja-JP" altLang="en-US" sz="20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熱潮汐波</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がある。</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55" name="直線矢印コネクタ 54"/>
          <p:cNvCxnSpPr/>
          <p:nvPr/>
        </p:nvCxnSpPr>
        <p:spPr>
          <a:xfrm rot="16200000" flipH="1">
            <a:off x="2963150" y="2880265"/>
            <a:ext cx="947505" cy="582706"/>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4" name="左矢印 23"/>
          <p:cNvSpPr/>
          <p:nvPr/>
        </p:nvSpPr>
        <p:spPr>
          <a:xfrm>
            <a:off x="1733172" y="3717233"/>
            <a:ext cx="1108293" cy="416842"/>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 name="左矢印 25"/>
          <p:cNvSpPr/>
          <p:nvPr/>
        </p:nvSpPr>
        <p:spPr>
          <a:xfrm>
            <a:off x="2273707" y="5471897"/>
            <a:ext cx="537876" cy="416842"/>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正方形/長方形 3"/>
          <p:cNvSpPr>
            <a:spLocks noChangeArrowheads="1"/>
          </p:cNvSpPr>
          <p:nvPr/>
        </p:nvSpPr>
        <p:spPr bwMode="auto">
          <a:xfrm>
            <a:off x="2781701" y="5241064"/>
            <a:ext cx="1723549" cy="830997"/>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en-US" sz="2400" b="0" i="0" u="none" strike="noStrike" kern="1200" cap="none" spc="0" normalizeH="0" baseline="0" noProof="0" dirty="0" smtClean="0">
                <a:ln>
                  <a:noFill/>
                </a:ln>
                <a:solidFill>
                  <a:prstClr val="black"/>
                </a:solidFill>
                <a:effectLst/>
                <a:uLnTx/>
                <a:uFillTx/>
                <a:latin typeface="Calibri"/>
                <a:ea typeface="+mn-ea"/>
                <a:cs typeface="+mn-cs"/>
              </a:rPr>
              <a:t>金星の自転</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en-US" sz="2400" b="0" i="0" u="none" strike="noStrike" kern="1200" cap="none" spc="0" normalizeH="0" baseline="0" noProof="0" dirty="0" smtClean="0">
                <a:ln>
                  <a:noFill/>
                </a:ln>
                <a:solidFill>
                  <a:prstClr val="black"/>
                </a:solidFill>
                <a:effectLst/>
                <a:uLnTx/>
                <a:uFillTx/>
                <a:latin typeface="Calibri"/>
                <a:ea typeface="+mn-ea"/>
                <a:cs typeface="+mn-cs"/>
              </a:rPr>
              <a:t>（西向き）</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8" name="正方形/長方形 3"/>
          <p:cNvSpPr>
            <a:spLocks noChangeArrowheads="1"/>
          </p:cNvSpPr>
          <p:nvPr/>
        </p:nvSpPr>
        <p:spPr bwMode="auto">
          <a:xfrm>
            <a:off x="368444" y="2916653"/>
            <a:ext cx="1935145" cy="830997"/>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en-US" sz="2400" b="0" i="0" u="none" strike="noStrike" kern="1200" cap="none" spc="0" normalizeH="0" baseline="0" noProof="0" dirty="0" smtClean="0">
                <a:ln>
                  <a:noFill/>
                </a:ln>
                <a:solidFill>
                  <a:prstClr val="black"/>
                </a:solidFill>
                <a:effectLst/>
                <a:uLnTx/>
                <a:uFillTx/>
                <a:latin typeface="Calibri"/>
                <a:ea typeface="+mn-ea"/>
                <a:cs typeface="+mn-cs"/>
              </a:rPr>
              <a:t>大気全体の</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en-US" sz="2400" b="0" i="0" u="none" strike="noStrike" kern="1200" cap="none" spc="0" normalizeH="0" baseline="0" noProof="0" dirty="0" smtClean="0">
                <a:ln>
                  <a:noFill/>
                </a:ln>
                <a:solidFill>
                  <a:prstClr val="black"/>
                </a:solidFill>
                <a:effectLst/>
                <a:uLnTx/>
                <a:uFillTx/>
                <a:latin typeface="Calibri"/>
                <a:ea typeface="+mn-ea"/>
                <a:cs typeface="+mn-cs"/>
              </a:rPr>
              <a:t>動き（西向き）</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7380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2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par>
                                <p:cTn id="24" presetID="22" presetClass="entr" presetSubtype="4" fill="hold" grpId="0" nodeType="withEffect">
                                  <p:stCondLst>
                                    <p:cond delay="100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1" presetClass="entr" presetSubtype="0" fill="hold" grpId="0" nodeType="withEffect">
                                  <p:stCondLst>
                                    <p:cond delay="200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animBg="1"/>
      <p:bldP spid="42"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562068"/>
          </a:xfrm>
        </p:spPr>
        <p:txBody>
          <a:bodyPr>
            <a:normAutofit fontScale="90000"/>
          </a:bodyPr>
          <a:lstStyle/>
          <a:p>
            <a:r>
              <a:rPr lang="ja-JP" altLang="en-US" dirty="0" smtClean="0"/>
              <a:t>熱潮汐波と南北循環</a:t>
            </a:r>
            <a:endParaRPr lang="ja-JP" altLang="en-US" dirty="0"/>
          </a:p>
        </p:txBody>
      </p:sp>
      <p:sp>
        <p:nvSpPr>
          <p:cNvPr id="3" name="正方形/長方形 2"/>
          <p:cNvSpPr/>
          <p:nvPr/>
        </p:nvSpPr>
        <p:spPr>
          <a:xfrm>
            <a:off x="1822824" y="3780116"/>
            <a:ext cx="5707529" cy="582706"/>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角丸四角形 3"/>
          <p:cNvSpPr/>
          <p:nvPr/>
        </p:nvSpPr>
        <p:spPr>
          <a:xfrm>
            <a:off x="1822824" y="1972230"/>
            <a:ext cx="5707529" cy="1270000"/>
          </a:xfrm>
          <a:prstGeom prst="round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正方形/長方形 4"/>
          <p:cNvSpPr/>
          <p:nvPr/>
        </p:nvSpPr>
        <p:spPr>
          <a:xfrm>
            <a:off x="1086846" y="4069369"/>
            <a:ext cx="800219"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赤道</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7495991" y="4069369"/>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極</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角丸四角形 6"/>
          <p:cNvSpPr/>
          <p:nvPr/>
        </p:nvSpPr>
        <p:spPr>
          <a:xfrm>
            <a:off x="2145989" y="1161215"/>
            <a:ext cx="5165785" cy="2215490"/>
          </a:xfrm>
          <a:prstGeom prst="roundRect">
            <a:avLst/>
          </a:prstGeom>
          <a:no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p:cNvSpPr/>
          <p:nvPr/>
        </p:nvSpPr>
        <p:spPr>
          <a:xfrm>
            <a:off x="4466538" y="3884703"/>
            <a:ext cx="6463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地面</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正方形/長方形 8"/>
          <p:cNvSpPr/>
          <p:nvPr/>
        </p:nvSpPr>
        <p:spPr>
          <a:xfrm>
            <a:off x="4427625" y="2723482"/>
            <a:ext cx="6463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雲層</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924002" y="2961335"/>
            <a:ext cx="95200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50 km</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正方形/長方形 10"/>
          <p:cNvSpPr/>
          <p:nvPr/>
        </p:nvSpPr>
        <p:spPr>
          <a:xfrm>
            <a:off x="928186" y="1727800"/>
            <a:ext cx="95200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70 km</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フリーフォーム 11"/>
          <p:cNvSpPr/>
          <p:nvPr/>
        </p:nvSpPr>
        <p:spPr>
          <a:xfrm rot="21278355">
            <a:off x="3134442" y="1508177"/>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 name="フリーフォーム 12"/>
          <p:cNvSpPr/>
          <p:nvPr/>
        </p:nvSpPr>
        <p:spPr>
          <a:xfrm rot="21278355">
            <a:off x="4324046" y="1508175"/>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 name="フリーフォーム 13"/>
          <p:cNvSpPr/>
          <p:nvPr/>
        </p:nvSpPr>
        <p:spPr>
          <a:xfrm rot="21278355">
            <a:off x="5483551" y="1508177"/>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右矢印 14"/>
          <p:cNvSpPr/>
          <p:nvPr/>
        </p:nvSpPr>
        <p:spPr>
          <a:xfrm>
            <a:off x="3929175" y="866588"/>
            <a:ext cx="1547455" cy="566644"/>
          </a:xfrm>
          <a:prstGeom prst="rightArrow">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6" name="正方形/長方形 15"/>
          <p:cNvSpPr/>
          <p:nvPr/>
        </p:nvSpPr>
        <p:spPr>
          <a:xfrm>
            <a:off x="4466538" y="577335"/>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②</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 name="正方形/長方形 16"/>
          <p:cNvSpPr/>
          <p:nvPr/>
        </p:nvSpPr>
        <p:spPr>
          <a:xfrm>
            <a:off x="2896240" y="1433232"/>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①</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右矢印 17"/>
          <p:cNvSpPr/>
          <p:nvPr/>
        </p:nvSpPr>
        <p:spPr>
          <a:xfrm>
            <a:off x="6846271" y="1518627"/>
            <a:ext cx="910883" cy="722552"/>
          </a:xfrm>
          <a:prstGeom prst="rightArrow">
            <a:avLst/>
          </a:prstGeom>
          <a:solidFill>
            <a:srgbClr val="FF0000"/>
          </a:solidFill>
          <a:ln>
            <a:no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正方形/長方形 18"/>
          <p:cNvSpPr/>
          <p:nvPr/>
        </p:nvSpPr>
        <p:spPr>
          <a:xfrm>
            <a:off x="7466109" y="1376096"/>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③</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 name="正方形/長方形 19"/>
          <p:cNvSpPr/>
          <p:nvPr/>
        </p:nvSpPr>
        <p:spPr>
          <a:xfrm>
            <a:off x="210969" y="4543635"/>
            <a:ext cx="813501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① </a:t>
            </a:r>
            <a:r>
              <a:rPr kumimoji="1" lang="ja-JP" altLang="en-US" sz="2400" b="0" i="0" u="none" strike="noStrike" kern="1200" cap="none" spc="0" normalizeH="0" baseline="0" noProof="0" dirty="0" smtClean="0">
                <a:ln>
                  <a:noFill/>
                </a:ln>
                <a:solidFill>
                  <a:srgbClr val="008000"/>
                </a:solidFill>
                <a:effectLst/>
                <a:uLnTx/>
                <a:uFillTx/>
                <a:latin typeface="Calibri"/>
                <a:ea typeface="ＭＳ Ｐゴシック" panose="020B0600070205080204" pitchFamily="50" charset="-128"/>
                <a:cs typeface="+mn-cs"/>
              </a:rPr>
              <a:t>継続的に</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熱潮汐波が作られ上に伝播し、東風が減速する。</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正方形/長方形 20"/>
          <p:cNvSpPr/>
          <p:nvPr/>
        </p:nvSpPr>
        <p:spPr>
          <a:xfrm>
            <a:off x="210732" y="5097936"/>
            <a:ext cx="639775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②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減速の結果として、極向きの循環が強くなる。</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正方形/長方形 21"/>
          <p:cNvSpPr/>
          <p:nvPr/>
        </p:nvSpPr>
        <p:spPr>
          <a:xfrm>
            <a:off x="218143" y="5667178"/>
            <a:ext cx="868679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③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循環が極近傍に</a:t>
            </a:r>
            <a:r>
              <a:rPr kumimoji="1" lang="ja-JP" altLang="en-US" sz="2400" b="0" i="0" u="none" strike="noStrike" kern="1200" cap="none" spc="0" normalizeH="0" baseline="0" noProof="0" dirty="0" smtClean="0">
                <a:ln>
                  <a:noFill/>
                </a:ln>
                <a:solidFill>
                  <a:srgbClr val="008000"/>
                </a:solidFill>
                <a:effectLst/>
                <a:uLnTx/>
                <a:uFillTx/>
                <a:latin typeface="Calibri"/>
                <a:ea typeface="ＭＳ Ｐゴシック" panose="020B0600070205080204" pitchFamily="50" charset="-128"/>
                <a:cs typeface="+mn-cs"/>
              </a:rPr>
              <a:t>集中して</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下降流が作られ、</a:t>
            </a:r>
            <a:r>
              <a:rPr kumimoji="1" lang="ja-JP" altLang="en-US" sz="24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圧縮加熱</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をもたらす。</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218144" y="6206538"/>
            <a:ext cx="639591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④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金星極域が</a:t>
            </a:r>
            <a:r>
              <a:rPr kumimoji="1" lang="ja-JP" altLang="en-US" sz="2400" b="0" i="0" u="none" strike="noStrike" kern="1200" cap="none" spc="0" normalizeH="0" baseline="0" noProof="0" dirty="0" smtClean="0">
                <a:ln>
                  <a:noFill/>
                </a:ln>
                <a:solidFill>
                  <a:srgbClr val="0000FF"/>
                </a:solidFill>
                <a:effectLst/>
                <a:uLnTx/>
                <a:uFillTx/>
                <a:latin typeface="Calibri"/>
                <a:ea typeface="ＭＳ Ｐゴシック" panose="020B0600070205080204" pitchFamily="50" charset="-128"/>
                <a:cs typeface="+mn-cs"/>
              </a:rPr>
              <a:t>継続的＆集中的に</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加熱される。</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円/楕円 23"/>
          <p:cNvSpPr/>
          <p:nvPr/>
        </p:nvSpPr>
        <p:spPr>
          <a:xfrm>
            <a:off x="6846271" y="2084878"/>
            <a:ext cx="910883" cy="489194"/>
          </a:xfrm>
          <a:prstGeom prst="ellipse">
            <a:avLst/>
          </a:prstGeom>
          <a:solidFill>
            <a:srgbClr val="FF66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7588627" y="2365192"/>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④</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27" name="直線矢印コネクタ 26"/>
          <p:cNvCxnSpPr/>
          <p:nvPr/>
        </p:nvCxnSpPr>
        <p:spPr>
          <a:xfrm rot="5400000" flipH="1" flipV="1">
            <a:off x="1714589" y="2188671"/>
            <a:ext cx="861212"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rot="10800000">
            <a:off x="4347007" y="3375117"/>
            <a:ext cx="890737"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828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17" grpId="0"/>
      <p:bldP spid="18" grpId="0" animBg="1"/>
      <p:bldP spid="19" grpId="0"/>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自己</a:t>
            </a:r>
            <a:r>
              <a:rPr lang="ja-JP" altLang="en-US" dirty="0"/>
              <a:t>紹介</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林 祥</a:t>
            </a:r>
            <a:r>
              <a:rPr lang="ja-JP" altLang="en-US" dirty="0" smtClean="0"/>
              <a:t>介 （はやし よしゆき）</a:t>
            </a:r>
            <a:endParaRPr lang="en-US" altLang="ja-JP" dirty="0" smtClean="0"/>
          </a:p>
          <a:p>
            <a:r>
              <a:rPr lang="ja-JP" altLang="en-US" dirty="0"/>
              <a:t>職位</a:t>
            </a:r>
            <a:endParaRPr lang="en-US" altLang="ja-JP" dirty="0" smtClean="0"/>
          </a:p>
          <a:p>
            <a:pPr lvl="1"/>
            <a:r>
              <a:rPr lang="ja-JP" altLang="en-US" dirty="0" smtClean="0"/>
              <a:t>教授</a:t>
            </a:r>
            <a:endParaRPr lang="en-US" altLang="ja-JP" dirty="0"/>
          </a:p>
          <a:p>
            <a:r>
              <a:rPr lang="ja-JP" altLang="en-US" dirty="0" smtClean="0"/>
              <a:t>所属</a:t>
            </a:r>
            <a:endParaRPr lang="en-US" altLang="ja-JP" dirty="0" smtClean="0"/>
          </a:p>
          <a:p>
            <a:pPr lvl="1"/>
            <a:r>
              <a:rPr lang="ja-JP" altLang="en-US" dirty="0" smtClean="0"/>
              <a:t>神戸大学 理学</a:t>
            </a:r>
            <a:r>
              <a:rPr lang="ja-JP" altLang="en-US" dirty="0"/>
              <a:t>研究科惑星学専攻</a:t>
            </a:r>
            <a:r>
              <a:rPr lang="en-US" altLang="ja-JP" dirty="0"/>
              <a:t>/</a:t>
            </a:r>
            <a:r>
              <a:rPr lang="ja-JP" altLang="en-US" dirty="0"/>
              <a:t>理学部惑星学科</a:t>
            </a:r>
          </a:p>
          <a:p>
            <a:pPr lvl="1"/>
            <a:r>
              <a:rPr lang="ja-JP" altLang="en-US" dirty="0" smtClean="0"/>
              <a:t>神戸大学 惑星</a:t>
            </a:r>
            <a:r>
              <a:rPr lang="ja-JP" altLang="en-US" dirty="0"/>
              <a:t>科学研究センター </a:t>
            </a:r>
            <a:endParaRPr lang="en-US" altLang="ja-JP" dirty="0" smtClean="0"/>
          </a:p>
          <a:p>
            <a:endParaRPr lang="en-US" altLang="ja-JP" dirty="0"/>
          </a:p>
          <a:p>
            <a:r>
              <a:rPr lang="ja-JP" altLang="en-US" dirty="0" smtClean="0"/>
              <a:t>地球流体電脳倶楽部 創設メンバー</a:t>
            </a:r>
            <a:endParaRPr lang="en-US" altLang="ja-JP" dirty="0" smtClean="0"/>
          </a:p>
          <a:p>
            <a:pPr lvl="1"/>
            <a:r>
              <a:rPr lang="en-US" altLang="ja-JP" dirty="0">
                <a:hlinkClick r:id="rId2"/>
              </a:rPr>
              <a:t>http://www.gfd-dennou.org</a:t>
            </a:r>
            <a:r>
              <a:rPr lang="en-US" altLang="ja-JP" dirty="0" smtClean="0">
                <a:hlinkClick r:id="rId2"/>
              </a:rPr>
              <a:t>/</a:t>
            </a:r>
            <a:endParaRPr lang="en-US" altLang="ja-JP" dirty="0" smtClean="0"/>
          </a:p>
          <a:p>
            <a:pPr lvl="1"/>
            <a:r>
              <a:rPr lang="ja-JP" altLang="en-US" dirty="0" smtClean="0"/>
              <a:t>地球流体の知見集積</a:t>
            </a:r>
            <a:r>
              <a:rPr lang="ja-JP" altLang="en-US" dirty="0"/>
              <a:t>、</a:t>
            </a:r>
            <a:r>
              <a:rPr lang="ja-JP" altLang="en-US" dirty="0" smtClean="0"/>
              <a:t>セミナー運営</a:t>
            </a:r>
            <a:r>
              <a:rPr lang="ja-JP" altLang="en-US" dirty="0"/>
              <a:t>、</a:t>
            </a:r>
            <a:r>
              <a:rPr lang="ja-JP" altLang="en-US" dirty="0" smtClean="0"/>
              <a:t>モデル・ユーティリティ開発</a:t>
            </a:r>
            <a:endParaRPr lang="en-US" altLang="ja-JP" dirty="0" smtClean="0"/>
          </a:p>
          <a:p>
            <a:endParaRPr lang="en-US" altLang="ja-JP" dirty="0"/>
          </a:p>
          <a:p>
            <a:r>
              <a:rPr lang="ja-JP" altLang="en-US" dirty="0" smtClean="0"/>
              <a:t>専門</a:t>
            </a:r>
            <a:endParaRPr lang="en-US" altLang="ja-JP" dirty="0" smtClean="0"/>
          </a:p>
          <a:p>
            <a:pPr lvl="1"/>
            <a:r>
              <a:rPr lang="ja-JP" altLang="en-US" dirty="0" smtClean="0"/>
              <a:t>地球流体力学、大気大循環論、惑星大気構造論、情報地球惑星科学</a:t>
            </a:r>
          </a:p>
          <a:p>
            <a:endParaRPr lang="ja-JP" altLang="en-US" dirty="0"/>
          </a:p>
          <a:p>
            <a:endParaRPr kumimoji="1" lang="en-US" altLang="ja-JP" dirty="0"/>
          </a:p>
        </p:txBody>
      </p:sp>
      <p:pic>
        <p:nvPicPr>
          <p:cNvPr id="14" name="Picture 1" descr="http://www.gfd-dennou.org/member/shosuke/shosuke-2002-10-0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323579"/>
            <a:ext cx="1440160"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2309" name="Picture 21" descr="http://www.gfd-dennou.org/html/htmltool/GFD-bann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972" y="3712070"/>
            <a:ext cx="2228850" cy="58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146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581"/>
            <a:ext cx="8229600" cy="606891"/>
          </a:xfrm>
        </p:spPr>
        <p:txBody>
          <a:bodyPr>
            <a:normAutofit fontScale="90000"/>
          </a:bodyPr>
          <a:lstStyle/>
          <a:p>
            <a:r>
              <a:rPr lang="ja-JP" altLang="en-US" dirty="0" smtClean="0">
                <a:solidFill>
                  <a:schemeClr val="bg1"/>
                </a:solidFill>
              </a:rPr>
              <a:t>金星は地球の未来を映す鏡なのか？</a:t>
            </a:r>
            <a:endParaRPr lang="ja-JP" altLang="en-US" dirty="0">
              <a:solidFill>
                <a:schemeClr val="bg1"/>
              </a:solidFill>
            </a:endParaRPr>
          </a:p>
        </p:txBody>
      </p:sp>
      <p:pic>
        <p:nvPicPr>
          <p:cNvPr id="4" name="図 3"/>
          <p:cNvPicPr>
            <a:picLocks noChangeAspect="1"/>
          </p:cNvPicPr>
          <p:nvPr/>
        </p:nvPicPr>
        <p:blipFill>
          <a:blip r:embed="rId3"/>
          <a:stretch>
            <a:fillRect/>
          </a:stretch>
        </p:blipFill>
        <p:spPr>
          <a:xfrm>
            <a:off x="0" y="1286456"/>
            <a:ext cx="2373983" cy="2315879"/>
          </a:xfrm>
          <a:prstGeom prst="rect">
            <a:avLst/>
          </a:prstGeom>
        </p:spPr>
      </p:pic>
      <p:pic>
        <p:nvPicPr>
          <p:cNvPr id="5" name="図 4"/>
          <p:cNvPicPr>
            <a:picLocks noChangeAspect="1"/>
          </p:cNvPicPr>
          <p:nvPr/>
        </p:nvPicPr>
        <p:blipFill>
          <a:blip r:embed="rId4"/>
          <a:stretch>
            <a:fillRect/>
          </a:stretch>
        </p:blipFill>
        <p:spPr>
          <a:xfrm>
            <a:off x="6813176" y="1325034"/>
            <a:ext cx="2300941" cy="2277301"/>
          </a:xfrm>
          <a:prstGeom prst="rect">
            <a:avLst/>
          </a:prstGeom>
        </p:spPr>
      </p:pic>
      <p:sp>
        <p:nvSpPr>
          <p:cNvPr id="6" name="正方形/長方形 5"/>
          <p:cNvSpPr/>
          <p:nvPr/>
        </p:nvSpPr>
        <p:spPr>
          <a:xfrm>
            <a:off x="271881" y="824791"/>
            <a:ext cx="1723549" cy="461665"/>
          </a:xfrm>
          <a:prstGeom prst="rect">
            <a:avLst/>
          </a:prstGeom>
        </p:spPr>
        <p:txBody>
          <a:bodyPr wrap="none">
            <a:spAutoFit/>
          </a:bodyPr>
          <a:lstStyle/>
          <a:p>
            <a:pPr defTabSz="457200"/>
            <a:r>
              <a:rPr lang="ja-JP" altLang="en-US" sz="2400" dirty="0" smtClean="0">
                <a:solidFill>
                  <a:prstClr val="white"/>
                </a:solidFill>
              </a:rPr>
              <a:t>現在の地球</a:t>
            </a:r>
            <a:endParaRPr lang="ja-JP" altLang="en-US" sz="2400" dirty="0">
              <a:solidFill>
                <a:prstClr val="white"/>
              </a:solidFill>
            </a:endParaRPr>
          </a:p>
        </p:txBody>
      </p:sp>
      <p:sp>
        <p:nvSpPr>
          <p:cNvPr id="7" name="正方形/長方形 6"/>
          <p:cNvSpPr/>
          <p:nvPr/>
        </p:nvSpPr>
        <p:spPr>
          <a:xfrm>
            <a:off x="7624086" y="824791"/>
            <a:ext cx="800219" cy="461665"/>
          </a:xfrm>
          <a:prstGeom prst="rect">
            <a:avLst/>
          </a:prstGeom>
        </p:spPr>
        <p:txBody>
          <a:bodyPr wrap="none">
            <a:spAutoFit/>
          </a:bodyPr>
          <a:lstStyle/>
          <a:p>
            <a:pPr defTabSz="457200"/>
            <a:r>
              <a:rPr lang="ja-JP" altLang="en-US" sz="2400" dirty="0" smtClean="0">
                <a:solidFill>
                  <a:prstClr val="white"/>
                </a:solidFill>
              </a:rPr>
              <a:t>金星</a:t>
            </a:r>
            <a:endParaRPr lang="ja-JP" altLang="en-US" sz="2400" dirty="0">
              <a:solidFill>
                <a:prstClr val="white"/>
              </a:solidFill>
            </a:endParaRPr>
          </a:p>
        </p:txBody>
      </p:sp>
      <p:sp>
        <p:nvSpPr>
          <p:cNvPr id="10" name="正方形/長方形 9"/>
          <p:cNvSpPr/>
          <p:nvPr/>
        </p:nvSpPr>
        <p:spPr>
          <a:xfrm>
            <a:off x="3300161" y="1852707"/>
            <a:ext cx="2646878" cy="461665"/>
          </a:xfrm>
          <a:prstGeom prst="rect">
            <a:avLst/>
          </a:prstGeom>
        </p:spPr>
        <p:txBody>
          <a:bodyPr wrap="none">
            <a:spAutoFit/>
          </a:bodyPr>
          <a:lstStyle/>
          <a:p>
            <a:pPr defTabSz="457200"/>
            <a:r>
              <a:rPr lang="ja-JP" altLang="en-US" sz="2400" dirty="0" smtClean="0">
                <a:solidFill>
                  <a:prstClr val="white"/>
                </a:solidFill>
              </a:rPr>
              <a:t>人類活動の活性化</a:t>
            </a:r>
            <a:endParaRPr lang="ja-JP" altLang="en-US" sz="2400" dirty="0">
              <a:solidFill>
                <a:prstClr val="white"/>
              </a:solidFill>
            </a:endParaRPr>
          </a:p>
        </p:txBody>
      </p:sp>
      <p:sp>
        <p:nvSpPr>
          <p:cNvPr id="12" name="正方形/長方形 11"/>
          <p:cNvSpPr/>
          <p:nvPr/>
        </p:nvSpPr>
        <p:spPr>
          <a:xfrm>
            <a:off x="2075157" y="2894896"/>
            <a:ext cx="5171608" cy="461665"/>
          </a:xfrm>
          <a:prstGeom prst="rect">
            <a:avLst/>
          </a:prstGeom>
        </p:spPr>
        <p:txBody>
          <a:bodyPr wrap="none">
            <a:spAutoFit/>
          </a:bodyPr>
          <a:lstStyle/>
          <a:p>
            <a:pPr defTabSz="457200"/>
            <a:r>
              <a:rPr lang="ja-JP" altLang="en-US" sz="2400" dirty="0" smtClean="0">
                <a:solidFill>
                  <a:prstClr val="white"/>
                </a:solidFill>
              </a:rPr>
              <a:t>二酸化炭素、硫酸塩エアロゾルの増加</a:t>
            </a:r>
            <a:endParaRPr lang="ja-JP" altLang="en-US" sz="2400" dirty="0">
              <a:solidFill>
                <a:prstClr val="white"/>
              </a:solidFill>
            </a:endParaRPr>
          </a:p>
        </p:txBody>
      </p:sp>
      <p:sp>
        <p:nvSpPr>
          <p:cNvPr id="13" name="右矢印 12"/>
          <p:cNvSpPr/>
          <p:nvPr/>
        </p:nvSpPr>
        <p:spPr>
          <a:xfrm>
            <a:off x="2463629" y="2290176"/>
            <a:ext cx="4394370" cy="5677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4" name="正方形/長方形 13"/>
          <p:cNvSpPr/>
          <p:nvPr/>
        </p:nvSpPr>
        <p:spPr>
          <a:xfrm>
            <a:off x="1045290" y="3806478"/>
            <a:ext cx="7053122" cy="830997"/>
          </a:xfrm>
          <a:prstGeom prst="rect">
            <a:avLst/>
          </a:prstGeom>
        </p:spPr>
        <p:txBody>
          <a:bodyPr wrap="square">
            <a:spAutoFit/>
          </a:bodyPr>
          <a:lstStyle/>
          <a:p>
            <a:pPr defTabSz="457200"/>
            <a:r>
              <a:rPr lang="ja-JP" altLang="en-US" sz="2400" dirty="0" smtClean="0">
                <a:solidFill>
                  <a:prstClr val="white"/>
                </a:solidFill>
              </a:rPr>
              <a:t>二酸化炭素やエアロゾルが増えた時に地球の</a:t>
            </a:r>
            <a:r>
              <a:rPr lang="ja-JP" altLang="en-US" sz="2400" dirty="0" smtClean="0">
                <a:solidFill>
                  <a:srgbClr val="FFFF00"/>
                </a:solidFill>
              </a:rPr>
              <a:t>気象</a:t>
            </a:r>
            <a:r>
              <a:rPr lang="ja-JP" altLang="en-US" sz="2400" dirty="0" smtClean="0">
                <a:solidFill>
                  <a:prstClr val="white"/>
                </a:solidFill>
              </a:rPr>
              <a:t>がどう変わるのか理解する上で、金星が手掛かりになる。</a:t>
            </a:r>
            <a:endParaRPr lang="ja-JP" altLang="en-US" sz="2400" dirty="0">
              <a:solidFill>
                <a:prstClr val="white"/>
              </a:solidFill>
            </a:endParaRPr>
          </a:p>
        </p:txBody>
      </p:sp>
      <p:sp>
        <p:nvSpPr>
          <p:cNvPr id="8" name="雲形吹き出し 7"/>
          <p:cNvSpPr/>
          <p:nvPr/>
        </p:nvSpPr>
        <p:spPr>
          <a:xfrm>
            <a:off x="1195294" y="5229411"/>
            <a:ext cx="6524566" cy="1263535"/>
          </a:xfrm>
          <a:prstGeom prst="cloudCallout">
            <a:avLst>
              <a:gd name="adj1" fmla="val 31748"/>
              <a:gd name="adj2" fmla="val -917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8" name="正方形/長方形 17"/>
          <p:cNvSpPr/>
          <p:nvPr/>
        </p:nvSpPr>
        <p:spPr>
          <a:xfrm>
            <a:off x="2025604" y="5427089"/>
            <a:ext cx="5295865" cy="830997"/>
          </a:xfrm>
          <a:prstGeom prst="rect">
            <a:avLst/>
          </a:prstGeom>
        </p:spPr>
        <p:txBody>
          <a:bodyPr wrap="square">
            <a:spAutoFit/>
          </a:bodyPr>
          <a:lstStyle/>
          <a:p>
            <a:pPr defTabSz="457200"/>
            <a:r>
              <a:rPr lang="ja-JP" altLang="en-US" sz="2400" dirty="0">
                <a:solidFill>
                  <a:prstClr val="white"/>
                </a:solidFill>
              </a:rPr>
              <a:t>風の流れ（大気の循環）、気温の分布、雲</a:t>
            </a:r>
            <a:r>
              <a:rPr lang="ja-JP" altLang="en-US" sz="2400" dirty="0" smtClean="0">
                <a:solidFill>
                  <a:prstClr val="white"/>
                </a:solidFill>
              </a:rPr>
              <a:t>の分布や生成メカニズム、・</a:t>
            </a:r>
            <a:r>
              <a:rPr lang="ja-JP" altLang="en-US" sz="2400" dirty="0">
                <a:solidFill>
                  <a:prstClr val="white"/>
                </a:solidFill>
              </a:rPr>
              <a:t>・・</a:t>
            </a:r>
          </a:p>
        </p:txBody>
      </p:sp>
    </p:spTree>
    <p:extLst>
      <p:ext uri="{BB962C8B-B14F-4D97-AF65-F5344CB8AC3E}">
        <p14:creationId xmlns:p14="http://schemas.microsoft.com/office/powerpoint/2010/main" val="2334289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941"/>
            <a:ext cx="9144000" cy="1405727"/>
          </a:xfrm>
        </p:spPr>
        <p:txBody>
          <a:bodyPr>
            <a:noAutofit/>
          </a:bodyPr>
          <a:lstStyle/>
          <a:p>
            <a:r>
              <a:rPr lang="ja-JP" altLang="en-US" sz="3200" dirty="0" smtClean="0"/>
              <a:t>大気大循環</a:t>
            </a:r>
            <a:r>
              <a:rPr lang="ja-JP" altLang="en-US" sz="3200" dirty="0"/>
              <a:t>モデル「コンピュータの中の地球」</a:t>
            </a:r>
            <a:r>
              <a:rPr lang="en-US" altLang="ja-JP" sz="3200" dirty="0" smtClean="0"/>
              <a:t/>
            </a:r>
            <a:br>
              <a:rPr lang="en-US" altLang="ja-JP" sz="3200" dirty="0" smtClean="0"/>
            </a:br>
            <a:r>
              <a:rPr lang="en-US" altLang="ja-JP" sz="3200" dirty="0" smtClean="0"/>
              <a:t>(GCM; General </a:t>
            </a:r>
            <a:r>
              <a:rPr lang="en-US" altLang="ja-JP" sz="3200" dirty="0"/>
              <a:t>C</a:t>
            </a:r>
            <a:r>
              <a:rPr lang="en-US" altLang="ja-JP" sz="3200" dirty="0" smtClean="0"/>
              <a:t>irculation Model)</a:t>
            </a:r>
            <a:endParaRPr lang="ja-JP" altLang="en-US" sz="3200" dirty="0"/>
          </a:p>
        </p:txBody>
      </p:sp>
      <p:pic>
        <p:nvPicPr>
          <p:cNvPr id="4" name="図 3"/>
          <p:cNvPicPr>
            <a:picLocks noChangeAspect="1"/>
          </p:cNvPicPr>
          <p:nvPr/>
        </p:nvPicPr>
        <p:blipFill>
          <a:blip r:embed="rId3"/>
          <a:stretch>
            <a:fillRect/>
          </a:stretch>
        </p:blipFill>
        <p:spPr>
          <a:xfrm>
            <a:off x="307790" y="1948264"/>
            <a:ext cx="4253429" cy="4157539"/>
          </a:xfrm>
          <a:prstGeom prst="rect">
            <a:avLst/>
          </a:prstGeom>
        </p:spPr>
      </p:pic>
      <p:pic>
        <p:nvPicPr>
          <p:cNvPr id="5" name="図 4"/>
          <p:cNvPicPr>
            <a:picLocks noChangeAspect="1"/>
          </p:cNvPicPr>
          <p:nvPr/>
        </p:nvPicPr>
        <p:blipFill>
          <a:blip r:embed="rId4"/>
          <a:srcRect b="14612"/>
          <a:stretch>
            <a:fillRect/>
          </a:stretch>
        </p:blipFill>
        <p:spPr>
          <a:xfrm>
            <a:off x="5051611" y="1772816"/>
            <a:ext cx="3479800" cy="2103816"/>
          </a:xfrm>
          <a:prstGeom prst="rect">
            <a:avLst/>
          </a:prstGeom>
        </p:spPr>
      </p:pic>
      <p:pic>
        <p:nvPicPr>
          <p:cNvPr id="6" name="図 5"/>
          <p:cNvPicPr>
            <a:picLocks noChangeAspect="1"/>
          </p:cNvPicPr>
          <p:nvPr/>
        </p:nvPicPr>
        <p:blipFill>
          <a:blip r:embed="rId5"/>
          <a:stretch>
            <a:fillRect/>
          </a:stretch>
        </p:blipFill>
        <p:spPr>
          <a:xfrm>
            <a:off x="5056093" y="3875038"/>
            <a:ext cx="3505200" cy="2349500"/>
          </a:xfrm>
          <a:prstGeom prst="rect">
            <a:avLst/>
          </a:prstGeom>
        </p:spPr>
      </p:pic>
      <p:sp>
        <p:nvSpPr>
          <p:cNvPr id="8" name="正方形/長方形 7"/>
          <p:cNvSpPr/>
          <p:nvPr/>
        </p:nvSpPr>
        <p:spPr>
          <a:xfrm>
            <a:off x="3102790" y="1331476"/>
            <a:ext cx="2787943" cy="369332"/>
          </a:xfrm>
          <a:prstGeom prst="rect">
            <a:avLst/>
          </a:prstGeom>
        </p:spPr>
        <p:txBody>
          <a:bodyPr wrap="none">
            <a:spAutoFit/>
          </a:bodyPr>
          <a:lstStyle/>
          <a:p>
            <a:pPr defTabSz="457200"/>
            <a:r>
              <a:rPr lang="ja-JP" altLang="en-US" dirty="0" smtClean="0">
                <a:solidFill>
                  <a:prstClr val="black"/>
                </a:solidFill>
              </a:rPr>
              <a:t>地球大気モデルのイメージ</a:t>
            </a:r>
            <a:endParaRPr lang="en-US" altLang="ja-JP" dirty="0" smtClean="0">
              <a:solidFill>
                <a:prstClr val="black"/>
              </a:solidFill>
            </a:endParaRPr>
          </a:p>
        </p:txBody>
      </p:sp>
      <p:sp>
        <p:nvSpPr>
          <p:cNvPr id="9" name="正方形/長方形 8"/>
          <p:cNvSpPr/>
          <p:nvPr/>
        </p:nvSpPr>
        <p:spPr>
          <a:xfrm>
            <a:off x="234251" y="6031098"/>
            <a:ext cx="4572000" cy="646331"/>
          </a:xfrm>
          <a:prstGeom prst="rect">
            <a:avLst/>
          </a:prstGeom>
        </p:spPr>
        <p:txBody>
          <a:bodyPr>
            <a:spAutoFit/>
          </a:bodyPr>
          <a:lstStyle/>
          <a:p>
            <a:pPr defTabSz="457200"/>
            <a:r>
              <a:rPr lang="en-US" altLang="ja-JP" dirty="0" smtClean="0">
                <a:solidFill>
                  <a:prstClr val="black"/>
                </a:solidFill>
              </a:rPr>
              <a:t>http://www.jma.go.jp/jma/kishou/know/whitep/1-3-1.html</a:t>
            </a:r>
            <a:endParaRPr lang="ja-JP" altLang="en-US" dirty="0">
              <a:solidFill>
                <a:prstClr val="black"/>
              </a:solidFill>
            </a:endParaRPr>
          </a:p>
        </p:txBody>
      </p:sp>
      <p:sp>
        <p:nvSpPr>
          <p:cNvPr id="10" name="正方形/長方形 9"/>
          <p:cNvSpPr/>
          <p:nvPr/>
        </p:nvSpPr>
        <p:spPr>
          <a:xfrm>
            <a:off x="5100916" y="6105803"/>
            <a:ext cx="3774147" cy="646331"/>
          </a:xfrm>
          <a:prstGeom prst="rect">
            <a:avLst/>
          </a:prstGeom>
        </p:spPr>
        <p:txBody>
          <a:bodyPr wrap="square">
            <a:spAutoFit/>
          </a:bodyPr>
          <a:lstStyle/>
          <a:p>
            <a:pPr defTabSz="457200"/>
            <a:r>
              <a:rPr lang="en-US" altLang="ja-JP" dirty="0" smtClean="0">
                <a:solidFill>
                  <a:prstClr val="black"/>
                </a:solidFill>
              </a:rPr>
              <a:t>https://www.jamstec.go.jp/j/kids/press_release/20100422/</a:t>
            </a:r>
            <a:endParaRPr lang="ja-JP" altLang="en-US" dirty="0">
              <a:solidFill>
                <a:prstClr val="black"/>
              </a:solidFill>
            </a:endParaRPr>
          </a:p>
        </p:txBody>
      </p:sp>
    </p:spTree>
    <p:extLst>
      <p:ext uri="{BB962C8B-B14F-4D97-AF65-F5344CB8AC3E}">
        <p14:creationId xmlns:p14="http://schemas.microsoft.com/office/powerpoint/2010/main" val="499543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73938"/>
            <a:ext cx="7886700" cy="681776"/>
          </a:xfrm>
        </p:spPr>
        <p:txBody>
          <a:bodyPr>
            <a:normAutofit/>
          </a:bodyPr>
          <a:lstStyle/>
          <a:p>
            <a:r>
              <a:rPr lang="ja-JP" altLang="en-US" sz="4000" b="1" u="sng" dirty="0" smtClean="0">
                <a:latin typeface="Times New Roman" panose="02020603050405020304" pitchFamily="18" charset="0"/>
                <a:cs typeface="Times New Roman" panose="02020603050405020304" pitchFamily="18" charset="0"/>
              </a:rPr>
              <a:t>実験</a:t>
            </a:r>
            <a:r>
              <a:rPr lang="ja-JP" altLang="en-US" sz="4000" b="1" u="sng" dirty="0">
                <a:latin typeface="Times New Roman" panose="02020603050405020304" pitchFamily="18" charset="0"/>
                <a:cs typeface="Times New Roman" panose="02020603050405020304" pitchFamily="18" charset="0"/>
              </a:rPr>
              <a:t>設定</a:t>
            </a:r>
            <a:endParaRPr lang="ja-JP" altLang="en-US" sz="2800" b="1" u="sng"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179512" y="856829"/>
            <a:ext cx="7886700" cy="5292464"/>
          </a:xfrm>
        </p:spPr>
        <p:txBody>
          <a:bodyPr>
            <a:noAutofit/>
          </a:bodyPr>
          <a:lstStyle/>
          <a:p>
            <a:pPr marL="257175" indent="-257175" fontAlgn="base">
              <a:spcBef>
                <a:spcPct val="20000"/>
              </a:spcBef>
              <a:spcAft>
                <a:spcPct val="0"/>
              </a:spcAft>
              <a:buSzPct val="85000"/>
              <a:buBlip>
                <a:blip r:embed="rId2"/>
              </a:buBlip>
            </a:pPr>
            <a:r>
              <a:rPr lang="ja-JP" altLang="en-US" sz="2800" dirty="0">
                <a:latin typeface="Times New Roman" pitchFamily="18" charset="0"/>
                <a:ea typeface="ＭＳ Ｐゴシック" charset="-128"/>
              </a:rPr>
              <a:t>金星</a:t>
            </a:r>
            <a:r>
              <a:rPr lang="en-US" altLang="ja-JP" sz="2800" dirty="0" smtClean="0">
                <a:latin typeface="Times New Roman" pitchFamily="18" charset="0"/>
                <a:ea typeface="ＭＳ Ｐゴシック" charset="-128"/>
              </a:rPr>
              <a:t>AFES(AFES-Venus)</a:t>
            </a:r>
            <a:endParaRPr lang="en-US" altLang="ja-JP" sz="2800" dirty="0">
              <a:latin typeface="Times New Roman" pitchFamily="18" charset="0"/>
              <a:ea typeface="ＭＳ Ｐゴシック" charset="-128"/>
            </a:endParaRPr>
          </a:p>
          <a:p>
            <a:pPr lvl="1" fontAlgn="base">
              <a:spcBef>
                <a:spcPct val="20000"/>
              </a:spcBef>
              <a:spcAft>
                <a:spcPct val="0"/>
              </a:spcAft>
              <a:buSzPct val="85000"/>
            </a:pPr>
            <a:r>
              <a:rPr lang="en-US" altLang="ja-JP" dirty="0">
                <a:latin typeface="Times New Roman" pitchFamily="18" charset="0"/>
                <a:ea typeface="ＭＳ Ｐゴシック" charset="-128"/>
              </a:rPr>
              <a:t>3</a:t>
            </a:r>
            <a:r>
              <a:rPr lang="ja-JP" altLang="en-US" dirty="0">
                <a:latin typeface="Times New Roman" pitchFamily="18" charset="0"/>
                <a:ea typeface="ＭＳ Ｐゴシック" charset="-128"/>
              </a:rPr>
              <a:t>次元球面プリミティブ方程式</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静水圧平衡</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乾燥大気</a:t>
            </a:r>
            <a:endParaRPr lang="en-US" altLang="ja-JP"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解像度</a:t>
            </a:r>
            <a:r>
              <a:rPr lang="en-US" altLang="ja-JP" dirty="0">
                <a:latin typeface="Times New Roman" pitchFamily="18" charset="0"/>
                <a:ea typeface="ＭＳ Ｐゴシック" charset="-128"/>
              </a:rPr>
              <a:t>: T42L60</a:t>
            </a:r>
            <a:r>
              <a:rPr lang="ja-JP" altLang="en-US" dirty="0">
                <a:latin typeface="Times New Roman" pitchFamily="18" charset="0"/>
                <a:ea typeface="ＭＳ Ｐゴシック" charset="-128"/>
              </a:rPr>
              <a:t> </a:t>
            </a:r>
            <a:r>
              <a:rPr lang="en-US" altLang="ja-JP" dirty="0">
                <a:latin typeface="Times New Roman" pitchFamily="18" charset="0"/>
                <a:ea typeface="ＭＳ Ｐゴシック" charset="-128"/>
              </a:rPr>
              <a:t>(128×64×60 grids)	 </a:t>
            </a:r>
          </a:p>
          <a:p>
            <a:pPr lvl="1" fontAlgn="base">
              <a:spcBef>
                <a:spcPct val="20000"/>
              </a:spcBef>
              <a:spcAft>
                <a:spcPct val="0"/>
              </a:spcAft>
              <a:buSzPct val="85000"/>
            </a:pPr>
            <a:r>
              <a:rPr lang="ja-JP" altLang="en-US" dirty="0">
                <a:latin typeface="Times New Roman" pitchFamily="18" charset="0"/>
                <a:ea typeface="ＭＳ Ｐゴシック" charset="-128"/>
              </a:rPr>
              <a:t>比熱</a:t>
            </a:r>
            <a:r>
              <a:rPr lang="en-US" altLang="ja-JP" dirty="0">
                <a:latin typeface="Times New Roman" pitchFamily="18" charset="0"/>
                <a:ea typeface="ＭＳ Ｐゴシック" charset="-128"/>
              </a:rPr>
              <a:t>: </a:t>
            </a:r>
            <a:r>
              <a:rPr lang="en-US" altLang="ja-JP" dirty="0" err="1">
                <a:latin typeface="Times New Roman" pitchFamily="18" charset="0"/>
                <a:ea typeface="ＭＳ Ｐゴシック" charset="-128"/>
              </a:rPr>
              <a:t>Cp</a:t>
            </a:r>
            <a:r>
              <a:rPr lang="ja-JP" altLang="en-US" dirty="0">
                <a:latin typeface="Times New Roman" pitchFamily="18" charset="0"/>
                <a:ea typeface="ＭＳ Ｐゴシック" charset="-128"/>
              </a:rPr>
              <a:t>一定値</a:t>
            </a:r>
            <a:r>
              <a:rPr lang="en-US" altLang="ja-JP" dirty="0">
                <a:latin typeface="Times New Roman" pitchFamily="18" charset="0"/>
                <a:ea typeface="ＭＳ Ｐゴシック" charset="-128"/>
              </a:rPr>
              <a:t> (1000 Jkg</a:t>
            </a:r>
            <a:r>
              <a:rPr lang="en-US" altLang="ja-JP" baseline="30000" dirty="0">
                <a:latin typeface="Times New Roman" pitchFamily="18" charset="0"/>
                <a:ea typeface="ＭＳ Ｐゴシック" charset="-128"/>
              </a:rPr>
              <a:t>-1</a:t>
            </a:r>
            <a:r>
              <a:rPr lang="en-US" altLang="ja-JP" dirty="0">
                <a:latin typeface="Times New Roman" pitchFamily="18" charset="0"/>
                <a:ea typeface="ＭＳ Ｐゴシック" charset="-128"/>
              </a:rPr>
              <a:t>k</a:t>
            </a:r>
            <a:r>
              <a:rPr lang="en-US" altLang="ja-JP" baseline="30000" dirty="0">
                <a:latin typeface="Times New Roman" pitchFamily="18" charset="0"/>
                <a:ea typeface="ＭＳ Ｐゴシック" charset="-128"/>
              </a:rPr>
              <a:t>-1</a:t>
            </a:r>
            <a:r>
              <a:rPr lang="en-US" altLang="ja-JP" dirty="0">
                <a:latin typeface="Times New Roman" pitchFamily="18" charset="0"/>
                <a:ea typeface="ＭＳ Ｐゴシック" charset="-128"/>
              </a:rPr>
              <a:t>)	</a:t>
            </a:r>
            <a:endParaRPr lang="en-US" altLang="ja-JP" u="sng"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水平超粘性</a:t>
            </a:r>
            <a:r>
              <a:rPr lang="en-US" altLang="ja-JP" dirty="0">
                <a:latin typeface="Times New Roman" pitchFamily="18" charset="0"/>
                <a:ea typeface="ＭＳ Ｐゴシック" charset="-128"/>
              </a:rPr>
              <a:t>: 0.1</a:t>
            </a:r>
            <a:r>
              <a:rPr lang="ja-JP" altLang="en-US" dirty="0">
                <a:latin typeface="Times New Roman" pitchFamily="18" charset="0"/>
                <a:ea typeface="ＭＳ Ｐゴシック" charset="-128"/>
              </a:rPr>
              <a:t>地球日の</a:t>
            </a:r>
            <a:r>
              <a:rPr lang="en-US" altLang="ja-JP" dirty="0">
                <a:latin typeface="Times New Roman" pitchFamily="18" charset="0"/>
                <a:ea typeface="ＭＳ Ｐゴシック" charset="-128"/>
              </a:rPr>
              <a:t>e-folding time</a:t>
            </a:r>
          </a:p>
          <a:p>
            <a:pPr lvl="1" fontAlgn="base">
              <a:spcBef>
                <a:spcPct val="20000"/>
              </a:spcBef>
              <a:spcAft>
                <a:spcPct val="0"/>
              </a:spcAft>
              <a:buSzPct val="85000"/>
            </a:pPr>
            <a:r>
              <a:rPr lang="ja-JP" altLang="en-US" dirty="0">
                <a:latin typeface="Times New Roman" pitchFamily="18" charset="0"/>
                <a:ea typeface="ＭＳ Ｐゴシック" charset="-128"/>
              </a:rPr>
              <a:t>鉛直渦粘性</a:t>
            </a:r>
            <a:r>
              <a:rPr lang="en-US" altLang="ja-JP" dirty="0">
                <a:latin typeface="Times New Roman" pitchFamily="18" charset="0"/>
                <a:ea typeface="ＭＳ Ｐゴシック" charset="-128"/>
              </a:rPr>
              <a:t>: 0.15m</a:t>
            </a:r>
            <a:r>
              <a:rPr lang="en-US" altLang="ja-JP" baseline="30000" dirty="0">
                <a:latin typeface="Times New Roman" pitchFamily="18" charset="0"/>
                <a:ea typeface="ＭＳ Ｐゴシック" charset="-128"/>
              </a:rPr>
              <a:t>2</a:t>
            </a:r>
            <a:r>
              <a:rPr lang="en-US" altLang="ja-JP" dirty="0">
                <a:latin typeface="Times New Roman" pitchFamily="18" charset="0"/>
                <a:ea typeface="ＭＳ Ｐゴシック" charset="-128"/>
              </a:rPr>
              <a:t>s</a:t>
            </a:r>
            <a:r>
              <a:rPr lang="en-US" altLang="ja-JP" baseline="30000" dirty="0">
                <a:latin typeface="Times New Roman" pitchFamily="18" charset="0"/>
                <a:ea typeface="ＭＳ Ｐゴシック" charset="-128"/>
              </a:rPr>
              <a:t>-1</a:t>
            </a:r>
            <a:endParaRPr lang="en-US" altLang="ja-JP"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スポンジ層：</a:t>
            </a:r>
            <a:r>
              <a:rPr lang="en-US" altLang="ja-JP" dirty="0">
                <a:latin typeface="Times New Roman" pitchFamily="18" charset="0"/>
                <a:ea typeface="ＭＳ Ｐゴシック" charset="-128"/>
              </a:rPr>
              <a:t> 80km</a:t>
            </a:r>
            <a:r>
              <a:rPr lang="ja-JP" altLang="en-US" dirty="0">
                <a:latin typeface="Times New Roman" pitchFamily="18" charset="0"/>
                <a:ea typeface="ＭＳ Ｐゴシック" charset="-128"/>
              </a:rPr>
              <a:t>より上空 </a:t>
            </a:r>
            <a:r>
              <a:rPr lang="en-US" altLang="ja-JP" dirty="0">
                <a:latin typeface="Times New Roman" pitchFamily="18" charset="0"/>
                <a:ea typeface="ＭＳ Ｐゴシック" charset="-128"/>
              </a:rPr>
              <a:t>(</a:t>
            </a:r>
            <a:r>
              <a:rPr lang="ja-JP" altLang="en-US" dirty="0">
                <a:latin typeface="Times New Roman" pitchFamily="18" charset="0"/>
                <a:ea typeface="ＭＳ Ｐゴシック" charset="-128"/>
              </a:rPr>
              <a:t>平均東西風には働かない</a:t>
            </a:r>
            <a:r>
              <a:rPr lang="en-US" altLang="ja-JP" dirty="0">
                <a:latin typeface="Times New Roman" pitchFamily="18" charset="0"/>
                <a:ea typeface="ＭＳ Ｐゴシック" charset="-128"/>
              </a:rPr>
              <a:t>)</a:t>
            </a:r>
          </a:p>
          <a:p>
            <a:pPr lvl="1" fontAlgn="base">
              <a:spcBef>
                <a:spcPct val="20000"/>
              </a:spcBef>
              <a:spcAft>
                <a:spcPct val="0"/>
              </a:spcAft>
              <a:buSzPct val="85000"/>
            </a:pPr>
            <a:r>
              <a:rPr lang="ja-JP" altLang="en-US" dirty="0">
                <a:latin typeface="Times New Roman" pitchFamily="18" charset="0"/>
                <a:ea typeface="ＭＳ Ｐゴシック" charset="-128"/>
              </a:rPr>
              <a:t>レイリー摩擦</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最下層 </a:t>
            </a:r>
            <a:r>
              <a:rPr lang="en-US" altLang="ja-JP" dirty="0">
                <a:latin typeface="Times New Roman" pitchFamily="18" charset="0"/>
                <a:ea typeface="ＭＳ Ｐゴシック" charset="-128"/>
              </a:rPr>
              <a:t>(</a:t>
            </a:r>
            <a:r>
              <a:rPr lang="ja-JP" altLang="en-US" dirty="0">
                <a:latin typeface="Times New Roman" pitchFamily="18" charset="0"/>
                <a:ea typeface="ＭＳ Ｐゴシック" charset="-128"/>
              </a:rPr>
              <a:t>地形、惑星境界層はなし</a:t>
            </a:r>
            <a:r>
              <a:rPr lang="en-US" altLang="ja-JP" dirty="0">
                <a:latin typeface="Times New Roman" pitchFamily="18" charset="0"/>
                <a:ea typeface="ＭＳ Ｐゴシック" charset="-128"/>
              </a:rPr>
              <a:t>)  </a:t>
            </a:r>
          </a:p>
          <a:p>
            <a:pPr fontAlgn="base">
              <a:spcBef>
                <a:spcPct val="20000"/>
              </a:spcBef>
              <a:spcAft>
                <a:spcPct val="0"/>
              </a:spcAft>
              <a:buSzPct val="85000"/>
              <a:buFont typeface="Wingdings" panose="05000000000000000000" pitchFamily="2" charset="2"/>
              <a:buChar char="ü"/>
            </a:pPr>
            <a:r>
              <a:rPr lang="ja-JP" altLang="en-US" sz="2400" dirty="0">
                <a:latin typeface="Times New Roman" pitchFamily="18" charset="0"/>
                <a:ea typeface="ＭＳ Ｐゴシック" charset="-128"/>
              </a:rPr>
              <a:t>太陽加熱</a:t>
            </a:r>
            <a:r>
              <a:rPr lang="en-US" altLang="ja-JP" sz="2400" dirty="0">
                <a:latin typeface="Times New Roman" pitchFamily="18" charset="0"/>
                <a:ea typeface="ＭＳ Ｐゴシック" charset="-128"/>
              </a:rPr>
              <a:t> </a:t>
            </a:r>
            <a:endParaRPr lang="en-US" altLang="ja-JP" sz="1800"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現実的な</a:t>
            </a:r>
            <a:r>
              <a:rPr lang="ja-JP" altLang="en-US" b="1" dirty="0">
                <a:solidFill>
                  <a:srgbClr val="0070C0"/>
                </a:solidFill>
                <a:latin typeface="Times New Roman" pitchFamily="18" charset="0"/>
                <a:ea typeface="ＭＳ Ｐゴシック" charset="-128"/>
              </a:rPr>
              <a:t>東西平均加熱</a:t>
            </a:r>
            <a:r>
              <a:rPr lang="en-US" altLang="ja-JP" b="1" dirty="0">
                <a:solidFill>
                  <a:srgbClr val="0070C0"/>
                </a:solidFill>
                <a:latin typeface="Times New Roman" pitchFamily="18" charset="0"/>
                <a:ea typeface="ＭＳ Ｐゴシック" charset="-128"/>
              </a:rPr>
              <a:t>(</a:t>
            </a:r>
            <a:r>
              <a:rPr lang="en-US" altLang="ja-JP" b="1" dirty="0" err="1">
                <a:solidFill>
                  <a:srgbClr val="0070C0"/>
                </a:solidFill>
                <a:latin typeface="Times New Roman" pitchFamily="18" charset="0"/>
                <a:ea typeface="ＭＳ Ｐゴシック" charset="-128"/>
              </a:rPr>
              <a:t>Qz</a:t>
            </a:r>
            <a:r>
              <a:rPr lang="en-US" altLang="ja-JP" b="1" dirty="0">
                <a:solidFill>
                  <a:srgbClr val="0070C0"/>
                </a:solidFill>
                <a:latin typeface="Times New Roman" pitchFamily="18" charset="0"/>
                <a:ea typeface="ＭＳ Ｐゴシック" charset="-128"/>
              </a:rPr>
              <a:t>)</a:t>
            </a:r>
            <a:r>
              <a:rPr lang="ja-JP" altLang="en-US" dirty="0">
                <a:latin typeface="Times New Roman" pitchFamily="18" charset="0"/>
                <a:ea typeface="ＭＳ Ｐゴシック" charset="-128"/>
              </a:rPr>
              <a:t>と</a:t>
            </a:r>
            <a:r>
              <a:rPr lang="ja-JP" altLang="en-US" b="1" dirty="0">
                <a:solidFill>
                  <a:srgbClr val="FF0000"/>
                </a:solidFill>
                <a:latin typeface="Times New Roman" pitchFamily="18" charset="0"/>
                <a:ea typeface="ＭＳ Ｐゴシック" charset="-128"/>
              </a:rPr>
              <a:t>日変化成分</a:t>
            </a:r>
            <a:r>
              <a:rPr lang="en-US" altLang="ja-JP" b="1" dirty="0">
                <a:solidFill>
                  <a:srgbClr val="FF0000"/>
                </a:solidFill>
                <a:latin typeface="Times New Roman" pitchFamily="18" charset="0"/>
                <a:ea typeface="ＭＳ Ｐゴシック" charset="-128"/>
              </a:rPr>
              <a:t>(</a:t>
            </a:r>
            <a:r>
              <a:rPr lang="en-US" altLang="ja-JP" b="1" dirty="0" err="1">
                <a:solidFill>
                  <a:srgbClr val="FF0000"/>
                </a:solidFill>
                <a:latin typeface="Times New Roman" pitchFamily="18" charset="0"/>
                <a:ea typeface="ＭＳ Ｐゴシック" charset="-128"/>
              </a:rPr>
              <a:t>Qt</a:t>
            </a:r>
            <a:r>
              <a:rPr lang="en-US" altLang="ja-JP" b="1" dirty="0">
                <a:solidFill>
                  <a:srgbClr val="FF0000"/>
                </a:solidFill>
                <a:latin typeface="Times New Roman" pitchFamily="18" charset="0"/>
                <a:ea typeface="ＭＳ Ｐゴシック" charset="-128"/>
              </a:rPr>
              <a:t>)</a:t>
            </a:r>
          </a:p>
          <a:p>
            <a:pPr lvl="1" fontAlgn="base">
              <a:spcBef>
                <a:spcPct val="20000"/>
              </a:spcBef>
              <a:spcAft>
                <a:spcPct val="0"/>
              </a:spcAft>
              <a:buSzPct val="85000"/>
            </a:pPr>
            <a:r>
              <a:rPr lang="en-US" altLang="ja-JP" dirty="0" err="1">
                <a:latin typeface="Times New Roman" pitchFamily="18" charset="0"/>
                <a:ea typeface="ＭＳ Ｐゴシック" charset="-128"/>
              </a:rPr>
              <a:t>Tomasko</a:t>
            </a:r>
            <a:r>
              <a:rPr lang="en-US" altLang="ja-JP" dirty="0">
                <a:latin typeface="Times New Roman" pitchFamily="18" charset="0"/>
                <a:ea typeface="ＭＳ Ｐゴシック" charset="-128"/>
              </a:rPr>
              <a:t> et al. (1980)</a:t>
            </a:r>
            <a:r>
              <a:rPr lang="ja-JP" altLang="en-US" dirty="0">
                <a:latin typeface="Times New Roman" pitchFamily="18" charset="0"/>
                <a:ea typeface="ＭＳ Ｐゴシック" charset="-128"/>
              </a:rPr>
              <a:t>と</a:t>
            </a:r>
            <a:r>
              <a:rPr lang="en-US" altLang="ja-JP" dirty="0">
                <a:latin typeface="Times New Roman" pitchFamily="18" charset="0"/>
                <a:ea typeface="ＭＳ Ｐゴシック" charset="-128"/>
              </a:rPr>
              <a:t>Crisp (1986)</a:t>
            </a:r>
            <a:r>
              <a:rPr lang="ja-JP" altLang="en-US" dirty="0">
                <a:latin typeface="Times New Roman" pitchFamily="18" charset="0"/>
                <a:ea typeface="ＭＳ Ｐゴシック" charset="-128"/>
              </a:rPr>
              <a:t>に基づく</a:t>
            </a:r>
            <a:endParaRPr lang="en-US" altLang="ja-JP" dirty="0">
              <a:latin typeface="Times New Roman" pitchFamily="18" charset="0"/>
              <a:ea typeface="ＭＳ Ｐゴシック" charset="-128"/>
            </a:endParaRPr>
          </a:p>
          <a:p>
            <a:pPr fontAlgn="base">
              <a:spcBef>
                <a:spcPct val="20000"/>
              </a:spcBef>
              <a:spcAft>
                <a:spcPct val="0"/>
              </a:spcAft>
              <a:buSzPct val="85000"/>
              <a:buFont typeface="Wingdings" panose="05000000000000000000" pitchFamily="2" charset="2"/>
              <a:buChar char="ü"/>
            </a:pPr>
            <a:r>
              <a:rPr lang="ja-JP" altLang="en-US" sz="2400" dirty="0">
                <a:latin typeface="Times New Roman" pitchFamily="18" charset="0"/>
                <a:ea typeface="ＭＳ Ｐゴシック" charset="-128"/>
              </a:rPr>
              <a:t>赤外放射過程</a:t>
            </a:r>
            <a:endParaRPr lang="en-US" altLang="ja-JP" sz="2400"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ニュートン冷却で簡略化</a:t>
            </a:r>
            <a:r>
              <a:rPr lang="en-US" altLang="ja-JP" dirty="0">
                <a:latin typeface="Times New Roman" pitchFamily="18" charset="0"/>
                <a:ea typeface="ＭＳ Ｐゴシック" charset="-128"/>
              </a:rPr>
              <a:t>: </a:t>
            </a:r>
            <a:r>
              <a:rPr lang="de-DE" altLang="ja-JP" dirty="0">
                <a:latin typeface="Times New Roman" pitchFamily="18" charset="0"/>
                <a:ea typeface="ＭＳ Ｐゴシック" charset="-128"/>
              </a:rPr>
              <a:t>dT/dt = –κ (T–T</a:t>
            </a:r>
            <a:r>
              <a:rPr lang="de-DE" altLang="ja-JP" baseline="-25000" dirty="0">
                <a:latin typeface="Times New Roman" pitchFamily="18" charset="0"/>
                <a:ea typeface="ＭＳ Ｐゴシック" charset="-128"/>
              </a:rPr>
              <a:t>ref</a:t>
            </a:r>
            <a:r>
              <a:rPr lang="de-DE" altLang="ja-JP" dirty="0">
                <a:latin typeface="Times New Roman" pitchFamily="18" charset="0"/>
                <a:ea typeface="ＭＳ Ｐゴシック" charset="-128"/>
              </a:rPr>
              <a:t>(z))</a:t>
            </a:r>
          </a:p>
          <a:p>
            <a:pPr marL="342900" lvl="1" indent="0" fontAlgn="base">
              <a:spcBef>
                <a:spcPct val="20000"/>
              </a:spcBef>
              <a:spcAft>
                <a:spcPct val="0"/>
              </a:spcAft>
              <a:buSzPct val="85000"/>
              <a:buNone/>
            </a:pPr>
            <a:r>
              <a:rPr lang="en-US" altLang="ja-JP" dirty="0">
                <a:latin typeface="Times New Roman" pitchFamily="18" charset="0"/>
                <a:ea typeface="ＭＳ Ｐゴシック" charset="-128"/>
              </a:rPr>
              <a:t>     κ: Crisp (1986)</a:t>
            </a:r>
            <a:r>
              <a:rPr lang="ja-JP" altLang="en-US" dirty="0">
                <a:latin typeface="Times New Roman" pitchFamily="18" charset="0"/>
                <a:ea typeface="ＭＳ Ｐゴシック" charset="-128"/>
              </a:rPr>
              <a:t>に基づく</a:t>
            </a:r>
            <a:endParaRPr lang="en-US" altLang="ja-JP" dirty="0">
              <a:latin typeface="Times New Roman" pitchFamily="18" charset="0"/>
              <a:ea typeface="ＭＳ Ｐゴシック" charset="-128"/>
            </a:endParaRPr>
          </a:p>
          <a:p>
            <a:pPr marL="342900" lvl="1" indent="0" fontAlgn="base">
              <a:spcBef>
                <a:spcPct val="20000"/>
              </a:spcBef>
              <a:spcAft>
                <a:spcPct val="0"/>
              </a:spcAft>
              <a:buSzPct val="85000"/>
              <a:buNone/>
            </a:pPr>
            <a:r>
              <a:rPr lang="en-US" altLang="ja-JP" dirty="0">
                <a:latin typeface="Times New Roman" pitchFamily="18" charset="0"/>
                <a:ea typeface="ＭＳ Ｐゴシック" charset="-128"/>
              </a:rPr>
              <a:t>     </a:t>
            </a:r>
            <a:r>
              <a:rPr lang="en-US" altLang="ja-JP" dirty="0" err="1">
                <a:latin typeface="Times New Roman" pitchFamily="18" charset="0"/>
                <a:ea typeface="ＭＳ Ｐゴシック" charset="-128"/>
              </a:rPr>
              <a:t>T</a:t>
            </a:r>
            <a:r>
              <a:rPr lang="en-US" altLang="ja-JP" baseline="-25000" dirty="0" err="1">
                <a:latin typeface="Times New Roman" pitchFamily="18" charset="0"/>
                <a:ea typeface="ＭＳ Ｐゴシック" charset="-128"/>
              </a:rPr>
              <a:t>ref</a:t>
            </a:r>
            <a:r>
              <a:rPr lang="en-US" altLang="ja-JP" dirty="0">
                <a:latin typeface="Times New Roman" pitchFamily="18" charset="0"/>
                <a:ea typeface="ＭＳ Ｐゴシック" charset="-128"/>
              </a:rPr>
              <a:t>(z): </a:t>
            </a:r>
            <a:r>
              <a:rPr lang="ja-JP" altLang="en-US" dirty="0">
                <a:latin typeface="Times New Roman" pitchFamily="18" charset="0"/>
                <a:ea typeface="ＭＳ Ｐゴシック" charset="-128"/>
              </a:rPr>
              <a:t>水平一様な温度場</a:t>
            </a:r>
            <a:endParaRPr lang="en-US" altLang="ja-JP" dirty="0">
              <a:latin typeface="Times New Roman" pitchFamily="18" charset="0"/>
              <a:ea typeface="ＭＳ Ｐゴシック" charset="-128"/>
            </a:endParaRPr>
          </a:p>
        </p:txBody>
      </p:sp>
      <p:pic>
        <p:nvPicPr>
          <p:cNvPr id="15" name="Picture 2" descr="E:\jsst\fig\qsol.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16" r="2689"/>
          <a:stretch/>
        </p:blipFill>
        <p:spPr bwMode="auto">
          <a:xfrm>
            <a:off x="6044927" y="1003372"/>
            <a:ext cx="3063577" cy="265030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6"/>
          <p:cNvSpPr>
            <a:spLocks noChangeArrowheads="1"/>
          </p:cNvSpPr>
          <p:nvPr/>
        </p:nvSpPr>
        <p:spPr bwMode="auto">
          <a:xfrm>
            <a:off x="5472334" y="3162454"/>
            <a:ext cx="572593"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en-US" altLang="ja-JP" sz="1600" b="1" kern="0" dirty="0">
                <a:solidFill>
                  <a:srgbClr val="000066"/>
                </a:solidFill>
                <a:latin typeface="Times New Roman" pitchFamily="18" charset="0"/>
              </a:rPr>
              <a:t>0km</a:t>
            </a:r>
          </a:p>
        </p:txBody>
      </p:sp>
      <p:sp>
        <p:nvSpPr>
          <p:cNvPr id="17" name="Rectangle 16"/>
          <p:cNvSpPr>
            <a:spLocks noChangeArrowheads="1"/>
          </p:cNvSpPr>
          <p:nvPr/>
        </p:nvSpPr>
        <p:spPr bwMode="auto">
          <a:xfrm>
            <a:off x="5364088" y="908720"/>
            <a:ext cx="675185"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en-US" altLang="ja-JP" sz="1600" b="1" kern="0" dirty="0" smtClean="0">
                <a:solidFill>
                  <a:srgbClr val="000066"/>
                </a:solidFill>
                <a:latin typeface="Times New Roman" pitchFamily="18" charset="0"/>
              </a:rPr>
              <a:t>80km</a:t>
            </a:r>
            <a:endParaRPr kumimoji="0" lang="en-US" altLang="ja-JP" sz="1600" b="1" kern="0" dirty="0">
              <a:solidFill>
                <a:srgbClr val="000066"/>
              </a:solidFill>
              <a:latin typeface="Times New Roman" pitchFamily="18" charset="0"/>
            </a:endParaRPr>
          </a:p>
        </p:txBody>
      </p:sp>
      <p:sp>
        <p:nvSpPr>
          <p:cNvPr id="18" name="Rectangle 16"/>
          <p:cNvSpPr>
            <a:spLocks noChangeArrowheads="1"/>
          </p:cNvSpPr>
          <p:nvPr/>
        </p:nvSpPr>
        <p:spPr bwMode="auto">
          <a:xfrm>
            <a:off x="7336014" y="3748329"/>
            <a:ext cx="598241"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ja-JP" altLang="en-US" sz="1600" b="1" kern="0" dirty="0">
                <a:solidFill>
                  <a:srgbClr val="000066"/>
                </a:solidFill>
                <a:latin typeface="Times New Roman" pitchFamily="18" charset="0"/>
              </a:rPr>
              <a:t>緯度</a:t>
            </a:r>
            <a:endParaRPr kumimoji="0" lang="en-US" altLang="ja-JP" sz="1600" b="1" kern="0" dirty="0">
              <a:solidFill>
                <a:srgbClr val="000066"/>
              </a:solidFill>
              <a:latin typeface="Times New Roman" pitchFamily="18" charset="0"/>
            </a:endParaRPr>
          </a:p>
        </p:txBody>
      </p:sp>
      <p:sp>
        <p:nvSpPr>
          <p:cNvPr id="19" name="Rectangle 16"/>
          <p:cNvSpPr>
            <a:spLocks noChangeArrowheads="1"/>
          </p:cNvSpPr>
          <p:nvPr/>
        </p:nvSpPr>
        <p:spPr bwMode="auto">
          <a:xfrm>
            <a:off x="6857257" y="680655"/>
            <a:ext cx="1550424" cy="369332"/>
          </a:xfrm>
          <a:prstGeom prst="rect">
            <a:avLst/>
          </a:prstGeom>
          <a:solidFill>
            <a:srgbClr val="FFFFFF"/>
          </a:solidFill>
          <a:ln w="19050">
            <a:solidFill>
              <a:srgbClr val="0070C0"/>
            </a:solidFill>
            <a:miter lim="800000"/>
            <a:headEnd/>
            <a:tailEnd/>
          </a:ln>
        </p:spPr>
        <p:txBody>
          <a:bodyPr wrap="none">
            <a:spAutoFit/>
          </a:bodyPr>
          <a:lstStyle/>
          <a:p>
            <a:pPr fontAlgn="base">
              <a:spcBef>
                <a:spcPct val="50000"/>
              </a:spcBef>
              <a:spcAft>
                <a:spcPct val="0"/>
              </a:spcAft>
              <a:buSzPct val="85000"/>
              <a:defRPr/>
            </a:pPr>
            <a:r>
              <a:rPr kumimoji="0" lang="ja-JP" altLang="en-US" b="1" kern="0" dirty="0">
                <a:solidFill>
                  <a:srgbClr val="0070C0"/>
                </a:solidFill>
                <a:latin typeface="Times New Roman" pitchFamily="18" charset="0"/>
              </a:rPr>
              <a:t>太陽加熱</a:t>
            </a:r>
            <a:r>
              <a:rPr kumimoji="0" lang="en-US" altLang="ja-JP" b="1" kern="0" dirty="0">
                <a:solidFill>
                  <a:srgbClr val="0070C0"/>
                </a:solidFill>
                <a:latin typeface="Times New Roman" pitchFamily="18" charset="0"/>
              </a:rPr>
              <a:t>(</a:t>
            </a:r>
            <a:r>
              <a:rPr kumimoji="0" lang="en-US" altLang="ja-JP" b="1" kern="0" dirty="0" err="1">
                <a:solidFill>
                  <a:srgbClr val="0070C0"/>
                </a:solidFill>
                <a:latin typeface="Times New Roman" pitchFamily="18" charset="0"/>
              </a:rPr>
              <a:t>Qz</a:t>
            </a:r>
            <a:r>
              <a:rPr kumimoji="0" lang="en-US" altLang="ja-JP" b="1" kern="0" dirty="0">
                <a:solidFill>
                  <a:srgbClr val="0070C0"/>
                </a:solidFill>
                <a:latin typeface="Times New Roman" pitchFamily="18" charset="0"/>
              </a:rPr>
              <a:t>)</a:t>
            </a:r>
          </a:p>
        </p:txBody>
      </p:sp>
      <p:sp>
        <p:nvSpPr>
          <p:cNvPr id="23" name="Text Box 15"/>
          <p:cNvSpPr txBox="1">
            <a:spLocks noChangeArrowheads="1"/>
          </p:cNvSpPr>
          <p:nvPr/>
        </p:nvSpPr>
        <p:spPr bwMode="auto">
          <a:xfrm>
            <a:off x="5472334" y="4688701"/>
            <a:ext cx="2518638" cy="461665"/>
          </a:xfrm>
          <a:prstGeom prst="rect">
            <a:avLst/>
          </a:prstGeom>
          <a:solidFill>
            <a:srgbClr val="FFFFFF"/>
          </a:solidFill>
          <a:ln w="19050">
            <a:solidFill>
              <a:srgbClr val="00B050"/>
            </a:solidFill>
            <a:miter lim="800000"/>
            <a:headEnd/>
            <a:tailEnd/>
          </a:ln>
        </p:spPr>
        <p:txBody>
          <a:bodyPr wrap="none">
            <a:spAutoFit/>
          </a:bodyPr>
          <a:lstStyle/>
          <a:p>
            <a:pPr algn="ctr" fontAlgn="base">
              <a:spcBef>
                <a:spcPct val="0"/>
              </a:spcBef>
              <a:spcAft>
                <a:spcPct val="0"/>
              </a:spcAft>
              <a:defRPr/>
            </a:pPr>
            <a:r>
              <a:rPr kumimoji="0" lang="ja-JP" altLang="en-US" sz="2400" b="1" kern="0" dirty="0">
                <a:solidFill>
                  <a:srgbClr val="00B050"/>
                </a:solidFill>
                <a:latin typeface="Times New Roman" pitchFamily="18" charset="0"/>
              </a:rPr>
              <a:t>金星</a:t>
            </a:r>
            <a:r>
              <a:rPr kumimoji="0" lang="en-US" altLang="ja-JP" sz="2400" b="1" kern="0" dirty="0">
                <a:solidFill>
                  <a:srgbClr val="00B050"/>
                </a:solidFill>
                <a:latin typeface="Times New Roman" pitchFamily="18" charset="0"/>
              </a:rPr>
              <a:t>AFES</a:t>
            </a:r>
            <a:r>
              <a:rPr kumimoji="0" lang="ja-JP" altLang="en-US" sz="2400" b="1" kern="0" dirty="0">
                <a:solidFill>
                  <a:srgbClr val="00B050"/>
                </a:solidFill>
                <a:latin typeface="Times New Roman" pitchFamily="18" charset="0"/>
              </a:rPr>
              <a:t>の設定</a:t>
            </a:r>
            <a:endParaRPr kumimoji="0" lang="en-US" altLang="ja-JP" sz="2400" b="1" kern="0" dirty="0">
              <a:solidFill>
                <a:srgbClr val="00B050"/>
              </a:solidFill>
              <a:latin typeface="Times New Roman" pitchFamily="18" charset="0"/>
            </a:endParaRPr>
          </a:p>
        </p:txBody>
      </p:sp>
      <p:graphicFrame>
        <p:nvGraphicFramePr>
          <p:cNvPr id="24" name="表 23"/>
          <p:cNvGraphicFramePr>
            <a:graphicFrameLocks noGrp="1"/>
          </p:cNvGraphicFramePr>
          <p:nvPr>
            <p:extLst/>
          </p:nvPr>
        </p:nvGraphicFramePr>
        <p:xfrm>
          <a:off x="4446320" y="5277849"/>
          <a:ext cx="4570666" cy="1463040"/>
        </p:xfrm>
        <a:graphic>
          <a:graphicData uri="http://schemas.openxmlformats.org/drawingml/2006/table">
            <a:tbl>
              <a:tblPr firstRow="1">
                <a:tableStyleId>{10A1B5D5-9B99-4C35-A422-299274C87663}</a:tableStyleId>
              </a:tblPr>
              <a:tblGrid>
                <a:gridCol w="1140841">
                  <a:extLst>
                    <a:ext uri="{9D8B030D-6E8A-4147-A177-3AD203B41FA5}">
                      <a16:colId xmlns:a16="http://schemas.microsoft.com/office/drawing/2014/main" val="20000"/>
                    </a:ext>
                  </a:extLst>
                </a:gridCol>
                <a:gridCol w="3429825">
                  <a:extLst>
                    <a:ext uri="{9D8B030D-6E8A-4147-A177-3AD203B41FA5}">
                      <a16:colId xmlns:a16="http://schemas.microsoft.com/office/drawing/2014/main" val="20001"/>
                    </a:ext>
                  </a:extLst>
                </a:gridCol>
              </a:tblGrid>
              <a:tr h="365760">
                <a:tc>
                  <a:txBody>
                    <a:bodyPr/>
                    <a:lstStyle/>
                    <a:p>
                      <a:pPr algn="l">
                        <a:spcAft>
                          <a:spcPts val="0"/>
                        </a:spcAft>
                      </a:pPr>
                      <a:r>
                        <a:rPr lang="en-US" sz="3200" kern="100" dirty="0">
                          <a:effectLst>
                            <a:outerShdw blurRad="38100" dist="38100" dir="2700000" algn="tl">
                              <a:srgbClr val="000000">
                                <a:alpha val="43137"/>
                              </a:srgbClr>
                            </a:outerShdw>
                          </a:effectLst>
                        </a:rPr>
                        <a:t>Cases</a:t>
                      </a:r>
                      <a:endParaRPr lang="ja-JP" sz="3200" kern="100" dirty="0">
                        <a:effectLst>
                          <a:outerShdw blurRad="38100" dist="38100" dir="2700000" algn="tl">
                            <a:srgbClr val="000000">
                              <a:alpha val="43137"/>
                            </a:srgbClr>
                          </a:outerShdw>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effectLst>
                            <a:outerShdw blurRad="38100" dist="38100" dir="2700000" algn="tl">
                              <a:srgbClr val="000000">
                                <a:alpha val="43137"/>
                              </a:srgbClr>
                            </a:outerShdw>
                          </a:effectLst>
                        </a:rPr>
                        <a:t>太陽加熱</a:t>
                      </a:r>
                      <a:endParaRPr lang="en-US" sz="3200" kern="1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65760">
                <a:tc>
                  <a:txBody>
                    <a:bodyPr/>
                    <a:lstStyle/>
                    <a:p>
                      <a:pPr algn="l">
                        <a:spcAft>
                          <a:spcPts val="0"/>
                        </a:spcAft>
                      </a:pPr>
                      <a:r>
                        <a:rPr lang="en-US" sz="3200" kern="100" dirty="0" err="1">
                          <a:solidFill>
                            <a:srgbClr val="0070C0"/>
                          </a:solidFill>
                          <a:effectLst/>
                        </a:rPr>
                        <a:t>Qz</a:t>
                      </a:r>
                      <a:endParaRPr lang="ja-JP" sz="32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solidFill>
                            <a:srgbClr val="0070C0"/>
                          </a:solidFill>
                          <a:effectLst/>
                        </a:rPr>
                        <a:t>東西平均加熱のみ</a:t>
                      </a:r>
                      <a:endParaRPr lang="ja-JP" sz="32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65760">
                <a:tc>
                  <a:txBody>
                    <a:bodyPr/>
                    <a:lstStyle/>
                    <a:p>
                      <a:pPr algn="l">
                        <a:spcAft>
                          <a:spcPts val="0"/>
                        </a:spcAft>
                      </a:pPr>
                      <a:r>
                        <a:rPr lang="en-US" sz="3200" kern="100" dirty="0" err="1">
                          <a:solidFill>
                            <a:srgbClr val="FF0000"/>
                          </a:solidFill>
                          <a:effectLst/>
                        </a:rPr>
                        <a:t>Qt</a:t>
                      </a:r>
                      <a:endParaRPr lang="ja-JP" sz="32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solidFill>
                            <a:srgbClr val="FF0000"/>
                          </a:solidFill>
                          <a:effectLst/>
                        </a:rPr>
                        <a:t>日変化成分を含む</a:t>
                      </a:r>
                      <a:endParaRPr lang="ja-JP" sz="32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46618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84658" y="178708"/>
            <a:ext cx="8363805" cy="2192870"/>
          </a:xfrm>
        </p:spPr>
        <p:txBody>
          <a:bodyPr>
            <a:noAutofit/>
          </a:bodyPr>
          <a:lstStyle/>
          <a:p>
            <a:pPr marL="257175" indent="-257175" fontAlgn="base">
              <a:spcBef>
                <a:spcPct val="20000"/>
              </a:spcBef>
              <a:spcAft>
                <a:spcPct val="0"/>
              </a:spcAft>
              <a:buSzPct val="85000"/>
              <a:buBlip>
                <a:blip r:embed="rId3"/>
              </a:buBlip>
            </a:pPr>
            <a:r>
              <a:rPr lang="en-US" altLang="ja-JP" sz="2800" dirty="0" smtClean="0">
                <a:solidFill>
                  <a:prstClr val="black"/>
                </a:solidFill>
                <a:latin typeface="Times New Roman" pitchFamily="18" charset="0"/>
              </a:rPr>
              <a:t>VALEDAS</a:t>
            </a:r>
            <a:r>
              <a:rPr lang="ja-JP" altLang="en-US" sz="2800" dirty="0" smtClean="0">
                <a:solidFill>
                  <a:prstClr val="black"/>
                </a:solidFill>
                <a:latin typeface="Times New Roman" pitchFamily="18" charset="0"/>
              </a:rPr>
              <a:t>の概要</a:t>
            </a:r>
            <a:endParaRPr lang="en-US" altLang="ja-JP" sz="2800" dirty="0" smtClean="0">
              <a:solidFill>
                <a:prstClr val="black"/>
              </a:solidFill>
              <a:latin typeface="Times New Roman" pitchFamily="18" charset="0"/>
            </a:endParaRPr>
          </a:p>
          <a:p>
            <a:pPr lvl="1" fontAlgn="base">
              <a:spcBef>
                <a:spcPct val="20000"/>
              </a:spcBef>
              <a:spcAft>
                <a:spcPct val="0"/>
              </a:spcAft>
              <a:buSzPct val="85000"/>
            </a:pPr>
            <a:r>
              <a:rPr lang="ja-JP" altLang="en-US" sz="2000" dirty="0" smtClean="0">
                <a:solidFill>
                  <a:prstClr val="black"/>
                </a:solidFill>
                <a:latin typeface="Times New Roman" pitchFamily="18" charset="0"/>
                <a:ea typeface="ＭＳ Ｐゴシック" charset="-128"/>
              </a:rPr>
              <a:t>アンサンブルメンバー</a:t>
            </a:r>
            <a:r>
              <a:rPr lang="en-US" altLang="ja-JP" sz="2000" dirty="0" smtClean="0">
                <a:solidFill>
                  <a:prstClr val="black"/>
                </a:solidFill>
                <a:latin typeface="Times New Roman" pitchFamily="18" charset="0"/>
                <a:ea typeface="ＭＳ Ｐゴシック" charset="-128"/>
              </a:rPr>
              <a:t>: 31</a:t>
            </a:r>
          </a:p>
          <a:p>
            <a:pPr lvl="1" fontAlgn="base">
              <a:spcBef>
                <a:spcPct val="20000"/>
              </a:spcBef>
              <a:spcAft>
                <a:spcPct val="0"/>
              </a:spcAft>
              <a:buSzPct val="85000"/>
            </a:pPr>
            <a:r>
              <a:rPr lang="ja-JP" altLang="en-US" sz="2000" dirty="0" smtClean="0">
                <a:solidFill>
                  <a:prstClr val="black"/>
                </a:solidFill>
                <a:latin typeface="Times New Roman" pitchFamily="18" charset="0"/>
                <a:ea typeface="ＭＳ Ｐゴシック" charset="-128"/>
              </a:rPr>
              <a:t>データ</a:t>
            </a:r>
            <a:r>
              <a:rPr lang="ja-JP" altLang="en-US" sz="2000" dirty="0">
                <a:solidFill>
                  <a:prstClr val="black"/>
                </a:solidFill>
                <a:latin typeface="Times New Roman" pitchFamily="18" charset="0"/>
                <a:ea typeface="ＭＳ Ｐゴシック" charset="-128"/>
              </a:rPr>
              <a:t>同化サイクル</a:t>
            </a:r>
            <a:r>
              <a:rPr lang="en-US" altLang="ja-JP" sz="2000" dirty="0">
                <a:solidFill>
                  <a:prstClr val="black"/>
                </a:solidFill>
                <a:latin typeface="Times New Roman" pitchFamily="18" charset="0"/>
                <a:ea typeface="ＭＳ Ｐゴシック" charset="-128"/>
              </a:rPr>
              <a:t>: 6h</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局所化</a:t>
            </a:r>
            <a:r>
              <a:rPr lang="en-US" altLang="ja-JP" sz="2000" dirty="0">
                <a:solidFill>
                  <a:prstClr val="black"/>
                </a:solidFill>
                <a:latin typeface="Times New Roman" pitchFamily="18" charset="0"/>
                <a:ea typeface="ＭＳ Ｐゴシック" charset="-128"/>
              </a:rPr>
              <a:t>: </a:t>
            </a:r>
            <a:r>
              <a:rPr lang="ja-JP" altLang="en-US" sz="2000" dirty="0">
                <a:solidFill>
                  <a:prstClr val="black"/>
                </a:solidFill>
                <a:latin typeface="Times New Roman" pitchFamily="18" charset="0"/>
                <a:ea typeface="ＭＳ Ｐゴシック" charset="-128"/>
              </a:rPr>
              <a:t>水平</a:t>
            </a:r>
            <a:r>
              <a:rPr lang="en-US" altLang="ja-JP" sz="2000" dirty="0">
                <a:solidFill>
                  <a:prstClr val="black"/>
                </a:solidFill>
                <a:latin typeface="Times New Roman" pitchFamily="18" charset="0"/>
                <a:ea typeface="ＭＳ Ｐゴシック" charset="-128"/>
              </a:rPr>
              <a:t>400 km, </a:t>
            </a:r>
            <a:r>
              <a:rPr lang="ja-JP" altLang="en-US" sz="2000" dirty="0">
                <a:solidFill>
                  <a:prstClr val="black"/>
                </a:solidFill>
                <a:latin typeface="Times New Roman" pitchFamily="18" charset="0"/>
                <a:ea typeface="ＭＳ Ｐゴシック" charset="-128"/>
              </a:rPr>
              <a:t>鉛直</a:t>
            </a:r>
            <a:r>
              <a:rPr lang="en-US" altLang="ja-JP" sz="2000" dirty="0">
                <a:solidFill>
                  <a:prstClr val="black"/>
                </a:solidFill>
                <a:latin typeface="Times New Roman" pitchFamily="18" charset="0"/>
                <a:ea typeface="ＭＳ Ｐゴシック" charset="-128"/>
              </a:rPr>
              <a:t>lnP~0.4</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観測誤差：</a:t>
            </a:r>
            <a:r>
              <a:rPr lang="en-US" altLang="ja-JP" sz="2000" dirty="0">
                <a:solidFill>
                  <a:prstClr val="black"/>
                </a:solidFill>
                <a:latin typeface="Times New Roman" pitchFamily="18" charset="0"/>
                <a:ea typeface="ＭＳ Ｐゴシック" charset="-128"/>
              </a:rPr>
              <a:t>4.0 m/s</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インフレーション：</a:t>
            </a:r>
            <a:r>
              <a:rPr lang="en-US" altLang="ja-JP" sz="2000" dirty="0">
                <a:solidFill>
                  <a:prstClr val="black"/>
                </a:solidFill>
                <a:latin typeface="Times New Roman" pitchFamily="18" charset="0"/>
                <a:ea typeface="ＭＳ Ｐゴシック" charset="-128"/>
              </a:rPr>
              <a:t>10 %</a:t>
            </a:r>
            <a:endParaRPr lang="en-US" altLang="ja-JP" sz="2000" dirty="0">
              <a:latin typeface="Times New Roman" pitchFamily="18" charset="0"/>
              <a:ea typeface="ＭＳ Ｐゴシック" charset="-128"/>
            </a:endParaRPr>
          </a:p>
        </p:txBody>
      </p:sp>
      <p:grpSp>
        <p:nvGrpSpPr>
          <p:cNvPr id="6" name="グループ化 5"/>
          <p:cNvGrpSpPr>
            <a:grpSpLocks noChangeAspect="1"/>
          </p:cNvGrpSpPr>
          <p:nvPr/>
        </p:nvGrpSpPr>
        <p:grpSpPr>
          <a:xfrm>
            <a:off x="139855" y="2404875"/>
            <a:ext cx="8824633" cy="3400389"/>
            <a:chOff x="1562645" y="1055678"/>
            <a:chExt cx="9013723" cy="3473250"/>
          </a:xfrm>
        </p:grpSpPr>
        <p:sp>
          <p:nvSpPr>
            <p:cNvPr id="7" name="1 つの角を切り取った四角形 6"/>
            <p:cNvSpPr/>
            <p:nvPr/>
          </p:nvSpPr>
          <p:spPr>
            <a:xfrm>
              <a:off x="1562645" y="1055678"/>
              <a:ext cx="4317063" cy="3427539"/>
            </a:xfrm>
            <a:prstGeom prst="snip1Rect">
              <a:avLst/>
            </a:prstGeom>
            <a:solidFill>
              <a:srgbClr val="ED7D31">
                <a:lumMod val="60000"/>
                <a:lumOff val="40000"/>
              </a:srgbClr>
            </a:solidFill>
            <a:ln w="6350" cap="flat" cmpd="sng" algn="ctr">
              <a:noFill/>
              <a:prstDash val="solid"/>
              <a:miter lim="800000"/>
            </a:ln>
            <a:effectLst/>
          </p:spPr>
          <p:txBody>
            <a:bodyPr rtlCol="0" anchor="ctr"/>
            <a:lstStyle/>
            <a:p>
              <a:pPr algn="ctr">
                <a:defRPr/>
              </a:pPr>
              <a:endParaRPr kumimoji="0" lang="ja-JP" altLang="en-US" sz="1350" kern="0" dirty="0">
                <a:solidFill>
                  <a:prstClr val="white"/>
                </a:solidFill>
              </a:endParaRPr>
            </a:p>
          </p:txBody>
        </p:sp>
        <p:sp>
          <p:nvSpPr>
            <p:cNvPr id="8" name="1 つの角を切り取った四角形 7"/>
            <p:cNvSpPr/>
            <p:nvPr/>
          </p:nvSpPr>
          <p:spPr>
            <a:xfrm>
              <a:off x="6034110" y="1065404"/>
              <a:ext cx="4542258" cy="3417813"/>
            </a:xfrm>
            <a:prstGeom prst="snip1Rect">
              <a:avLst/>
            </a:prstGeom>
            <a:solidFill>
              <a:srgbClr val="A5A5A5"/>
            </a:solidFill>
            <a:ln w="6350" cap="flat" cmpd="sng" algn="ctr">
              <a:noFill/>
              <a:prstDash val="solid"/>
              <a:miter lim="800000"/>
            </a:ln>
            <a:effectLst/>
          </p:spPr>
          <p:txBody>
            <a:bodyPr rtlCol="0" anchor="ctr"/>
            <a:lstStyle/>
            <a:p>
              <a:pPr algn="ctr">
                <a:defRPr/>
              </a:pPr>
              <a:endParaRPr kumimoji="0" lang="ja-JP" altLang="en-US" sz="1350" kern="0" dirty="0">
                <a:solidFill>
                  <a:prstClr val="white"/>
                </a:solidFill>
              </a:endParaRPr>
            </a:p>
          </p:txBody>
        </p:sp>
        <p:sp>
          <p:nvSpPr>
            <p:cNvPr id="9" name="正方形/長方形 8"/>
            <p:cNvSpPr/>
            <p:nvPr/>
          </p:nvSpPr>
          <p:spPr>
            <a:xfrm>
              <a:off x="4230065" y="2177687"/>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0" name="正方形/長方形 9"/>
            <p:cNvSpPr/>
            <p:nvPr/>
          </p:nvSpPr>
          <p:spPr>
            <a:xfrm>
              <a:off x="4110812" y="2085354"/>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1" name="正方形/長方形 10"/>
            <p:cNvSpPr/>
            <p:nvPr/>
          </p:nvSpPr>
          <p:spPr>
            <a:xfrm>
              <a:off x="3988841" y="1994450"/>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2" name="正方形/長方形 11"/>
            <p:cNvSpPr/>
            <p:nvPr/>
          </p:nvSpPr>
          <p:spPr>
            <a:xfrm>
              <a:off x="3879041" y="1900688"/>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3" name="テキスト ボックス 12"/>
            <p:cNvSpPr txBox="1"/>
            <p:nvPr/>
          </p:nvSpPr>
          <p:spPr>
            <a:xfrm>
              <a:off x="4016510" y="1906378"/>
              <a:ext cx="1034900" cy="954108"/>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gues</a:t>
              </a:r>
              <a:endParaRPr kumimoji="0" lang="en-US" altLang="ja-JP" sz="1350" kern="0" dirty="0">
                <a:solidFill>
                  <a:prstClr val="black"/>
                </a:solidFill>
                <a:latin typeface="Calibri Light" panose="020F0302020204030204"/>
              </a:endParaRPr>
            </a:p>
            <a:p>
              <a:pPr algn="ctr">
                <a:defRPr/>
              </a:pPr>
              <a:r>
                <a:rPr kumimoji="0" lang="en-US" altLang="ja-JP" sz="1350" kern="0" dirty="0">
                  <a:solidFill>
                    <a:prstClr val="black"/>
                  </a:solidFill>
                  <a:latin typeface="Calibri Light" panose="020F0302020204030204"/>
                </a:rPr>
                <a:t>31 mem</a:t>
              </a:r>
            </a:p>
            <a:p>
              <a:pPr algn="ctr">
                <a:defRPr/>
              </a:pPr>
              <a:r>
                <a:rPr kumimoji="0" lang="en-US" altLang="ja-JP" sz="1350" kern="0" dirty="0">
                  <a:solidFill>
                    <a:prstClr val="black"/>
                  </a:solidFill>
                  <a:latin typeface="Calibri Light" panose="020F0302020204030204"/>
                </a:rPr>
                <a:t>t-3 ~ t+3</a:t>
              </a:r>
            </a:p>
          </p:txBody>
        </p:sp>
        <p:sp>
          <p:nvSpPr>
            <p:cNvPr id="14" name="正方形/長方形 13"/>
            <p:cNvSpPr/>
            <p:nvPr/>
          </p:nvSpPr>
          <p:spPr>
            <a:xfrm>
              <a:off x="3947694"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5" name="正方形/長方形 14"/>
            <p:cNvSpPr/>
            <p:nvPr/>
          </p:nvSpPr>
          <p:spPr>
            <a:xfrm>
              <a:off x="3905157"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6" name="正方形/長方形 15"/>
            <p:cNvSpPr/>
            <p:nvPr/>
          </p:nvSpPr>
          <p:spPr>
            <a:xfrm>
              <a:off x="3859902"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7" name="正方形/長方形 16"/>
            <p:cNvSpPr/>
            <p:nvPr/>
          </p:nvSpPr>
          <p:spPr>
            <a:xfrm>
              <a:off x="3818294"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8" name="正方形/長方形 17"/>
            <p:cNvSpPr/>
            <p:nvPr/>
          </p:nvSpPr>
          <p:spPr>
            <a:xfrm>
              <a:off x="4500806"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9" name="正方形/長方形 18"/>
            <p:cNvSpPr/>
            <p:nvPr/>
          </p:nvSpPr>
          <p:spPr>
            <a:xfrm>
              <a:off x="4458269"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0" name="正方形/長方形 19"/>
            <p:cNvSpPr/>
            <p:nvPr/>
          </p:nvSpPr>
          <p:spPr>
            <a:xfrm>
              <a:off x="4413014"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1" name="正方形/長方形 20"/>
            <p:cNvSpPr/>
            <p:nvPr/>
          </p:nvSpPr>
          <p:spPr>
            <a:xfrm>
              <a:off x="4371406"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2" name="正方形/長方形 21"/>
            <p:cNvSpPr/>
            <p:nvPr/>
          </p:nvSpPr>
          <p:spPr>
            <a:xfrm>
              <a:off x="5051966"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3" name="正方形/長方形 22"/>
            <p:cNvSpPr/>
            <p:nvPr/>
          </p:nvSpPr>
          <p:spPr>
            <a:xfrm>
              <a:off x="5009429"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4" name="正方形/長方形 23"/>
            <p:cNvSpPr/>
            <p:nvPr/>
          </p:nvSpPr>
          <p:spPr>
            <a:xfrm>
              <a:off x="4964174"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5" name="正方形/長方形 24"/>
            <p:cNvSpPr/>
            <p:nvPr/>
          </p:nvSpPr>
          <p:spPr>
            <a:xfrm>
              <a:off x="4922566"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26" name="正方形/長方形 25"/>
            <p:cNvSpPr/>
            <p:nvPr/>
          </p:nvSpPr>
          <p:spPr>
            <a:xfrm>
              <a:off x="3947694"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7" name="正方形/長方形 26"/>
            <p:cNvSpPr/>
            <p:nvPr/>
          </p:nvSpPr>
          <p:spPr>
            <a:xfrm>
              <a:off x="3905157"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8" name="正方形/長方形 27"/>
            <p:cNvSpPr/>
            <p:nvPr/>
          </p:nvSpPr>
          <p:spPr>
            <a:xfrm>
              <a:off x="3859902"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9" name="正方形/長方形 28"/>
            <p:cNvSpPr/>
            <p:nvPr/>
          </p:nvSpPr>
          <p:spPr>
            <a:xfrm>
              <a:off x="3818294"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30" name="正方形/長方形 29"/>
            <p:cNvSpPr/>
            <p:nvPr/>
          </p:nvSpPr>
          <p:spPr>
            <a:xfrm>
              <a:off x="4500806"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1" name="正方形/長方形 30"/>
            <p:cNvSpPr/>
            <p:nvPr/>
          </p:nvSpPr>
          <p:spPr>
            <a:xfrm>
              <a:off x="4458269"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2" name="正方形/長方形 31"/>
            <p:cNvSpPr/>
            <p:nvPr/>
          </p:nvSpPr>
          <p:spPr>
            <a:xfrm>
              <a:off x="4413014"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3" name="正方形/長方形 32"/>
            <p:cNvSpPr/>
            <p:nvPr/>
          </p:nvSpPr>
          <p:spPr>
            <a:xfrm>
              <a:off x="4371406"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4" name="正方形/長方形 33"/>
            <p:cNvSpPr/>
            <p:nvPr/>
          </p:nvSpPr>
          <p:spPr>
            <a:xfrm>
              <a:off x="5051966"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5" name="正方形/長方形 34"/>
            <p:cNvSpPr/>
            <p:nvPr/>
          </p:nvSpPr>
          <p:spPr>
            <a:xfrm>
              <a:off x="5009429"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6" name="正方形/長方形 35"/>
            <p:cNvSpPr/>
            <p:nvPr/>
          </p:nvSpPr>
          <p:spPr>
            <a:xfrm>
              <a:off x="4964174"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7" name="正方形/長方形 36"/>
            <p:cNvSpPr/>
            <p:nvPr/>
          </p:nvSpPr>
          <p:spPr>
            <a:xfrm>
              <a:off x="4922566"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8" name="正方形/長方形 37"/>
            <p:cNvSpPr/>
            <p:nvPr/>
          </p:nvSpPr>
          <p:spPr>
            <a:xfrm>
              <a:off x="9164954" y="2202628"/>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9" name="正方形/長方形 38"/>
            <p:cNvSpPr/>
            <p:nvPr/>
          </p:nvSpPr>
          <p:spPr>
            <a:xfrm>
              <a:off x="9045701" y="2110295"/>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0" name="正方形/長方形 39"/>
            <p:cNvSpPr/>
            <p:nvPr/>
          </p:nvSpPr>
          <p:spPr>
            <a:xfrm>
              <a:off x="8923730" y="2019391"/>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1" name="正方形/長方形 40"/>
            <p:cNvSpPr/>
            <p:nvPr/>
          </p:nvSpPr>
          <p:spPr>
            <a:xfrm>
              <a:off x="1981980" y="3439056"/>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2" name="テキスト ボックス 41"/>
            <p:cNvSpPr txBox="1"/>
            <p:nvPr/>
          </p:nvSpPr>
          <p:spPr>
            <a:xfrm>
              <a:off x="8940325" y="1959335"/>
              <a:ext cx="1009251" cy="954108"/>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analysis</a:t>
              </a:r>
            </a:p>
            <a:p>
              <a:pPr algn="ctr">
                <a:defRPr/>
              </a:pPr>
              <a:r>
                <a:rPr kumimoji="0" lang="en-US" altLang="ja-JP" sz="1350" kern="0" dirty="0">
                  <a:solidFill>
                    <a:prstClr val="black"/>
                  </a:solidFill>
                  <a:latin typeface="Calibri Light" panose="020F0302020204030204"/>
                </a:rPr>
                <a:t>(t+0)</a:t>
              </a:r>
            </a:p>
            <a:p>
              <a:pPr algn="ctr">
                <a:defRPr/>
              </a:pPr>
              <a:r>
                <a:rPr kumimoji="0" lang="en-US" altLang="ja-JP" sz="1350" kern="0" dirty="0">
                  <a:solidFill>
                    <a:prstClr val="black"/>
                  </a:solidFill>
                  <a:latin typeface="Calibri Light" panose="020F0302020204030204"/>
                </a:rPr>
                <a:t>31 mem</a:t>
              </a:r>
              <a:endParaRPr kumimoji="0" lang="ja-JP" altLang="en-US" sz="1350" kern="0" dirty="0">
                <a:solidFill>
                  <a:prstClr val="black"/>
                </a:solidFill>
                <a:latin typeface="Calibri Light" panose="020F0302020204030204"/>
              </a:endParaRPr>
            </a:p>
          </p:txBody>
        </p:sp>
        <p:sp>
          <p:nvSpPr>
            <p:cNvPr id="43" name="テキスト ボックス 42"/>
            <p:cNvSpPr txBox="1"/>
            <p:nvPr/>
          </p:nvSpPr>
          <p:spPr>
            <a:xfrm>
              <a:off x="4067500" y="3685640"/>
              <a:ext cx="1161001"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TT x NNN </a:t>
              </a:r>
            </a:p>
          </p:txBody>
        </p:sp>
        <p:sp>
          <p:nvSpPr>
            <p:cNvPr id="44" name="テキスト ボックス 43"/>
            <p:cNvSpPr txBox="1"/>
            <p:nvPr/>
          </p:nvSpPr>
          <p:spPr>
            <a:xfrm>
              <a:off x="6991847" y="4124981"/>
              <a:ext cx="468505"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TT</a:t>
              </a:r>
            </a:p>
          </p:txBody>
        </p:sp>
        <p:sp>
          <p:nvSpPr>
            <p:cNvPr id="45" name="テキスト ボックス 44"/>
            <p:cNvSpPr txBox="1"/>
            <p:nvPr/>
          </p:nvSpPr>
          <p:spPr>
            <a:xfrm>
              <a:off x="9163133" y="3148925"/>
              <a:ext cx="791243"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 NNN </a:t>
              </a:r>
            </a:p>
          </p:txBody>
        </p:sp>
        <p:sp>
          <p:nvSpPr>
            <p:cNvPr id="46" name="右矢印 45"/>
            <p:cNvSpPr/>
            <p:nvPr/>
          </p:nvSpPr>
          <p:spPr>
            <a:xfrm>
              <a:off x="3111003" y="2220312"/>
              <a:ext cx="554053"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7" name="右矢印 46"/>
            <p:cNvSpPr/>
            <p:nvPr/>
          </p:nvSpPr>
          <p:spPr>
            <a:xfrm>
              <a:off x="5620861" y="2218502"/>
              <a:ext cx="876550"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8" name="右矢印 47"/>
            <p:cNvSpPr/>
            <p:nvPr/>
          </p:nvSpPr>
          <p:spPr>
            <a:xfrm>
              <a:off x="8031492" y="2229037"/>
              <a:ext cx="554053"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9" name="テキスト ボックス 48"/>
            <p:cNvSpPr txBox="1"/>
            <p:nvPr/>
          </p:nvSpPr>
          <p:spPr>
            <a:xfrm>
              <a:off x="5426350" y="2429391"/>
              <a:ext cx="1232273" cy="492443"/>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gsTTNNN.grd</a:t>
              </a:r>
              <a:endParaRPr kumimoji="0" lang="en-US" altLang="ja-JP" sz="900" kern="0" dirty="0">
                <a:solidFill>
                  <a:prstClr val="black"/>
                </a:solidFill>
                <a:latin typeface="Courier"/>
                <a:cs typeface="Courier"/>
              </a:endParaRPr>
            </a:p>
          </p:txBody>
        </p:sp>
        <p:sp>
          <p:nvSpPr>
            <p:cNvPr id="50" name="右矢印 49"/>
            <p:cNvSpPr/>
            <p:nvPr/>
          </p:nvSpPr>
          <p:spPr>
            <a:xfrm rot="16200000">
              <a:off x="7036356" y="2851223"/>
              <a:ext cx="357809"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51" name="テキスト ボックス 50"/>
            <p:cNvSpPr txBox="1"/>
            <p:nvPr/>
          </p:nvSpPr>
          <p:spPr>
            <a:xfrm>
              <a:off x="6034110" y="2882666"/>
              <a:ext cx="1232273" cy="307776"/>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obsTT.dat</a:t>
              </a:r>
              <a:endParaRPr kumimoji="0" lang="en-US" altLang="ja-JP" sz="900" kern="0" dirty="0">
                <a:solidFill>
                  <a:prstClr val="black"/>
                </a:solidFill>
                <a:latin typeface="Courier"/>
                <a:cs typeface="Courier"/>
              </a:endParaRPr>
            </a:p>
          </p:txBody>
        </p:sp>
        <p:sp>
          <p:nvSpPr>
            <p:cNvPr id="52" name="テキスト ボックス 51"/>
            <p:cNvSpPr txBox="1"/>
            <p:nvPr/>
          </p:nvSpPr>
          <p:spPr>
            <a:xfrm>
              <a:off x="7866767" y="2484989"/>
              <a:ext cx="955037" cy="492443"/>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obsTTNNN.dat</a:t>
              </a:r>
              <a:endParaRPr kumimoji="0" lang="en-US" altLang="ja-JP" sz="900" kern="0" dirty="0">
                <a:solidFill>
                  <a:prstClr val="black"/>
                </a:solidFill>
                <a:latin typeface="Courier"/>
                <a:cs typeface="Courier"/>
              </a:endParaRPr>
            </a:p>
          </p:txBody>
        </p:sp>
        <p:sp>
          <p:nvSpPr>
            <p:cNvPr id="53" name="テキスト ボックス 52"/>
            <p:cNvSpPr txBox="1"/>
            <p:nvPr/>
          </p:nvSpPr>
          <p:spPr>
            <a:xfrm>
              <a:off x="2877462" y="2466890"/>
              <a:ext cx="993017" cy="430887"/>
            </a:xfrm>
            <a:prstGeom prst="rect">
              <a:avLst/>
            </a:prstGeom>
            <a:noFill/>
          </p:spPr>
          <p:txBody>
            <a:bodyPr wrap="square" rtlCol="0">
              <a:spAutoFit/>
            </a:bodyPr>
            <a:lstStyle/>
            <a:p>
              <a:pPr algn="ctr">
                <a:defRPr/>
              </a:pPr>
              <a:r>
                <a:rPr kumimoji="0" lang="en-US" altLang="ja-JP" sz="750" kern="0" dirty="0" err="1">
                  <a:solidFill>
                    <a:prstClr val="black"/>
                  </a:solidFill>
                  <a:latin typeface="Courier"/>
                  <a:cs typeface="Courier"/>
                </a:rPr>
                <a:t>yyyymmddhh.grd</a:t>
              </a:r>
              <a:endParaRPr kumimoji="0" lang="en-US" altLang="ja-JP" sz="750" kern="0" dirty="0">
                <a:solidFill>
                  <a:prstClr val="black"/>
                </a:solidFill>
                <a:latin typeface="Courier"/>
                <a:cs typeface="Courier"/>
              </a:endParaRPr>
            </a:p>
          </p:txBody>
        </p:sp>
        <p:sp>
          <p:nvSpPr>
            <p:cNvPr id="54" name="テキスト ボックス 53"/>
            <p:cNvSpPr txBox="1"/>
            <p:nvPr/>
          </p:nvSpPr>
          <p:spPr>
            <a:xfrm>
              <a:off x="1583669" y="4098041"/>
              <a:ext cx="3988700" cy="430887"/>
            </a:xfrm>
            <a:prstGeom prst="rect">
              <a:avLst/>
            </a:prstGeom>
            <a:noFill/>
          </p:spPr>
          <p:txBody>
            <a:bodyPr wrap="none" rtlCol="0">
              <a:spAutoFit/>
            </a:bodyPr>
            <a:lstStyle/>
            <a:p>
              <a:pPr>
                <a:defRPr/>
              </a:pPr>
              <a:r>
                <a:rPr kumimoji="0" lang="en-US" altLang="ja-JP" sz="750" kern="0" dirty="0">
                  <a:solidFill>
                    <a:prstClr val="black"/>
                  </a:solidFill>
                  <a:latin typeface="Courier"/>
                  <a:cs typeface="Courier"/>
                </a:rPr>
                <a:t>TT</a:t>
              </a:r>
              <a:r>
                <a:rPr kumimoji="0" lang="en-US" altLang="ja-JP" sz="750" kern="0" dirty="0">
                  <a:solidFill>
                    <a:prstClr val="black"/>
                  </a:solidFill>
                  <a:latin typeface="Calibri Light" panose="020F0302020204030204"/>
                </a:rPr>
                <a:t>: Time of 4D-LETKF [</a:t>
              </a:r>
              <a:r>
                <a:rPr kumimoji="0" lang="en-US" altLang="ja-JP" sz="750" kern="0" dirty="0" err="1">
                  <a:solidFill>
                    <a:prstClr val="black"/>
                  </a:solidFill>
                  <a:latin typeface="Calibri Light" panose="020F0302020204030204"/>
                </a:rPr>
                <a:t>hr</a:t>
              </a:r>
              <a:r>
                <a:rPr kumimoji="0" lang="en-US" altLang="ja-JP" sz="750" kern="0" dirty="0">
                  <a:solidFill>
                    <a:prstClr val="black"/>
                  </a:solidFill>
                  <a:latin typeface="Calibri Light" panose="020F0302020204030204"/>
                </a:rPr>
                <a:t>] </a:t>
              </a:r>
              <a:r>
                <a:rPr kumimoji="0" lang="ja-JP" altLang="en-US" sz="750" kern="0" dirty="0">
                  <a:solidFill>
                    <a:prstClr val="black"/>
                  </a:solidFill>
                  <a:latin typeface="Calibri Light" panose="020F0302020204030204"/>
                </a:rPr>
                <a:t>（</a:t>
              </a:r>
              <a:r>
                <a:rPr kumimoji="0" lang="en-US" altLang="ja-JP" sz="750" kern="0" dirty="0">
                  <a:solidFill>
                    <a:prstClr val="black"/>
                  </a:solidFill>
                  <a:latin typeface="Courier"/>
                  <a:cs typeface="Courier"/>
                </a:rPr>
                <a:t>01-07</a:t>
              </a:r>
              <a:r>
                <a:rPr kumimoji="0" lang="en-US" altLang="ja-JP" sz="750" kern="0" dirty="0">
                  <a:solidFill>
                    <a:prstClr val="black"/>
                  </a:solidFill>
                  <a:latin typeface="Calibri Light" panose="020F0302020204030204"/>
                </a:rPr>
                <a:t>, </a:t>
              </a:r>
              <a:r>
                <a:rPr kumimoji="0" lang="en-US" altLang="ja-JP" sz="750" kern="0" dirty="0">
                  <a:solidFill>
                    <a:prstClr val="black"/>
                  </a:solidFill>
                  <a:latin typeface="Courier"/>
                  <a:cs typeface="Courier"/>
                </a:rPr>
                <a:t>04</a:t>
              </a:r>
              <a:r>
                <a:rPr kumimoji="0" lang="en-US" altLang="ja-JP" sz="750" kern="0" dirty="0">
                  <a:solidFill>
                    <a:prstClr val="black"/>
                  </a:solidFill>
                  <a:latin typeface="Calibri Light" panose="020F0302020204030204"/>
                </a:rPr>
                <a:t> is the time for data assimilation</a:t>
              </a:r>
              <a:r>
                <a:rPr kumimoji="0" lang="ja-JP" altLang="en-US" sz="750" kern="0" dirty="0">
                  <a:solidFill>
                    <a:prstClr val="black"/>
                  </a:solidFill>
                  <a:latin typeface="Calibri Light" panose="020F0302020204030204"/>
                </a:rPr>
                <a:t>）</a:t>
              </a:r>
              <a:endParaRPr kumimoji="0" lang="en-US" altLang="ja-JP" sz="750" kern="0" dirty="0">
                <a:solidFill>
                  <a:prstClr val="black"/>
                </a:solidFill>
                <a:latin typeface="Calibri Light" panose="020F0302020204030204"/>
              </a:endParaRPr>
            </a:p>
            <a:p>
              <a:pPr>
                <a:defRPr/>
              </a:pPr>
              <a:r>
                <a:rPr kumimoji="0" lang="en-US" altLang="ja-JP" sz="750" kern="0" dirty="0">
                  <a:solidFill>
                    <a:prstClr val="black"/>
                  </a:solidFill>
                  <a:latin typeface="Courier"/>
                  <a:cs typeface="Courier"/>
                </a:rPr>
                <a:t>NNN</a:t>
              </a:r>
              <a:r>
                <a:rPr kumimoji="0" lang="en-US" altLang="ja-JP" sz="750" kern="0" dirty="0">
                  <a:solidFill>
                    <a:prstClr val="black"/>
                  </a:solidFill>
                  <a:latin typeface="Calibri Light" panose="020F0302020204030204"/>
                </a:rPr>
                <a:t>: Member </a:t>
              </a:r>
              <a:r>
                <a:rPr kumimoji="0" lang="ja-JP" altLang="en-US" sz="750" kern="0" dirty="0">
                  <a:solidFill>
                    <a:prstClr val="black"/>
                  </a:solidFill>
                  <a:latin typeface="Calibri Light" panose="020F0302020204030204"/>
                </a:rPr>
                <a:t>（</a:t>
              </a:r>
              <a:r>
                <a:rPr kumimoji="0" lang="en-US" altLang="ja-JP" sz="750" kern="0" dirty="0">
                  <a:solidFill>
                    <a:prstClr val="black"/>
                  </a:solidFill>
                  <a:latin typeface="Courier"/>
                  <a:cs typeface="Courier"/>
                </a:rPr>
                <a:t>001-031</a:t>
              </a:r>
              <a:r>
                <a:rPr kumimoji="0" lang="ja-JP" altLang="en-US" sz="750" kern="0" dirty="0">
                  <a:solidFill>
                    <a:prstClr val="black"/>
                  </a:solidFill>
                  <a:latin typeface="Calibri Light" panose="020F0302020204030204"/>
                </a:rPr>
                <a:t>）</a:t>
              </a:r>
            </a:p>
          </p:txBody>
        </p:sp>
        <p:sp>
          <p:nvSpPr>
            <p:cNvPr id="55" name="テキスト ボックス 54"/>
            <p:cNvSpPr txBox="1"/>
            <p:nvPr/>
          </p:nvSpPr>
          <p:spPr>
            <a:xfrm>
              <a:off x="6051009" y="1065403"/>
              <a:ext cx="3649695" cy="400109"/>
            </a:xfrm>
            <a:prstGeom prst="rect">
              <a:avLst/>
            </a:prstGeom>
            <a:noFill/>
          </p:spPr>
          <p:txBody>
            <a:bodyPr wrap="square" rtlCol="0">
              <a:spAutoFit/>
            </a:bodyPr>
            <a:lstStyle/>
            <a:p>
              <a:pPr algn="ctr">
                <a:defRPr/>
              </a:pPr>
              <a:r>
                <a:rPr kumimoji="0" lang="en-US" altLang="ja-JP" sz="1350" kern="0" dirty="0" err="1">
                  <a:solidFill>
                    <a:prstClr val="black"/>
                  </a:solidFill>
                  <a:latin typeface="Courier"/>
                  <a:cs typeface="Courier"/>
                </a:rPr>
                <a:t>run_letkf_obsope.sh</a:t>
              </a:r>
              <a:endParaRPr kumimoji="0" lang="en-US" altLang="ja-JP" sz="1350" kern="0" dirty="0">
                <a:solidFill>
                  <a:prstClr val="black"/>
                </a:solidFill>
                <a:latin typeface="Courier"/>
                <a:cs typeface="Courier"/>
              </a:endParaRPr>
            </a:p>
          </p:txBody>
        </p:sp>
        <p:sp>
          <p:nvSpPr>
            <p:cNvPr id="56" name="テキスト ボックス 55"/>
            <p:cNvSpPr txBox="1"/>
            <p:nvPr/>
          </p:nvSpPr>
          <p:spPr>
            <a:xfrm>
              <a:off x="2316338" y="1068417"/>
              <a:ext cx="2992636" cy="400109"/>
            </a:xfrm>
            <a:prstGeom prst="rect">
              <a:avLst/>
            </a:prstGeom>
            <a:noFill/>
          </p:spPr>
          <p:txBody>
            <a:bodyPr wrap="square" rtlCol="0">
              <a:spAutoFit/>
            </a:bodyPr>
            <a:lstStyle/>
            <a:p>
              <a:pPr algn="ctr">
                <a:defRPr/>
              </a:pPr>
              <a:r>
                <a:rPr kumimoji="0" lang="en-US" altLang="ja-JP" sz="1350" kern="0" dirty="0" err="1">
                  <a:solidFill>
                    <a:prstClr val="black"/>
                  </a:solidFill>
                  <a:latin typeface="Courier"/>
                  <a:cs typeface="Courier"/>
                </a:rPr>
                <a:t>run_enafes.sh</a:t>
              </a:r>
              <a:endParaRPr kumimoji="0" lang="en-US" altLang="ja-JP" sz="1350" kern="0" dirty="0">
                <a:solidFill>
                  <a:prstClr val="black"/>
                </a:solidFill>
                <a:latin typeface="Courier"/>
                <a:cs typeface="Courier"/>
              </a:endParaRPr>
            </a:p>
          </p:txBody>
        </p:sp>
        <p:sp>
          <p:nvSpPr>
            <p:cNvPr id="57" name="角丸四角形 56"/>
            <p:cNvSpPr/>
            <p:nvPr/>
          </p:nvSpPr>
          <p:spPr>
            <a:xfrm>
              <a:off x="6607628" y="2020019"/>
              <a:ext cx="1298721" cy="698904"/>
            </a:xfrm>
            <a:prstGeom prst="round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58" name="テキスト ボックス 57"/>
            <p:cNvSpPr txBox="1"/>
            <p:nvPr/>
          </p:nvSpPr>
          <p:spPr>
            <a:xfrm>
              <a:off x="6874980" y="2178016"/>
              <a:ext cx="789107"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LETKF</a:t>
              </a:r>
              <a:endParaRPr kumimoji="0" lang="ja-JP" altLang="en-US" sz="1350" kern="0" dirty="0">
                <a:solidFill>
                  <a:prstClr val="black"/>
                </a:solidFill>
                <a:latin typeface="Calibri Light" panose="020F0302020204030204"/>
              </a:endParaRPr>
            </a:p>
          </p:txBody>
        </p:sp>
        <p:sp>
          <p:nvSpPr>
            <p:cNvPr id="59" name="正方形/長方形 58"/>
            <p:cNvSpPr/>
            <p:nvPr/>
          </p:nvSpPr>
          <p:spPr>
            <a:xfrm>
              <a:off x="6485549"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0" name="正方形/長方形 59"/>
            <p:cNvSpPr/>
            <p:nvPr/>
          </p:nvSpPr>
          <p:spPr>
            <a:xfrm>
              <a:off x="7038661"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1" name="正方形/長方形 60"/>
            <p:cNvSpPr/>
            <p:nvPr/>
          </p:nvSpPr>
          <p:spPr>
            <a:xfrm>
              <a:off x="7589821"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600" kern="0" dirty="0">
                <a:solidFill>
                  <a:prstClr val="black"/>
                </a:solidFill>
              </a:endParaRPr>
            </a:p>
          </p:txBody>
        </p:sp>
        <p:sp>
          <p:nvSpPr>
            <p:cNvPr id="62" name="正方形/長方形 61"/>
            <p:cNvSpPr/>
            <p:nvPr/>
          </p:nvSpPr>
          <p:spPr>
            <a:xfrm>
              <a:off x="6485549"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3" name="正方形/長方形 62"/>
            <p:cNvSpPr/>
            <p:nvPr/>
          </p:nvSpPr>
          <p:spPr>
            <a:xfrm>
              <a:off x="7038661"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4" name="正方形/長方形 63"/>
            <p:cNvSpPr/>
            <p:nvPr/>
          </p:nvSpPr>
          <p:spPr>
            <a:xfrm>
              <a:off x="7589821"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65" name="正方形/長方形 64"/>
            <p:cNvSpPr/>
            <p:nvPr/>
          </p:nvSpPr>
          <p:spPr>
            <a:xfrm>
              <a:off x="6485209" y="3552268"/>
              <a:ext cx="1479800"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600" kern="0" dirty="0">
                <a:solidFill>
                  <a:prstClr val="black"/>
                </a:solidFill>
              </a:endParaRPr>
            </a:p>
          </p:txBody>
        </p:sp>
        <p:sp>
          <p:nvSpPr>
            <p:cNvPr id="66" name="角丸四角形 65"/>
            <p:cNvSpPr/>
            <p:nvPr/>
          </p:nvSpPr>
          <p:spPr>
            <a:xfrm>
              <a:off x="1616233" y="2020019"/>
              <a:ext cx="1298721" cy="698904"/>
            </a:xfrm>
            <a:prstGeom prst="round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7" name="テキスト ボックス 66"/>
            <p:cNvSpPr txBox="1"/>
            <p:nvPr/>
          </p:nvSpPr>
          <p:spPr>
            <a:xfrm>
              <a:off x="1770736" y="2177687"/>
              <a:ext cx="985740" cy="400109"/>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EnAFES</a:t>
              </a:r>
              <a:r>
                <a:rPr kumimoji="0" lang="en-US" altLang="ja-JP" sz="1350" kern="0" dirty="0">
                  <a:solidFill>
                    <a:prstClr val="black"/>
                  </a:solidFill>
                  <a:latin typeface="Calibri Light" panose="020F0302020204030204"/>
                </a:rPr>
                <a:t> </a:t>
              </a:r>
              <a:endParaRPr kumimoji="0" lang="ja-JP" altLang="en-US" sz="1350" kern="0" dirty="0">
                <a:solidFill>
                  <a:prstClr val="black"/>
                </a:solidFill>
                <a:latin typeface="Calibri Light" panose="020F0302020204030204"/>
              </a:endParaRPr>
            </a:p>
          </p:txBody>
        </p:sp>
        <p:sp>
          <p:nvSpPr>
            <p:cNvPr id="68" name="テキスト ボックス 67"/>
            <p:cNvSpPr txBox="1"/>
            <p:nvPr/>
          </p:nvSpPr>
          <p:spPr>
            <a:xfrm>
              <a:off x="6444725" y="3488742"/>
              <a:ext cx="1552135" cy="400109"/>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obs</a:t>
              </a:r>
              <a:r>
                <a:rPr kumimoji="0" lang="en-US" altLang="ja-JP" sz="1350" kern="0" dirty="0">
                  <a:solidFill>
                    <a:prstClr val="black"/>
                  </a:solidFill>
                  <a:latin typeface="Calibri Light" panose="020F0302020204030204"/>
                </a:rPr>
                <a:t> (t-3 ~ t+3)</a:t>
              </a:r>
            </a:p>
          </p:txBody>
        </p:sp>
        <p:sp>
          <p:nvSpPr>
            <p:cNvPr id="69" name="正方形/長方形 68"/>
            <p:cNvSpPr/>
            <p:nvPr/>
          </p:nvSpPr>
          <p:spPr>
            <a:xfrm>
              <a:off x="1886946" y="3371212"/>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70" name="正方形/長方形 69"/>
            <p:cNvSpPr/>
            <p:nvPr/>
          </p:nvSpPr>
          <p:spPr>
            <a:xfrm>
              <a:off x="1790517" y="3277685"/>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900" kern="0" dirty="0">
                  <a:solidFill>
                    <a:prstClr val="black"/>
                  </a:solidFill>
                </a:rPr>
                <a:t>analysis</a:t>
              </a:r>
            </a:p>
            <a:p>
              <a:pPr algn="ctr">
                <a:defRPr/>
              </a:pPr>
              <a:r>
                <a:rPr kumimoji="0" lang="en-US" altLang="ja-JP" sz="900" kern="0" dirty="0">
                  <a:solidFill>
                    <a:prstClr val="black"/>
                  </a:solidFill>
                </a:rPr>
                <a:t>(t-6)</a:t>
              </a:r>
            </a:p>
          </p:txBody>
        </p:sp>
        <p:sp>
          <p:nvSpPr>
            <p:cNvPr id="71" name="右矢印 70"/>
            <p:cNvSpPr/>
            <p:nvPr/>
          </p:nvSpPr>
          <p:spPr>
            <a:xfrm rot="16200000">
              <a:off x="2025495" y="2862498"/>
              <a:ext cx="418891"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72" name="テキスト ボックス 71"/>
            <p:cNvSpPr txBox="1"/>
            <p:nvPr/>
          </p:nvSpPr>
          <p:spPr>
            <a:xfrm>
              <a:off x="2668029" y="3780012"/>
              <a:ext cx="673689" cy="338555"/>
            </a:xfrm>
            <a:prstGeom prst="rect">
              <a:avLst/>
            </a:prstGeom>
            <a:noFill/>
          </p:spPr>
          <p:txBody>
            <a:bodyPr wrap="none" rtlCol="0">
              <a:spAutoFit/>
            </a:bodyPr>
            <a:lstStyle/>
            <a:p>
              <a:pPr algn="ctr">
                <a:defRPr/>
              </a:pPr>
              <a:r>
                <a:rPr kumimoji="0" lang="en-US" altLang="ja-JP" sz="1050" kern="0" dirty="0">
                  <a:solidFill>
                    <a:prstClr val="black"/>
                  </a:solidFill>
                  <a:latin typeface="Calibri Light" panose="020F0302020204030204"/>
                </a:rPr>
                <a:t> NNN </a:t>
              </a:r>
            </a:p>
          </p:txBody>
        </p:sp>
        <p:sp>
          <p:nvSpPr>
            <p:cNvPr id="73" name="テキスト ボックス 72"/>
            <p:cNvSpPr txBox="1"/>
            <p:nvPr/>
          </p:nvSpPr>
          <p:spPr>
            <a:xfrm>
              <a:off x="2262352" y="2904138"/>
              <a:ext cx="400109" cy="307776"/>
            </a:xfrm>
            <a:prstGeom prst="rect">
              <a:avLst/>
            </a:prstGeom>
            <a:noFill/>
          </p:spPr>
          <p:txBody>
            <a:bodyPr wrap="none" rtlCol="0">
              <a:spAutoFit/>
            </a:bodyPr>
            <a:lstStyle/>
            <a:p>
              <a:pPr>
                <a:defRPr/>
              </a:pPr>
              <a:r>
                <a:rPr kumimoji="0" lang="en-US" altLang="ja-JP" sz="900" kern="0" dirty="0">
                  <a:solidFill>
                    <a:prstClr val="black"/>
                  </a:solidFill>
                </a:rPr>
                <a:t>①</a:t>
              </a:r>
              <a:endParaRPr kumimoji="0" lang="ja-JP" altLang="en-US" sz="900" kern="0" dirty="0">
                <a:solidFill>
                  <a:prstClr val="black"/>
                </a:solidFill>
              </a:endParaRPr>
            </a:p>
          </p:txBody>
        </p:sp>
        <p:sp>
          <p:nvSpPr>
            <p:cNvPr id="74" name="テキスト ボックス 73"/>
            <p:cNvSpPr txBox="1"/>
            <p:nvPr/>
          </p:nvSpPr>
          <p:spPr>
            <a:xfrm>
              <a:off x="3168665" y="2019383"/>
              <a:ext cx="400109" cy="307776"/>
            </a:xfrm>
            <a:prstGeom prst="rect">
              <a:avLst/>
            </a:prstGeom>
            <a:noFill/>
          </p:spPr>
          <p:txBody>
            <a:bodyPr wrap="none" rtlCol="0">
              <a:spAutoFit/>
            </a:bodyPr>
            <a:lstStyle/>
            <a:p>
              <a:pPr>
                <a:defRPr/>
              </a:pPr>
              <a:r>
                <a:rPr kumimoji="0" lang="en-US" altLang="ja-JP" sz="900" kern="0" dirty="0">
                  <a:solidFill>
                    <a:prstClr val="black"/>
                  </a:solidFill>
                </a:rPr>
                <a:t>②</a:t>
              </a:r>
              <a:endParaRPr kumimoji="0" lang="ja-JP" altLang="en-US" sz="900" kern="0" dirty="0">
                <a:solidFill>
                  <a:prstClr val="black"/>
                </a:solidFill>
              </a:endParaRPr>
            </a:p>
          </p:txBody>
        </p:sp>
        <p:sp>
          <p:nvSpPr>
            <p:cNvPr id="75" name="テキスト ボックス 74"/>
            <p:cNvSpPr txBox="1"/>
            <p:nvPr/>
          </p:nvSpPr>
          <p:spPr>
            <a:xfrm>
              <a:off x="7099551" y="1749905"/>
              <a:ext cx="400109" cy="307776"/>
            </a:xfrm>
            <a:prstGeom prst="rect">
              <a:avLst/>
            </a:prstGeom>
            <a:noFill/>
          </p:spPr>
          <p:txBody>
            <a:bodyPr wrap="none" rtlCol="0">
              <a:spAutoFit/>
            </a:bodyPr>
            <a:lstStyle/>
            <a:p>
              <a:pPr>
                <a:defRPr/>
              </a:pPr>
              <a:r>
                <a:rPr kumimoji="0" lang="en-US" altLang="ja-JP" sz="900" kern="0" dirty="0">
                  <a:solidFill>
                    <a:prstClr val="black"/>
                  </a:solidFill>
                </a:rPr>
                <a:t>③</a:t>
              </a:r>
              <a:endParaRPr kumimoji="0" lang="ja-JP" altLang="en-US" sz="900" kern="0" dirty="0">
                <a:solidFill>
                  <a:prstClr val="black"/>
                </a:solidFill>
              </a:endParaRPr>
            </a:p>
          </p:txBody>
        </p:sp>
      </p:grpSp>
      <p:sp>
        <p:nvSpPr>
          <p:cNvPr id="80" name="正方形/長方形 79"/>
          <p:cNvSpPr/>
          <p:nvPr/>
        </p:nvSpPr>
        <p:spPr>
          <a:xfrm>
            <a:off x="384658" y="5893008"/>
            <a:ext cx="8494263" cy="707886"/>
          </a:xfrm>
          <a:prstGeom prst="rect">
            <a:avLst/>
          </a:prstGeom>
        </p:spPr>
        <p:txBody>
          <a:bodyPr wrap="square">
            <a:spAutoFit/>
          </a:bodyPr>
          <a:lstStyle/>
          <a:p>
            <a:pPr marL="600075" lvl="1" indent="-257175" fontAlgn="base">
              <a:lnSpc>
                <a:spcPct val="90000"/>
              </a:lnSpc>
              <a:spcBef>
                <a:spcPct val="20000"/>
              </a:spcBef>
              <a:spcAft>
                <a:spcPct val="0"/>
              </a:spcAft>
              <a:buSzPct val="85000"/>
              <a:buFont typeface="Arial" panose="020B0604020202020204" pitchFamily="34" charset="0"/>
              <a:buChar char="•"/>
            </a:pPr>
            <a:r>
              <a:rPr lang="en-US" altLang="ja-JP" sz="2000" dirty="0">
                <a:solidFill>
                  <a:prstClr val="black"/>
                </a:solidFill>
                <a:latin typeface="Times New Roman" pitchFamily="18" charset="0"/>
              </a:rPr>
              <a:t>9</a:t>
            </a:r>
            <a:r>
              <a:rPr lang="ja-JP" altLang="en-US" sz="2000" dirty="0">
                <a:solidFill>
                  <a:prstClr val="black"/>
                </a:solidFill>
                <a:latin typeface="Times New Roman" pitchFamily="18" charset="0"/>
              </a:rPr>
              <a:t>時間予報</a:t>
            </a:r>
            <a:r>
              <a:rPr lang="en-US" altLang="ja-JP" sz="2000" dirty="0">
                <a:solidFill>
                  <a:prstClr val="black"/>
                </a:solidFill>
                <a:latin typeface="Times New Roman" pitchFamily="18" charset="0"/>
              </a:rPr>
              <a:t>(t=0</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a:t>
            </a:r>
            <a:r>
              <a:rPr lang="ja-JP" altLang="en-US" sz="2000" dirty="0">
                <a:solidFill>
                  <a:prstClr val="black"/>
                </a:solidFill>
                <a:latin typeface="Times New Roman" pitchFamily="18" charset="0"/>
              </a:rPr>
              <a:t>して、</a:t>
            </a:r>
            <a:r>
              <a:rPr lang="en-US" altLang="ja-JP" sz="2000" dirty="0">
                <a:solidFill>
                  <a:prstClr val="black"/>
                </a:solidFill>
                <a:latin typeface="Times New Roman" pitchFamily="18" charset="0"/>
              </a:rPr>
              <a:t>t=3</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t=9</a:t>
            </a:r>
            <a:r>
              <a:rPr lang="ja-JP" altLang="en-US" sz="2000" dirty="0">
                <a:solidFill>
                  <a:prstClr val="black"/>
                </a:solidFill>
                <a:latin typeface="Times New Roman" pitchFamily="18" charset="0"/>
              </a:rPr>
              <a:t>を同化に使う。</a:t>
            </a:r>
            <a:r>
              <a:rPr lang="en-US" altLang="ja-JP" sz="2000" dirty="0">
                <a:solidFill>
                  <a:prstClr val="black"/>
                </a:solidFill>
                <a:latin typeface="Times New Roman" pitchFamily="18" charset="0"/>
              </a:rPr>
              <a:t> </a:t>
            </a:r>
          </a:p>
          <a:p>
            <a:pPr marL="600075" lvl="1" indent="-257175" fontAlgn="base">
              <a:lnSpc>
                <a:spcPct val="90000"/>
              </a:lnSpc>
              <a:spcBef>
                <a:spcPct val="20000"/>
              </a:spcBef>
              <a:spcAft>
                <a:spcPct val="0"/>
              </a:spcAft>
              <a:buSzPct val="85000"/>
              <a:buFont typeface="Arial" panose="020B0604020202020204" pitchFamily="34" charset="0"/>
              <a:buChar char="•"/>
            </a:pPr>
            <a:r>
              <a:rPr lang="en-US" altLang="ja-JP" sz="2000" dirty="0">
                <a:solidFill>
                  <a:prstClr val="black"/>
                </a:solidFill>
                <a:latin typeface="Times New Roman" pitchFamily="18" charset="0"/>
              </a:rPr>
              <a:t>t=3</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t=9</a:t>
            </a:r>
            <a:r>
              <a:rPr lang="ja-JP" altLang="en-US" sz="2000" dirty="0">
                <a:solidFill>
                  <a:prstClr val="black"/>
                </a:solidFill>
                <a:latin typeface="Times New Roman" pitchFamily="18" charset="0"/>
              </a:rPr>
              <a:t>の観測を入力して同化、</a:t>
            </a:r>
            <a:r>
              <a:rPr lang="en-US" altLang="ja-JP" sz="2000" dirty="0">
                <a:solidFill>
                  <a:prstClr val="black"/>
                </a:solidFill>
                <a:latin typeface="Times New Roman" pitchFamily="18" charset="0"/>
              </a:rPr>
              <a:t> t=6</a:t>
            </a:r>
            <a:r>
              <a:rPr lang="ja-JP" altLang="en-US" sz="2000" dirty="0">
                <a:solidFill>
                  <a:prstClr val="black"/>
                </a:solidFill>
                <a:latin typeface="Times New Roman" pitchFamily="18" charset="0"/>
              </a:rPr>
              <a:t>を再解析値とする。</a:t>
            </a:r>
            <a:r>
              <a:rPr lang="en-US" altLang="ja-JP" sz="2000" dirty="0">
                <a:solidFill>
                  <a:prstClr val="black"/>
                </a:solidFill>
                <a:latin typeface="Times New Roman" pitchFamily="18" charset="0"/>
              </a:rPr>
              <a:t>(=4D LETKF)</a:t>
            </a:r>
          </a:p>
        </p:txBody>
      </p:sp>
    </p:spTree>
    <p:extLst>
      <p:ext uri="{BB962C8B-B14F-4D97-AF65-F5344CB8AC3E}">
        <p14:creationId xmlns:p14="http://schemas.microsoft.com/office/powerpoint/2010/main" val="51719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金星データ同化実験</a:t>
            </a:r>
            <a:r>
              <a:rPr kumimoji="1" lang="en-US" altLang="ja-JP" dirty="0" smtClean="0"/>
              <a:t/>
            </a:r>
            <a:br>
              <a:rPr kumimoji="1" lang="en-US" altLang="ja-JP" dirty="0" smtClean="0"/>
            </a:br>
            <a:r>
              <a:rPr lang="ja-JP" altLang="en-US" dirty="0" smtClean="0"/>
              <a:t>データ同化システムの動作検証</a:t>
            </a:r>
            <a:endParaRPr kumimoji="1" lang="ja-JP" altLang="en-US" dirty="0"/>
          </a:p>
        </p:txBody>
      </p:sp>
      <p:sp>
        <p:nvSpPr>
          <p:cNvPr id="8" name="コンテンツ プレースホルダー 7"/>
          <p:cNvSpPr>
            <a:spLocks noGrp="1"/>
          </p:cNvSpPr>
          <p:nvPr>
            <p:ph idx="1"/>
          </p:nvPr>
        </p:nvSpPr>
        <p:spPr/>
        <p:txBody>
          <a:bodyPr/>
          <a:lstStyle/>
          <a:p>
            <a:r>
              <a:rPr kumimoji="1" lang="ja-JP" altLang="en-US" dirty="0" smtClean="0"/>
              <a:t>日変化のないモデルに</a:t>
            </a:r>
            <a:r>
              <a:rPr kumimoji="1" lang="en-US" altLang="ja-JP" dirty="0" smtClean="0"/>
              <a:t>, </a:t>
            </a:r>
            <a:r>
              <a:rPr kumimoji="1" lang="ja-JP" altLang="en-US" dirty="0" smtClean="0"/>
              <a:t>日変化を考慮したモデルの高度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日</a:t>
            </a:r>
            <a:r>
              <a:rPr lang="ja-JP" altLang="en-US" dirty="0"/>
              <a:t>変化</a:t>
            </a:r>
            <a:r>
              <a:rPr lang="ja-JP" altLang="en-US" dirty="0" smtClean="0"/>
              <a:t>のないモデルにもっともらしい波動構造（熱潮汐波）が出現</a:t>
            </a:r>
            <a:endParaRPr kumimoji="1" lang="ja-JP" altLang="en-US" dirty="0"/>
          </a:p>
        </p:txBody>
      </p:sp>
      <p:sp>
        <p:nvSpPr>
          <p:cNvPr id="6" name="テキスト ボックス 5"/>
          <p:cNvSpPr txBox="1"/>
          <p:nvPr/>
        </p:nvSpPr>
        <p:spPr>
          <a:xfrm>
            <a:off x="2477292" y="6459515"/>
            <a:ext cx="4249881" cy="369332"/>
          </a:xfrm>
          <a:prstGeom prst="rect">
            <a:avLst/>
          </a:prstGeom>
          <a:noFill/>
        </p:spPr>
        <p:txBody>
          <a:bodyPr wrap="none" rtlCol="0">
            <a:spAutoFit/>
          </a:bodyPr>
          <a:lstStyle/>
          <a:p>
            <a:r>
              <a:rPr lang="ja-JP" altLang="en-US" dirty="0"/>
              <a:t>温度場</a:t>
            </a:r>
            <a:r>
              <a:rPr lang="ja-JP" altLang="en-US" dirty="0" smtClean="0"/>
              <a:t>にも熱</a:t>
            </a:r>
            <a:r>
              <a:rPr lang="ja-JP" altLang="en-US" dirty="0"/>
              <a:t>潮汐波の水平</a:t>
            </a:r>
            <a:r>
              <a:rPr lang="ja-JP" altLang="en-US" dirty="0" smtClean="0"/>
              <a:t>構造が現れる</a:t>
            </a:r>
            <a:endParaRPr lang="en-US" altLang="ja-JP" dirty="0"/>
          </a:p>
        </p:txBody>
      </p:sp>
      <p:pic>
        <p:nvPicPr>
          <p:cNvPr id="12" name="Picture 2" descr="hqz-fig2e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3858"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qt-fig2c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7768"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62294" y="5813184"/>
            <a:ext cx="2475358" cy="369332"/>
          </a:xfrm>
          <a:prstGeom prst="rect">
            <a:avLst/>
          </a:prstGeom>
          <a:noFill/>
        </p:spPr>
        <p:txBody>
          <a:bodyPr wrap="none" rtlCol="0">
            <a:spAutoFit/>
          </a:bodyPr>
          <a:lstStyle/>
          <a:p>
            <a:r>
              <a:rPr kumimoji="1" lang="en-US" altLang="ja-JP" dirty="0" smtClean="0"/>
              <a:t>A. </a:t>
            </a:r>
            <a:r>
              <a:rPr kumimoji="1" lang="ja-JP" altLang="en-US" dirty="0" smtClean="0"/>
              <a:t>日変化のないモデル</a:t>
            </a:r>
            <a:endParaRPr kumimoji="1" lang="ja-JP" altLang="en-US" dirty="0"/>
          </a:p>
        </p:txBody>
      </p:sp>
      <p:sp>
        <p:nvSpPr>
          <p:cNvPr id="9" name="テキスト ボックス 8"/>
          <p:cNvSpPr txBox="1"/>
          <p:nvPr/>
        </p:nvSpPr>
        <p:spPr>
          <a:xfrm>
            <a:off x="3356044" y="5813184"/>
            <a:ext cx="2465740" cy="369332"/>
          </a:xfrm>
          <a:prstGeom prst="rect">
            <a:avLst/>
          </a:prstGeom>
          <a:noFill/>
        </p:spPr>
        <p:txBody>
          <a:bodyPr wrap="none" rtlCol="0">
            <a:spAutoFit/>
          </a:bodyPr>
          <a:lstStyle/>
          <a:p>
            <a:r>
              <a:rPr lang="en-US" altLang="ja-JP" dirty="0" smtClean="0"/>
              <a:t>B</a:t>
            </a:r>
            <a:r>
              <a:rPr kumimoji="1" lang="en-US" altLang="ja-JP" dirty="0" smtClean="0"/>
              <a:t> </a:t>
            </a:r>
            <a:r>
              <a:rPr kumimoji="1" lang="ja-JP" altLang="en-US" dirty="0" smtClean="0"/>
              <a:t>日変化の</a:t>
            </a:r>
            <a:r>
              <a:rPr lang="ja-JP" altLang="en-US" dirty="0" smtClean="0"/>
              <a:t>ある</a:t>
            </a:r>
            <a:r>
              <a:rPr kumimoji="1" lang="ja-JP" altLang="en-US" dirty="0" smtClean="0"/>
              <a:t>モデル</a:t>
            </a:r>
            <a:endParaRPr kumimoji="1" lang="ja-JP" altLang="en-US" dirty="0"/>
          </a:p>
        </p:txBody>
      </p:sp>
      <p:sp>
        <p:nvSpPr>
          <p:cNvPr id="10" name="テキスト ボックス 9"/>
          <p:cNvSpPr txBox="1"/>
          <p:nvPr/>
        </p:nvSpPr>
        <p:spPr>
          <a:xfrm>
            <a:off x="6458928" y="5813184"/>
            <a:ext cx="2400081" cy="369332"/>
          </a:xfrm>
          <a:prstGeom prst="rect">
            <a:avLst/>
          </a:prstGeom>
          <a:noFill/>
        </p:spPr>
        <p:txBody>
          <a:bodyPr wrap="none" rtlCol="0">
            <a:spAutoFit/>
          </a:bodyPr>
          <a:lstStyle/>
          <a:p>
            <a:r>
              <a:rPr lang="en-US" altLang="ja-JP" dirty="0"/>
              <a:t>A</a:t>
            </a:r>
            <a:r>
              <a:rPr kumimoji="1" lang="en-US" altLang="ja-JP" dirty="0" smtClean="0"/>
              <a:t> </a:t>
            </a:r>
            <a:r>
              <a:rPr kumimoji="1" lang="ja-JP" altLang="en-US" dirty="0" smtClean="0"/>
              <a:t>に </a:t>
            </a:r>
            <a:r>
              <a:rPr lang="en-US" altLang="ja-JP" dirty="0"/>
              <a:t>B</a:t>
            </a:r>
            <a:r>
              <a:rPr kumimoji="1" lang="en-US" altLang="ja-JP" dirty="0" smtClean="0"/>
              <a:t> </a:t>
            </a:r>
            <a:r>
              <a:rPr kumimoji="1" lang="ja-JP" altLang="en-US" dirty="0" smtClean="0"/>
              <a:t>を同化した結果</a:t>
            </a:r>
            <a:endParaRPr kumimoji="1" lang="ja-JP" altLang="en-US" dirty="0"/>
          </a:p>
        </p:txBody>
      </p:sp>
      <p:sp>
        <p:nvSpPr>
          <p:cNvPr id="3" name="テキスト ボックス 2"/>
          <p:cNvSpPr txBox="1"/>
          <p:nvPr/>
        </p:nvSpPr>
        <p:spPr>
          <a:xfrm>
            <a:off x="3071110" y="3493849"/>
            <a:ext cx="3124573" cy="369332"/>
          </a:xfrm>
          <a:prstGeom prst="rect">
            <a:avLst/>
          </a:prstGeom>
          <a:noFill/>
        </p:spPr>
        <p:txBody>
          <a:bodyPr wrap="none" rtlCol="0">
            <a:spAutoFit/>
          </a:bodyPr>
          <a:lstStyle/>
          <a:p>
            <a:r>
              <a:rPr kumimoji="1" lang="ja-JP" altLang="en-US" dirty="0" smtClean="0"/>
              <a:t>高度 </a:t>
            </a:r>
            <a:r>
              <a:rPr kumimoji="1" lang="en-US" altLang="ja-JP" dirty="0" smtClean="0"/>
              <a:t>70 km </a:t>
            </a:r>
            <a:r>
              <a:rPr kumimoji="1" lang="ja-JP" altLang="en-US" dirty="0" smtClean="0"/>
              <a:t>における風と温度</a:t>
            </a:r>
            <a:endParaRPr kumimoji="1" lang="ja-JP" altLang="en-US" dirty="0"/>
          </a:p>
        </p:txBody>
      </p:sp>
    </p:spTree>
    <p:extLst>
      <p:ext uri="{BB962C8B-B14F-4D97-AF65-F5344CB8AC3E}">
        <p14:creationId xmlns:p14="http://schemas.microsoft.com/office/powerpoint/2010/main" val="25299650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金星データ同化実験</a:t>
            </a:r>
            <a:r>
              <a:rPr kumimoji="1" lang="en-US" altLang="ja-JP" dirty="0" smtClean="0"/>
              <a:t/>
            </a:r>
            <a:br>
              <a:rPr kumimoji="1" lang="en-US" altLang="ja-JP" dirty="0" smtClean="0"/>
            </a:br>
            <a:r>
              <a:rPr lang="ja-JP" altLang="en-US" dirty="0" smtClean="0"/>
              <a:t>データ同化システムの動作検証</a:t>
            </a:r>
            <a:endParaRPr kumimoji="1" lang="ja-JP" altLang="en-US" dirty="0"/>
          </a:p>
        </p:txBody>
      </p:sp>
      <p:sp>
        <p:nvSpPr>
          <p:cNvPr id="8" name="コンテンツ プレースホルダー 7"/>
          <p:cNvSpPr>
            <a:spLocks noGrp="1"/>
          </p:cNvSpPr>
          <p:nvPr>
            <p:ph idx="1"/>
          </p:nvPr>
        </p:nvSpPr>
        <p:spPr/>
        <p:txBody>
          <a:bodyPr>
            <a:normAutofit lnSpcReduction="10000"/>
          </a:bodyPr>
          <a:lstStyle/>
          <a:p>
            <a:r>
              <a:rPr lang="ja-JP" altLang="en-US" dirty="0"/>
              <a:t>日変化のないモデルに</a:t>
            </a:r>
            <a:r>
              <a:rPr lang="en-US" altLang="ja-JP" dirty="0"/>
              <a:t>, </a:t>
            </a:r>
            <a:r>
              <a:rPr lang="ja-JP" altLang="en-US" dirty="0"/>
              <a:t>日変化を考慮したモデルの高度 </a:t>
            </a:r>
            <a:r>
              <a:rPr lang="en-US" altLang="ja-JP" dirty="0"/>
              <a:t>70 km </a:t>
            </a:r>
            <a:r>
              <a:rPr lang="ja-JP" altLang="en-US" dirty="0"/>
              <a:t>の風速データを同化</a:t>
            </a:r>
            <a:endParaRPr lang="en-US" altLang="ja-JP" dirty="0"/>
          </a:p>
          <a:p>
            <a:pPr lvl="1"/>
            <a:r>
              <a:rPr lang="ja-JP" altLang="en-US" dirty="0"/>
              <a:t>日変化のないモデルにもっともらしい波動構造（熱潮汐波）が</a:t>
            </a:r>
            <a:r>
              <a:rPr lang="ja-JP" altLang="en-US" dirty="0" smtClean="0"/>
              <a:t>出現</a:t>
            </a:r>
            <a:endParaRPr lang="en-US" altLang="ja-JP" dirty="0"/>
          </a:p>
          <a:p>
            <a:endParaRPr lang="en-US" altLang="ja-JP" dirty="0" smtClean="0"/>
          </a:p>
          <a:p>
            <a:endParaRPr lang="en-US" altLang="ja-JP" dirty="0"/>
          </a:p>
          <a:p>
            <a:endParaRPr lang="en-US" altLang="ja-JP" dirty="0" smtClean="0"/>
          </a:p>
          <a:p>
            <a:endParaRPr lang="en-US" altLang="ja-JP" dirty="0"/>
          </a:p>
          <a:p>
            <a:pPr marL="0" indent="0">
              <a:buNone/>
            </a:pPr>
            <a:r>
              <a:rPr lang="ja-JP" altLang="en-US" dirty="0" smtClean="0"/>
              <a:t>　</a:t>
            </a:r>
            <a:endParaRPr lang="ja-JP" altLang="en-US" dirty="0"/>
          </a:p>
        </p:txBody>
      </p:sp>
      <p:pic>
        <p:nvPicPr>
          <p:cNvPr id="9" name="Picture 2" descr="vqt-fig2f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316" y="3775221"/>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vqt-fig2b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 y="3775221"/>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vqt-fig2d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961" y="3775221"/>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62294" y="6300028"/>
            <a:ext cx="2475358" cy="369332"/>
          </a:xfrm>
          <a:prstGeom prst="rect">
            <a:avLst/>
          </a:prstGeom>
          <a:noFill/>
        </p:spPr>
        <p:txBody>
          <a:bodyPr wrap="none" rtlCol="0">
            <a:spAutoFit/>
          </a:bodyPr>
          <a:lstStyle/>
          <a:p>
            <a:r>
              <a:rPr lang="en-US" altLang="ja-JP" dirty="0"/>
              <a:t>A</a:t>
            </a:r>
            <a:r>
              <a:rPr kumimoji="1" lang="en-US" altLang="ja-JP" dirty="0" smtClean="0"/>
              <a:t>. </a:t>
            </a:r>
            <a:r>
              <a:rPr kumimoji="1" lang="ja-JP" altLang="en-US" dirty="0" smtClean="0"/>
              <a:t>日変化のないモデル</a:t>
            </a:r>
            <a:endParaRPr kumimoji="1" lang="ja-JP" altLang="en-US" dirty="0"/>
          </a:p>
        </p:txBody>
      </p:sp>
      <p:sp>
        <p:nvSpPr>
          <p:cNvPr id="13" name="テキスト ボックス 12"/>
          <p:cNvSpPr txBox="1"/>
          <p:nvPr/>
        </p:nvSpPr>
        <p:spPr>
          <a:xfrm>
            <a:off x="3356044" y="6300028"/>
            <a:ext cx="2465740" cy="369332"/>
          </a:xfrm>
          <a:prstGeom prst="rect">
            <a:avLst/>
          </a:prstGeom>
          <a:noFill/>
        </p:spPr>
        <p:txBody>
          <a:bodyPr wrap="none" rtlCol="0">
            <a:spAutoFit/>
          </a:bodyPr>
          <a:lstStyle/>
          <a:p>
            <a:r>
              <a:rPr lang="en-US" altLang="ja-JP" dirty="0"/>
              <a:t>B</a:t>
            </a:r>
            <a:r>
              <a:rPr kumimoji="1" lang="en-US" altLang="ja-JP" dirty="0" smtClean="0"/>
              <a:t>. </a:t>
            </a:r>
            <a:r>
              <a:rPr kumimoji="1" lang="ja-JP" altLang="en-US" dirty="0" smtClean="0"/>
              <a:t>日変化の</a:t>
            </a:r>
            <a:r>
              <a:rPr lang="ja-JP" altLang="en-US" dirty="0" smtClean="0"/>
              <a:t>ある</a:t>
            </a:r>
            <a:r>
              <a:rPr kumimoji="1" lang="ja-JP" altLang="en-US" dirty="0" smtClean="0"/>
              <a:t>モデル</a:t>
            </a:r>
            <a:endParaRPr kumimoji="1" lang="ja-JP" altLang="en-US" dirty="0"/>
          </a:p>
        </p:txBody>
      </p:sp>
      <p:sp>
        <p:nvSpPr>
          <p:cNvPr id="14" name="テキスト ボックス 13"/>
          <p:cNvSpPr txBox="1"/>
          <p:nvPr/>
        </p:nvSpPr>
        <p:spPr>
          <a:xfrm>
            <a:off x="6458928" y="6300028"/>
            <a:ext cx="2400081" cy="369332"/>
          </a:xfrm>
          <a:prstGeom prst="rect">
            <a:avLst/>
          </a:prstGeom>
          <a:noFill/>
        </p:spPr>
        <p:txBody>
          <a:bodyPr wrap="none" rtlCol="0">
            <a:spAutoFit/>
          </a:bodyPr>
          <a:lstStyle/>
          <a:p>
            <a:r>
              <a:rPr lang="en-US" altLang="ja-JP" dirty="0"/>
              <a:t>A</a:t>
            </a:r>
            <a:r>
              <a:rPr kumimoji="1" lang="en-US" altLang="ja-JP" dirty="0" smtClean="0"/>
              <a:t> </a:t>
            </a:r>
            <a:r>
              <a:rPr kumimoji="1" lang="ja-JP" altLang="en-US" dirty="0" smtClean="0"/>
              <a:t>に </a:t>
            </a:r>
            <a:r>
              <a:rPr lang="en-US" altLang="ja-JP" dirty="0"/>
              <a:t>B</a:t>
            </a:r>
            <a:r>
              <a:rPr kumimoji="1" lang="en-US" altLang="ja-JP" dirty="0" smtClean="0"/>
              <a:t> </a:t>
            </a:r>
            <a:r>
              <a:rPr kumimoji="1" lang="ja-JP" altLang="en-US" dirty="0" smtClean="0"/>
              <a:t>を同化した結果</a:t>
            </a:r>
            <a:endParaRPr kumimoji="1" lang="ja-JP" altLang="en-US" dirty="0"/>
          </a:p>
        </p:txBody>
      </p:sp>
      <p:sp>
        <p:nvSpPr>
          <p:cNvPr id="15" name="テキスト ボックス 14"/>
          <p:cNvSpPr txBox="1"/>
          <p:nvPr/>
        </p:nvSpPr>
        <p:spPr>
          <a:xfrm>
            <a:off x="2627784" y="3347700"/>
            <a:ext cx="3983783" cy="369332"/>
          </a:xfrm>
          <a:prstGeom prst="rect">
            <a:avLst/>
          </a:prstGeom>
          <a:noFill/>
        </p:spPr>
        <p:txBody>
          <a:bodyPr wrap="none" rtlCol="0">
            <a:spAutoFit/>
          </a:bodyPr>
          <a:lstStyle/>
          <a:p>
            <a:r>
              <a:rPr kumimoji="1" lang="ja-JP" altLang="en-US" dirty="0" smtClean="0"/>
              <a:t>赤道における東西風と温度の鉛直断面</a:t>
            </a:r>
            <a:endParaRPr kumimoji="1" lang="ja-JP" altLang="en-US" dirty="0"/>
          </a:p>
        </p:txBody>
      </p:sp>
    </p:spTree>
    <p:extLst>
      <p:ext uri="{BB962C8B-B14F-4D97-AF65-F5344CB8AC3E}">
        <p14:creationId xmlns:p14="http://schemas.microsoft.com/office/powerpoint/2010/main" val="16454551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金星</a:t>
            </a:r>
            <a:r>
              <a:rPr lang="ja-JP" altLang="en-US" dirty="0"/>
              <a:t>大気筋状構造</a:t>
            </a:r>
            <a:r>
              <a:rPr lang="ja-JP" altLang="en-US" dirty="0" smtClean="0"/>
              <a:t>の</a:t>
            </a:r>
            <a:r>
              <a:rPr lang="ja-JP" altLang="en-US" dirty="0"/>
              <a:t>動画</a:t>
            </a:r>
            <a:endParaRPr kumimoji="1" lang="ja-JP" altLang="en-US" dirty="0"/>
          </a:p>
        </p:txBody>
      </p:sp>
      <p:pic>
        <p:nvPicPr>
          <p:cNvPr id="4" name="omg_z4E-3_m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751" t="7802" r="11723" b="8641"/>
          <a:stretch/>
        </p:blipFill>
        <p:spPr>
          <a:xfrm>
            <a:off x="4571999" y="1978990"/>
            <a:ext cx="4412495" cy="3394226"/>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09" y="1926108"/>
            <a:ext cx="4275483" cy="3447108"/>
          </a:xfrm>
          <a:prstGeom prst="rect">
            <a:avLst/>
          </a:prstGeom>
        </p:spPr>
      </p:pic>
      <p:sp>
        <p:nvSpPr>
          <p:cNvPr id="6" name="テキスト ボックス 5"/>
          <p:cNvSpPr txBox="1"/>
          <p:nvPr/>
        </p:nvSpPr>
        <p:spPr>
          <a:xfrm>
            <a:off x="395536" y="5374957"/>
            <a:ext cx="4355680" cy="369332"/>
          </a:xfrm>
          <a:prstGeom prst="rect">
            <a:avLst/>
          </a:prstGeom>
          <a:noFill/>
        </p:spPr>
        <p:txBody>
          <a:bodyPr wrap="none" rtlCol="0">
            <a:spAutoFit/>
          </a:bodyPr>
          <a:lstStyle/>
          <a:p>
            <a:r>
              <a:rPr lang="ja-JP" altLang="en-US" dirty="0" smtClean="0"/>
              <a:t>「あかつき」 </a:t>
            </a:r>
            <a:r>
              <a:rPr lang="en-US" altLang="ja-JP" dirty="0" smtClean="0"/>
              <a:t>2 </a:t>
            </a:r>
            <a:r>
              <a:rPr lang="en-US" altLang="ja-JP" dirty="0" err="1" smtClean="0"/>
              <a:t>μm</a:t>
            </a:r>
            <a:r>
              <a:rPr lang="en-US" altLang="ja-JP" dirty="0" smtClean="0"/>
              <a:t> </a:t>
            </a:r>
            <a:r>
              <a:rPr lang="ja-JP" altLang="en-US" dirty="0" smtClean="0"/>
              <a:t>カメラ </a:t>
            </a:r>
            <a:r>
              <a:rPr lang="en-US" altLang="ja-JP" dirty="0" smtClean="0"/>
              <a:t>IR2</a:t>
            </a:r>
            <a:r>
              <a:rPr lang="ja-JP" altLang="en-US" dirty="0"/>
              <a:t>に</a:t>
            </a:r>
            <a:r>
              <a:rPr lang="ja-JP" altLang="en-US" dirty="0" smtClean="0"/>
              <a:t>よる</a:t>
            </a:r>
            <a:r>
              <a:rPr lang="ja-JP" altLang="en-US" dirty="0" smtClean="0"/>
              <a:t>観測</a:t>
            </a:r>
            <a:endParaRPr lang="ja-JP" altLang="en-US" dirty="0"/>
          </a:p>
        </p:txBody>
      </p:sp>
      <p:sp>
        <p:nvSpPr>
          <p:cNvPr id="7" name="テキスト ボックス 6"/>
          <p:cNvSpPr txBox="1"/>
          <p:nvPr/>
        </p:nvSpPr>
        <p:spPr>
          <a:xfrm>
            <a:off x="5168892" y="5374957"/>
            <a:ext cx="3435556" cy="646331"/>
          </a:xfrm>
          <a:prstGeom prst="rect">
            <a:avLst/>
          </a:prstGeom>
          <a:noFill/>
        </p:spPr>
        <p:txBody>
          <a:bodyPr wrap="none" rtlCol="0">
            <a:spAutoFit/>
          </a:bodyPr>
          <a:lstStyle/>
          <a:p>
            <a:r>
              <a:rPr lang="en-US" altLang="ja-JP" dirty="0" smtClean="0"/>
              <a:t>AFES</a:t>
            </a:r>
            <a:r>
              <a:rPr lang="ja-JP" altLang="en-US" dirty="0" smtClean="0"/>
              <a:t>金星計算によって得られた</a:t>
            </a:r>
            <a:endParaRPr lang="en-US" altLang="ja-JP" dirty="0" smtClean="0"/>
          </a:p>
          <a:p>
            <a:r>
              <a:rPr lang="ja-JP" altLang="en-US" dirty="0" smtClean="0"/>
              <a:t>雲層</a:t>
            </a:r>
            <a:r>
              <a:rPr lang="ja-JP" altLang="en-US" dirty="0"/>
              <a:t>高度</a:t>
            </a:r>
            <a:r>
              <a:rPr lang="ja-JP" altLang="en-US" dirty="0" smtClean="0"/>
              <a:t>におけ</a:t>
            </a:r>
            <a:r>
              <a:rPr lang="ja-JP" altLang="en-US" dirty="0"/>
              <a:t>る</a:t>
            </a:r>
            <a:r>
              <a:rPr lang="ja-JP" altLang="en-US" dirty="0" smtClean="0"/>
              <a:t>鉛直速度分布</a:t>
            </a:r>
            <a:endParaRPr lang="ja-JP" altLang="en-US" dirty="0"/>
          </a:p>
        </p:txBody>
      </p:sp>
    </p:spTree>
    <p:extLst>
      <p:ext uri="{BB962C8B-B14F-4D97-AF65-F5344CB8AC3E}">
        <p14:creationId xmlns:p14="http://schemas.microsoft.com/office/powerpoint/2010/main" val="158113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金星探査機「あかつき」</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lang="en-US" altLang="ja-JP" dirty="0"/>
              <a:t>2010</a:t>
            </a:r>
            <a:r>
              <a:rPr lang="ja-JP" altLang="en-US" dirty="0"/>
              <a:t>年</a:t>
            </a:r>
            <a:r>
              <a:rPr lang="en-US" altLang="ja-JP" dirty="0"/>
              <a:t>5</a:t>
            </a:r>
            <a:r>
              <a:rPr lang="ja-JP" altLang="en-US" dirty="0" smtClean="0"/>
              <a:t>月</a:t>
            </a:r>
            <a:endParaRPr lang="en-US" altLang="ja-JP" dirty="0"/>
          </a:p>
          <a:p>
            <a:pPr lvl="1"/>
            <a:r>
              <a:rPr lang="en-US" altLang="ja-JP" dirty="0"/>
              <a:t>H-IIA</a:t>
            </a:r>
            <a:r>
              <a:rPr lang="ja-JP" altLang="en-US" dirty="0"/>
              <a:t>ロケット</a:t>
            </a:r>
            <a:r>
              <a:rPr lang="en-US" altLang="ja-JP" dirty="0"/>
              <a:t>17</a:t>
            </a:r>
            <a:r>
              <a:rPr lang="ja-JP" altLang="en-US" dirty="0"/>
              <a:t>号機によって打ち上げ</a:t>
            </a:r>
          </a:p>
          <a:p>
            <a:r>
              <a:rPr lang="en-US" altLang="ja-JP" dirty="0"/>
              <a:t>2010</a:t>
            </a:r>
            <a:r>
              <a:rPr lang="ja-JP" altLang="en-US" dirty="0"/>
              <a:t>年</a:t>
            </a:r>
            <a:r>
              <a:rPr lang="en-US" altLang="ja-JP" dirty="0"/>
              <a:t>12</a:t>
            </a:r>
            <a:r>
              <a:rPr lang="ja-JP" altLang="en-US" dirty="0"/>
              <a:t>月</a:t>
            </a:r>
            <a:r>
              <a:rPr lang="en-US" altLang="ja-JP" dirty="0"/>
              <a:t>7</a:t>
            </a:r>
            <a:r>
              <a:rPr lang="ja-JP" altLang="en-US" dirty="0" smtClean="0"/>
              <a:t>日</a:t>
            </a:r>
            <a:endParaRPr lang="en-US" altLang="ja-JP" dirty="0"/>
          </a:p>
          <a:p>
            <a:pPr lvl="1"/>
            <a:r>
              <a:rPr lang="ja-JP" altLang="en-US" dirty="0" smtClean="0"/>
              <a:t>金星</a:t>
            </a:r>
            <a:r>
              <a:rPr lang="ja-JP" altLang="en-US" dirty="0"/>
              <a:t>周回軌道への投入</a:t>
            </a:r>
            <a:r>
              <a:rPr lang="ja-JP" altLang="en-US" dirty="0" smtClean="0"/>
              <a:t>失敗</a:t>
            </a:r>
            <a:endParaRPr lang="en-US" altLang="ja-JP" dirty="0" smtClean="0"/>
          </a:p>
          <a:p>
            <a:pPr lvl="1"/>
            <a:r>
              <a:rPr lang="ja-JP" altLang="en-US" dirty="0" smtClean="0"/>
              <a:t>軌道制御用の主エンジンの故障</a:t>
            </a:r>
          </a:p>
          <a:p>
            <a:r>
              <a:rPr lang="en-US" altLang="ja-JP" dirty="0" smtClean="0"/>
              <a:t>2015</a:t>
            </a:r>
            <a:r>
              <a:rPr lang="ja-JP" altLang="en-US" dirty="0"/>
              <a:t>年</a:t>
            </a:r>
            <a:r>
              <a:rPr lang="en-US" altLang="ja-JP" dirty="0"/>
              <a:t>12</a:t>
            </a:r>
            <a:r>
              <a:rPr lang="ja-JP" altLang="en-US" dirty="0"/>
              <a:t>月</a:t>
            </a:r>
            <a:r>
              <a:rPr lang="en-US" altLang="ja-JP" dirty="0"/>
              <a:t>7</a:t>
            </a:r>
            <a:r>
              <a:rPr lang="ja-JP" altLang="en-US" dirty="0" smtClean="0"/>
              <a:t>日</a:t>
            </a:r>
            <a:endParaRPr lang="en-US" altLang="ja-JP" dirty="0"/>
          </a:p>
          <a:p>
            <a:pPr lvl="1"/>
            <a:r>
              <a:rPr lang="ja-JP" altLang="en-US" dirty="0" smtClean="0"/>
              <a:t>金星</a:t>
            </a:r>
            <a:r>
              <a:rPr lang="ja-JP" altLang="en-US" dirty="0"/>
              <a:t>周回軌道への投入に</a:t>
            </a:r>
            <a:r>
              <a:rPr lang="ja-JP" altLang="en-US" dirty="0" smtClean="0"/>
              <a:t>成功</a:t>
            </a:r>
            <a:endParaRPr lang="ja-JP" altLang="en-US" dirty="0"/>
          </a:p>
          <a:p>
            <a:pPr lvl="1"/>
            <a:r>
              <a:rPr lang="ja-JP" altLang="en-US" dirty="0" smtClean="0"/>
              <a:t>姿勢</a:t>
            </a:r>
            <a:r>
              <a:rPr lang="ja-JP" altLang="en-US" dirty="0"/>
              <a:t>制御用エンジンを</a:t>
            </a:r>
            <a:r>
              <a:rPr lang="ja-JP" altLang="en-US" dirty="0" smtClean="0"/>
              <a:t>噴射</a:t>
            </a:r>
            <a:endParaRPr lang="en-US" altLang="ja-JP" dirty="0" smtClean="0"/>
          </a:p>
          <a:p>
            <a:endParaRPr kumimoji="1" lang="en-US" altLang="ja-JP" dirty="0" smtClean="0"/>
          </a:p>
          <a:p>
            <a:endParaRPr lang="en-US" altLang="ja-JP" dirty="0"/>
          </a:p>
          <a:p>
            <a:endParaRPr kumimoji="1" lang="en-US" altLang="ja-JP" dirty="0" smtClean="0"/>
          </a:p>
          <a:p>
            <a:endParaRPr kumimoji="1" lang="en-US" altLang="ja-JP" dirty="0" smtClean="0"/>
          </a:p>
          <a:p>
            <a:pPr marL="0" indent="0">
              <a:buNone/>
            </a:pPr>
            <a:r>
              <a:rPr lang="en-US" altLang="ja-JP" dirty="0" smtClean="0"/>
              <a:t> </a:t>
            </a:r>
            <a:endParaRPr kumimoji="1" lang="ja-JP" altLang="en-US" dirty="0"/>
          </a:p>
        </p:txBody>
      </p:sp>
      <p:pic>
        <p:nvPicPr>
          <p:cNvPr id="4" name="Picture 2" descr="http://www.jaxa.jp/projects/sat/planet_c/images/planet_c_list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861048"/>
            <a:ext cx="4111895" cy="254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829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金星探査機「あかつき」</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高頻度、複数高度</a:t>
            </a:r>
            <a:r>
              <a:rPr lang="ja-JP" altLang="en-US" dirty="0"/>
              <a:t>の気象観測 </a:t>
            </a:r>
            <a:endParaRPr kumimoji="1" lang="ja-JP" altLang="en-US" dirty="0"/>
          </a:p>
        </p:txBody>
      </p:sp>
      <p:pic>
        <p:nvPicPr>
          <p:cNvPr id="4" name="図 3"/>
          <p:cNvPicPr>
            <a:picLocks noChangeAspect="1"/>
          </p:cNvPicPr>
          <p:nvPr/>
        </p:nvPicPr>
        <p:blipFill>
          <a:blip r:embed="rId2"/>
          <a:stretch>
            <a:fillRect/>
          </a:stretch>
        </p:blipFill>
        <p:spPr>
          <a:xfrm>
            <a:off x="242153" y="2564904"/>
            <a:ext cx="3681775" cy="3754641"/>
          </a:xfrm>
          <a:prstGeom prst="rect">
            <a:avLst/>
          </a:prstGeom>
        </p:spPr>
      </p:pic>
      <p:pic>
        <p:nvPicPr>
          <p:cNvPr id="5" name="図 4"/>
          <p:cNvPicPr>
            <a:picLocks noChangeAspect="1"/>
          </p:cNvPicPr>
          <p:nvPr/>
        </p:nvPicPr>
        <p:blipFill>
          <a:blip r:embed="rId3"/>
          <a:stretch>
            <a:fillRect/>
          </a:stretch>
        </p:blipFill>
        <p:spPr>
          <a:xfrm>
            <a:off x="4048794" y="2564904"/>
            <a:ext cx="4987702" cy="3754641"/>
          </a:xfrm>
          <a:prstGeom prst="rect">
            <a:avLst/>
          </a:prstGeom>
        </p:spPr>
      </p:pic>
    </p:spTree>
    <p:extLst>
      <p:ext uri="{BB962C8B-B14F-4D97-AF65-F5344CB8AC3E}">
        <p14:creationId xmlns:p14="http://schemas.microsoft.com/office/powerpoint/2010/main" val="1925762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プロジェクト概要</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t>地球型惑星</a:t>
            </a:r>
            <a:r>
              <a:rPr lang="ja-JP" altLang="en-US" dirty="0" smtClean="0"/>
              <a:t>大気</a:t>
            </a:r>
            <a:r>
              <a:rPr lang="en-US" altLang="ja-JP" dirty="0" smtClean="0"/>
              <a:t>AFES</a:t>
            </a:r>
            <a:r>
              <a:rPr lang="ja-JP" altLang="en-US" dirty="0"/>
              <a:t>プロジェクト（</a:t>
            </a:r>
            <a:r>
              <a:rPr lang="en-US" altLang="ja-JP" dirty="0" smtClean="0"/>
              <a:t>2006-</a:t>
            </a:r>
            <a:r>
              <a:rPr lang="ja-JP" altLang="en-US" dirty="0" smtClean="0"/>
              <a:t>）</a:t>
            </a:r>
            <a:endParaRPr lang="en-US" altLang="ja-JP" dirty="0" smtClean="0"/>
          </a:p>
          <a:p>
            <a:pPr lvl="1"/>
            <a:r>
              <a:rPr lang="ja-JP" altLang="en-US" dirty="0" smtClean="0"/>
              <a:t>共通のモデル</a:t>
            </a:r>
            <a:r>
              <a:rPr lang="ja-JP" altLang="en-US" dirty="0"/>
              <a:t>（</a:t>
            </a:r>
            <a:r>
              <a:rPr lang="en-US" altLang="ja-JP" dirty="0" smtClean="0"/>
              <a:t>AFES</a:t>
            </a:r>
            <a:r>
              <a:rPr lang="ja-JP" altLang="en-US" dirty="0" smtClean="0"/>
              <a:t>）を</a:t>
            </a:r>
            <a:r>
              <a:rPr lang="ja-JP" altLang="en-US" dirty="0"/>
              <a:t>用いて多様な惑星大気の差異・類似性の理解を目標とする。</a:t>
            </a:r>
          </a:p>
          <a:p>
            <a:pPr lvl="2"/>
            <a:r>
              <a:rPr lang="ja-JP" altLang="en-US" dirty="0" smtClean="0"/>
              <a:t>火星、金星、水惑星</a:t>
            </a:r>
            <a:r>
              <a:rPr lang="en-US" altLang="ja-JP" dirty="0"/>
              <a:t>...</a:t>
            </a:r>
          </a:p>
          <a:p>
            <a:pPr lvl="2"/>
            <a:r>
              <a:rPr lang="ja-JP" altLang="en-US" dirty="0"/>
              <a:t>地球の理解にも繋がる。</a:t>
            </a:r>
          </a:p>
          <a:p>
            <a:pPr lvl="2"/>
            <a:r>
              <a:rPr lang="ja-JP" altLang="en-US" dirty="0"/>
              <a:t>今後の探査にも</a:t>
            </a:r>
            <a:r>
              <a:rPr lang="ja-JP" altLang="en-US" dirty="0" smtClean="0"/>
              <a:t>貢献。</a:t>
            </a:r>
            <a:endParaRPr lang="en-US" altLang="ja-JP" dirty="0" smtClean="0"/>
          </a:p>
          <a:p>
            <a:pPr lvl="1"/>
            <a:r>
              <a:rPr lang="en-US" altLang="ja-JP" dirty="0" smtClean="0"/>
              <a:t>AFES=Atmospheric </a:t>
            </a:r>
            <a:r>
              <a:rPr lang="en-US" altLang="ja-JP" dirty="0"/>
              <a:t>GCM for the </a:t>
            </a:r>
            <a:r>
              <a:rPr lang="en-US" altLang="ja-JP" dirty="0" smtClean="0"/>
              <a:t>Earth</a:t>
            </a:r>
            <a:r>
              <a:rPr lang="ja-JP" altLang="en-US" dirty="0" smtClean="0"/>
              <a:t> </a:t>
            </a:r>
            <a:r>
              <a:rPr lang="en-US" altLang="ja-JP" dirty="0" smtClean="0"/>
              <a:t>Simulator</a:t>
            </a:r>
          </a:p>
          <a:p>
            <a:pPr lvl="2"/>
            <a:r>
              <a:rPr lang="ja-JP" altLang="en-US" dirty="0" smtClean="0"/>
              <a:t>地球</a:t>
            </a:r>
            <a:r>
              <a:rPr lang="ja-JP" altLang="en-US" dirty="0"/>
              <a:t>シミュレータ</a:t>
            </a:r>
            <a:r>
              <a:rPr lang="ja-JP" altLang="en-US" dirty="0" smtClean="0"/>
              <a:t>に最適化された高解像度実験が可能な大気大循環モデル</a:t>
            </a:r>
            <a:endParaRPr lang="en-US" altLang="ja-JP" dirty="0" smtClean="0"/>
          </a:p>
          <a:p>
            <a:endParaRPr lang="en-US" altLang="ja-JP" dirty="0" smtClean="0"/>
          </a:p>
          <a:p>
            <a:endParaRPr lang="en-US" altLang="ja-JP" dirty="0" smtClean="0"/>
          </a:p>
          <a:p>
            <a:endParaRPr kumimoji="1" lang="en-US" altLang="ja-JP" dirty="0"/>
          </a:p>
          <a:p>
            <a:pPr marL="0" indent="0">
              <a:buNone/>
            </a:pPr>
            <a:r>
              <a:rPr lang="en-US" altLang="ja-JP" dirty="0" smtClean="0"/>
              <a:t> </a:t>
            </a:r>
            <a:endParaRPr kumimoji="1" lang="en-US" altLang="ja-JP" dirty="0"/>
          </a:p>
        </p:txBody>
      </p:sp>
      <p:graphicFrame>
        <p:nvGraphicFramePr>
          <p:cNvPr id="4" name="Object 2"/>
          <p:cNvGraphicFramePr>
            <a:graphicFrameLocks noChangeAspect="1"/>
          </p:cNvGraphicFramePr>
          <p:nvPr>
            <p:extLst/>
          </p:nvPr>
        </p:nvGraphicFramePr>
        <p:xfrm>
          <a:off x="6146852" y="4683968"/>
          <a:ext cx="1809524" cy="1780953"/>
        </p:xfrm>
        <a:graphic>
          <a:graphicData uri="http://schemas.openxmlformats.org/presentationml/2006/ole">
            <mc:AlternateContent xmlns:mc="http://schemas.openxmlformats.org/markup-compatibility/2006">
              <mc:Choice xmlns:v="urn:schemas-microsoft-com:vml" Requires="v">
                <p:oleObj spid="_x0000_s16598" name="Photo Editor Photo" r:id="rId3" imgW="3619048" imgH="3561905" progId="">
                  <p:embed/>
                </p:oleObj>
              </mc:Choice>
              <mc:Fallback>
                <p:oleObj name="Photo Editor Photo" r:id="rId3" imgW="3619048" imgH="3561905" progId="">
                  <p:embed/>
                  <p:pic>
                    <p:nvPicPr>
                      <p:cNvPr id="4" name="Object 2"/>
                      <p:cNvPicPr>
                        <a:picLocks noChangeAspect="1" noChangeArrowheads="1"/>
                      </p:cNvPicPr>
                      <p:nvPr/>
                    </p:nvPicPr>
                    <p:blipFill>
                      <a:blip r:embed="rId4">
                        <a:clrChange>
                          <a:clrFrom>
                            <a:srgbClr val="FFFFFF"/>
                          </a:clrFrom>
                          <a:clrTo>
                            <a:srgbClr val="FFFFFF">
                              <a:alpha val="0"/>
                            </a:srgbClr>
                          </a:clrTo>
                        </a:clrChange>
                        <a:lum bright="46000" contrast="-30000"/>
                        <a:extLst>
                          <a:ext uri="{28A0092B-C50C-407E-A947-70E740481C1C}">
                            <a14:useLocalDpi xmlns:a14="http://schemas.microsoft.com/office/drawing/2010/main" val="0"/>
                          </a:ext>
                        </a:extLst>
                      </a:blip>
                      <a:srcRect/>
                      <a:stretch>
                        <a:fillRect/>
                      </a:stretch>
                    </p:blipFill>
                    <p:spPr bwMode="auto">
                      <a:xfrm>
                        <a:off x="6146852" y="4683968"/>
                        <a:ext cx="1809524" cy="17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857" y="4982424"/>
            <a:ext cx="10604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3"/>
          <p:cNvGraphicFramePr>
            <a:graphicFrameLocks noChangeAspect="1"/>
          </p:cNvGraphicFramePr>
          <p:nvPr>
            <p:extLst/>
          </p:nvPr>
        </p:nvGraphicFramePr>
        <p:xfrm>
          <a:off x="2983015" y="4653136"/>
          <a:ext cx="1633289" cy="1719026"/>
        </p:xfrm>
        <a:graphic>
          <a:graphicData uri="http://schemas.openxmlformats.org/presentationml/2006/ole">
            <mc:AlternateContent xmlns:mc="http://schemas.openxmlformats.org/markup-compatibility/2006">
              <mc:Choice xmlns:v="urn:schemas-microsoft-com:vml" Requires="v">
                <p:oleObj spid="_x0000_s16599" name="ビットマップ イメージ" r:id="rId6" imgW="3629532" imgH="3820058" progId="PBrush">
                  <p:embed/>
                </p:oleObj>
              </mc:Choice>
              <mc:Fallback>
                <p:oleObj name="ビットマップ イメージ" r:id="rId6" imgW="3629532" imgH="3820058" progId="PBrush">
                  <p:embed/>
                  <p:pic>
                    <p:nvPicPr>
                      <p:cNvPr id="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015" y="4653136"/>
                        <a:ext cx="1633289" cy="171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テキスト ボックス 8"/>
          <p:cNvSpPr txBox="1"/>
          <p:nvPr/>
        </p:nvSpPr>
        <p:spPr>
          <a:xfrm>
            <a:off x="1763688" y="6406157"/>
            <a:ext cx="646331" cy="369332"/>
          </a:xfrm>
          <a:prstGeom prst="rect">
            <a:avLst/>
          </a:prstGeom>
          <a:noFill/>
        </p:spPr>
        <p:txBody>
          <a:bodyPr wrap="none" rtlCol="0">
            <a:spAutoFit/>
          </a:bodyPr>
          <a:lstStyle/>
          <a:p>
            <a:r>
              <a:rPr lang="ja-JP" altLang="en-US" dirty="0"/>
              <a:t>金星</a:t>
            </a:r>
            <a:endParaRPr kumimoji="1" lang="ja-JP" altLang="en-US" dirty="0"/>
          </a:p>
        </p:txBody>
      </p:sp>
      <p:sp>
        <p:nvSpPr>
          <p:cNvPr id="10" name="テキスト ボックス 9"/>
          <p:cNvSpPr txBox="1"/>
          <p:nvPr/>
        </p:nvSpPr>
        <p:spPr>
          <a:xfrm>
            <a:off x="3476493" y="6406157"/>
            <a:ext cx="646331" cy="369332"/>
          </a:xfrm>
          <a:prstGeom prst="rect">
            <a:avLst/>
          </a:prstGeom>
          <a:noFill/>
        </p:spPr>
        <p:txBody>
          <a:bodyPr wrap="none" rtlCol="0">
            <a:spAutoFit/>
          </a:bodyPr>
          <a:lstStyle/>
          <a:p>
            <a:r>
              <a:rPr lang="ja-JP" altLang="en-US" dirty="0" smtClean="0"/>
              <a:t>地球</a:t>
            </a:r>
            <a:endParaRPr kumimoji="1" lang="ja-JP" altLang="en-US" dirty="0"/>
          </a:p>
        </p:txBody>
      </p:sp>
      <p:sp>
        <p:nvSpPr>
          <p:cNvPr id="11" name="テキスト ボックス 10"/>
          <p:cNvSpPr txBox="1"/>
          <p:nvPr/>
        </p:nvSpPr>
        <p:spPr>
          <a:xfrm>
            <a:off x="5058412" y="6406157"/>
            <a:ext cx="646331" cy="369332"/>
          </a:xfrm>
          <a:prstGeom prst="rect">
            <a:avLst/>
          </a:prstGeom>
          <a:noFill/>
        </p:spPr>
        <p:txBody>
          <a:bodyPr wrap="none" rtlCol="0">
            <a:spAutoFit/>
          </a:bodyPr>
          <a:lstStyle/>
          <a:p>
            <a:r>
              <a:rPr lang="ja-JP" altLang="en-US" dirty="0" smtClean="0"/>
              <a:t>火星</a:t>
            </a:r>
            <a:endParaRPr kumimoji="1" lang="ja-JP" altLang="en-US" dirty="0"/>
          </a:p>
        </p:txBody>
      </p:sp>
      <p:sp>
        <p:nvSpPr>
          <p:cNvPr id="12" name="テキスト ボックス 11"/>
          <p:cNvSpPr txBox="1"/>
          <p:nvPr/>
        </p:nvSpPr>
        <p:spPr>
          <a:xfrm>
            <a:off x="6294113" y="6406157"/>
            <a:ext cx="1569660" cy="369332"/>
          </a:xfrm>
          <a:prstGeom prst="rect">
            <a:avLst/>
          </a:prstGeom>
          <a:noFill/>
        </p:spPr>
        <p:txBody>
          <a:bodyPr wrap="none" rtlCol="0">
            <a:spAutoFit/>
          </a:bodyPr>
          <a:lstStyle/>
          <a:p>
            <a:r>
              <a:rPr lang="ja-JP" altLang="en-US" dirty="0" smtClean="0"/>
              <a:t>（仮想）水惑星</a:t>
            </a:r>
            <a:endParaRPr kumimoji="1" lang="ja-JP" altLang="en-US" dirty="0"/>
          </a:p>
        </p:txBody>
      </p:sp>
      <p:pic>
        <p:nvPicPr>
          <p:cNvPr id="13" name="Picture 43" descr="venearth003"/>
          <p:cNvPicPr>
            <a:picLocks noChangeAspect="1" noChangeArrowheads="1"/>
          </p:cNvPicPr>
          <p:nvPr/>
        </p:nvPicPr>
        <p:blipFill rotWithShape="1">
          <a:blip r:embed="rId8">
            <a:extLst>
              <a:ext uri="{28A0092B-C50C-407E-A947-70E740481C1C}">
                <a14:useLocalDpi xmlns:a14="http://schemas.microsoft.com/office/drawing/2010/main" val="0"/>
              </a:ext>
            </a:extLst>
          </a:blip>
          <a:srcRect l="6573" r="3335"/>
          <a:stretch/>
        </p:blipFill>
        <p:spPr bwMode="auto">
          <a:xfrm>
            <a:off x="1249452" y="4669686"/>
            <a:ext cx="1722470" cy="17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383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本日の話題</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kumimoji="1" lang="ja-JP" altLang="en-US" dirty="0" smtClean="0"/>
              <a:t>大気大循環モデルを用いた金星大気計算の成果</a:t>
            </a:r>
            <a:r>
              <a:rPr kumimoji="1" lang="en-US" altLang="ja-JP" dirty="0" smtClean="0"/>
              <a:t> </a:t>
            </a:r>
          </a:p>
          <a:p>
            <a:pPr lvl="1"/>
            <a:r>
              <a:rPr kumimoji="1" lang="ja-JP" altLang="en-US" dirty="0" smtClean="0"/>
              <a:t>観測される東西風（スーパーローテーション）分布の再現</a:t>
            </a:r>
            <a:endParaRPr kumimoji="1" lang="en-US" altLang="ja-JP" dirty="0" smtClean="0"/>
          </a:p>
          <a:p>
            <a:pPr lvl="1"/>
            <a:r>
              <a:rPr kumimoji="1" lang="ja-JP" altLang="en-US" dirty="0" smtClean="0"/>
              <a:t>「あかつき」で観測された金星大気中の筋状構造の再現</a:t>
            </a:r>
            <a:r>
              <a:rPr lang="ja-JP" altLang="en-US" dirty="0"/>
              <a:t>。</a:t>
            </a:r>
            <a:endParaRPr kumimoji="1" lang="en-US" altLang="ja-JP" dirty="0" smtClean="0"/>
          </a:p>
          <a:p>
            <a:pPr lvl="1"/>
            <a:r>
              <a:rPr kumimoji="1" lang="ja-JP" altLang="en-US" dirty="0" smtClean="0"/>
              <a:t>金星大気データ同化システムを世界で初めて構築</a:t>
            </a:r>
            <a:r>
              <a:rPr lang="ja-JP" altLang="en-US" dirty="0"/>
              <a:t>。</a:t>
            </a:r>
            <a:endParaRPr kumimoji="1" lang="en-US" altLang="ja-JP" dirty="0" smtClean="0"/>
          </a:p>
          <a:p>
            <a:endParaRPr kumimoji="1" lang="en-US" altLang="ja-JP" dirty="0" smtClean="0"/>
          </a:p>
          <a:p>
            <a:endParaRPr lang="en-US" altLang="ja-JP" dirty="0"/>
          </a:p>
          <a:p>
            <a:endParaRPr kumimoji="1" lang="en-US" altLang="ja-JP" dirty="0" smtClean="0"/>
          </a:p>
          <a:p>
            <a:endParaRPr lang="en-US" altLang="ja-JP" dirty="0"/>
          </a:p>
          <a:p>
            <a:pPr marL="0" indent="0">
              <a:buNone/>
            </a:pPr>
            <a:r>
              <a:rPr kumimoji="1" lang="en-US" altLang="ja-JP" dirty="0" smtClean="0"/>
              <a:t> </a:t>
            </a:r>
            <a:endParaRPr kumimoji="1" lang="en-US" altLang="ja-JP" dirty="0"/>
          </a:p>
        </p:txBody>
      </p:sp>
      <p:pic>
        <p:nvPicPr>
          <p:cNvPr id="21" name="図 20"/>
          <p:cNvPicPr>
            <a:picLocks noChangeAspect="1"/>
          </p:cNvPicPr>
          <p:nvPr/>
        </p:nvPicPr>
        <p:blipFill>
          <a:blip r:embed="rId4"/>
          <a:srcRect b="4602"/>
          <a:stretch>
            <a:fillRect/>
          </a:stretch>
        </p:blipFill>
        <p:spPr>
          <a:xfrm>
            <a:off x="6879769" y="5379676"/>
            <a:ext cx="2035319" cy="1038249"/>
          </a:xfrm>
          <a:prstGeom prst="rect">
            <a:avLst/>
          </a:prstGeom>
        </p:spPr>
      </p:pic>
      <p:pic>
        <p:nvPicPr>
          <p:cNvPr id="24" name="図 23"/>
          <p:cNvPicPr>
            <a:picLocks noChangeAspect="1"/>
          </p:cNvPicPr>
          <p:nvPr/>
        </p:nvPicPr>
        <p:blipFill>
          <a:blip r:embed="rId5"/>
          <a:srcRect r="20091"/>
          <a:stretch>
            <a:fillRect/>
          </a:stretch>
        </p:blipFill>
        <p:spPr>
          <a:xfrm>
            <a:off x="1115616" y="4379361"/>
            <a:ext cx="3343481" cy="2145983"/>
          </a:xfrm>
          <a:prstGeom prst="rect">
            <a:avLst/>
          </a:prstGeom>
        </p:spPr>
      </p:pic>
      <p:pic>
        <p:nvPicPr>
          <p:cNvPr id="25" name="図 24"/>
          <p:cNvPicPr>
            <a:picLocks noChangeAspect="1"/>
          </p:cNvPicPr>
          <p:nvPr/>
        </p:nvPicPr>
        <p:blipFill>
          <a:blip r:embed="rId6"/>
          <a:stretch>
            <a:fillRect/>
          </a:stretch>
        </p:blipFill>
        <p:spPr>
          <a:xfrm>
            <a:off x="788400" y="3738272"/>
            <a:ext cx="1134945" cy="1109359"/>
          </a:xfrm>
          <a:prstGeom prst="rect">
            <a:avLst/>
          </a:prstGeom>
        </p:spPr>
      </p:pic>
      <p:pic>
        <p:nvPicPr>
          <p:cNvPr id="15365" name="Picture 5" descr="http://www.esa.int/var/esa/storage/images/esa_multimedia/images/2003/05/venus_express/9264007-5-eng-GB/Venus_Express_node_full_image_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548" y="4165063"/>
            <a:ext cx="1635814" cy="117077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116517" y="3595708"/>
            <a:ext cx="1901483" cy="523220"/>
          </a:xfrm>
          <a:prstGeom prst="rect">
            <a:avLst/>
          </a:prstGeom>
          <a:noFill/>
        </p:spPr>
        <p:txBody>
          <a:bodyPr wrap="none" rtlCol="0">
            <a:spAutoFit/>
          </a:bodyPr>
          <a:lstStyle/>
          <a:p>
            <a:r>
              <a:rPr kumimoji="1" lang="en-US" altLang="ja-JP" sz="1400" dirty="0" smtClean="0"/>
              <a:t>Venus Express</a:t>
            </a:r>
          </a:p>
          <a:p>
            <a:r>
              <a:rPr lang="ja-JP" altLang="en-US" sz="1400" dirty="0" smtClean="0"/>
              <a:t>（</a:t>
            </a:r>
            <a:r>
              <a:rPr lang="en-US" altLang="ja-JP" sz="1400" dirty="0" smtClean="0"/>
              <a:t>ESA; </a:t>
            </a:r>
            <a:r>
              <a:rPr lang="ja-JP" altLang="en-US" sz="1400" dirty="0" smtClean="0"/>
              <a:t>欧州宇宙機関）</a:t>
            </a:r>
            <a:endParaRPr kumimoji="1" lang="ja-JP" altLang="en-US" sz="1400" dirty="0"/>
          </a:p>
        </p:txBody>
      </p:sp>
      <p:sp>
        <p:nvSpPr>
          <p:cNvPr id="27" name="テキスト ボックス 26"/>
          <p:cNvSpPr txBox="1"/>
          <p:nvPr/>
        </p:nvSpPr>
        <p:spPr>
          <a:xfrm>
            <a:off x="7058155" y="6505599"/>
            <a:ext cx="1946367" cy="307777"/>
          </a:xfrm>
          <a:prstGeom prst="rect">
            <a:avLst/>
          </a:prstGeom>
          <a:noFill/>
        </p:spPr>
        <p:txBody>
          <a:bodyPr wrap="none" rtlCol="0">
            <a:spAutoFit/>
          </a:bodyPr>
          <a:lstStyle/>
          <a:p>
            <a:r>
              <a:rPr kumimoji="1" lang="ja-JP" altLang="en-US" sz="1400" dirty="0" smtClean="0"/>
              <a:t>あかつき</a:t>
            </a:r>
            <a:r>
              <a:rPr lang="ja-JP" altLang="en-US" sz="1400" dirty="0" smtClean="0"/>
              <a:t>（</a:t>
            </a:r>
            <a:r>
              <a:rPr lang="en-US" altLang="ja-JP" sz="1400" dirty="0" smtClean="0"/>
              <a:t>ISAS/JAXA</a:t>
            </a:r>
            <a:r>
              <a:rPr lang="ja-JP" altLang="en-US" sz="1400" dirty="0" smtClean="0"/>
              <a:t>）</a:t>
            </a:r>
            <a:endParaRPr kumimoji="1" lang="ja-JP" altLang="en-US" sz="1400" dirty="0"/>
          </a:p>
        </p:txBody>
      </p:sp>
      <p:sp>
        <p:nvSpPr>
          <p:cNvPr id="28" name="テキスト ボックス 27"/>
          <p:cNvSpPr txBox="1"/>
          <p:nvPr/>
        </p:nvSpPr>
        <p:spPr>
          <a:xfrm>
            <a:off x="1603883" y="6539594"/>
            <a:ext cx="2452916" cy="307777"/>
          </a:xfrm>
          <a:prstGeom prst="rect">
            <a:avLst/>
          </a:prstGeom>
          <a:noFill/>
        </p:spPr>
        <p:txBody>
          <a:bodyPr wrap="none" rtlCol="0">
            <a:spAutoFit/>
          </a:bodyPr>
          <a:lstStyle/>
          <a:p>
            <a:r>
              <a:rPr kumimoji="1" lang="ja-JP" altLang="en-US" sz="1400" dirty="0" smtClean="0"/>
              <a:t>地球シミュレータ</a:t>
            </a:r>
            <a:r>
              <a:rPr lang="ja-JP" altLang="en-US" sz="1400" dirty="0" smtClean="0"/>
              <a:t>（</a:t>
            </a:r>
            <a:r>
              <a:rPr lang="en-US" altLang="ja-JP" sz="1400" dirty="0" smtClean="0"/>
              <a:t>JAMSTEC</a:t>
            </a:r>
            <a:r>
              <a:rPr lang="ja-JP" altLang="en-US" sz="1400" dirty="0" smtClean="0"/>
              <a:t>）</a:t>
            </a:r>
            <a:endParaRPr kumimoji="1" lang="ja-JP" altLang="en-US" sz="1400" dirty="0"/>
          </a:p>
        </p:txBody>
      </p:sp>
      <p:sp>
        <p:nvSpPr>
          <p:cNvPr id="29" name="テキスト ボックス 28"/>
          <p:cNvSpPr txBox="1"/>
          <p:nvPr/>
        </p:nvSpPr>
        <p:spPr>
          <a:xfrm>
            <a:off x="3736681" y="3698839"/>
            <a:ext cx="1582228" cy="523220"/>
          </a:xfrm>
          <a:prstGeom prst="rect">
            <a:avLst/>
          </a:prstGeom>
          <a:noFill/>
        </p:spPr>
        <p:txBody>
          <a:bodyPr wrap="none" rtlCol="0">
            <a:spAutoFit/>
          </a:bodyPr>
          <a:lstStyle/>
          <a:p>
            <a:r>
              <a:rPr kumimoji="1" lang="ja-JP" altLang="en-US" sz="1400" dirty="0" smtClean="0"/>
              <a:t>金星 </a:t>
            </a:r>
            <a:r>
              <a:rPr kumimoji="1" lang="en-US" altLang="ja-JP" sz="1400" dirty="0" smtClean="0"/>
              <a:t>AFES </a:t>
            </a:r>
            <a:r>
              <a:rPr lang="ja-JP" altLang="en-US" sz="1400" dirty="0" smtClean="0"/>
              <a:t>による</a:t>
            </a:r>
            <a:endParaRPr lang="en-US" altLang="ja-JP" sz="1400" dirty="0" smtClean="0"/>
          </a:p>
          <a:p>
            <a:r>
              <a:rPr lang="ja-JP" altLang="en-US" sz="1400" dirty="0" smtClean="0"/>
              <a:t>再現計算</a:t>
            </a:r>
            <a:endParaRPr kumimoji="1" lang="ja-JP" altLang="en-US" sz="1400" dirty="0"/>
          </a:p>
        </p:txBody>
      </p:sp>
      <p:pic>
        <p:nvPicPr>
          <p:cNvPr id="30" name="omg_z4E-3_m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9751" t="7802" r="11723" b="8641"/>
          <a:stretch/>
        </p:blipFill>
        <p:spPr>
          <a:xfrm>
            <a:off x="1979712" y="3527941"/>
            <a:ext cx="1759054" cy="1353118"/>
          </a:xfrm>
          <a:prstGeom prst="rect">
            <a:avLst/>
          </a:prstGeom>
        </p:spPr>
      </p:pic>
      <p:sp>
        <p:nvSpPr>
          <p:cNvPr id="26" name="右矢印 25"/>
          <p:cNvSpPr/>
          <p:nvPr/>
        </p:nvSpPr>
        <p:spPr bwMode="auto">
          <a:xfrm rot="10800000">
            <a:off x="5008555" y="4929029"/>
            <a:ext cx="1483609" cy="81361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1" name="テキスト ボックス 30"/>
          <p:cNvSpPr txBox="1"/>
          <p:nvPr/>
        </p:nvSpPr>
        <p:spPr>
          <a:xfrm>
            <a:off x="5107277" y="4589038"/>
            <a:ext cx="1265090" cy="369332"/>
          </a:xfrm>
          <a:prstGeom prst="rect">
            <a:avLst/>
          </a:prstGeom>
          <a:noFill/>
        </p:spPr>
        <p:txBody>
          <a:bodyPr wrap="none" rtlCol="0">
            <a:spAutoFit/>
          </a:bodyPr>
          <a:lstStyle/>
          <a:p>
            <a:r>
              <a:rPr kumimoji="1" lang="ja-JP" altLang="en-US" dirty="0" smtClean="0"/>
              <a:t>データ同化</a:t>
            </a:r>
            <a:endParaRPr kumimoji="1" lang="ja-JP" altLang="en-US" dirty="0"/>
          </a:p>
        </p:txBody>
      </p:sp>
    </p:spTree>
    <p:extLst>
      <p:ext uri="{BB962C8B-B14F-4D97-AF65-F5344CB8AC3E}">
        <p14:creationId xmlns:p14="http://schemas.microsoft.com/office/powerpoint/2010/main" val="3850852050"/>
      </p:ext>
    </p:extLst>
  </p:cSld>
  <p:clrMapOvr>
    <a:masterClrMapping/>
  </p:clrMapOvr>
  <p:timing>
    <p:tnLst>
      <p:par>
        <p:cTn id="1" dur="indefinite" restart="never" nodeType="tmRoot">
          <p:childTnLst>
            <p:video>
              <p:cMediaNode vol="80000">
                <p:cTn id="2" fill="hold" display="0">
                  <p:stCondLst>
                    <p:cond delay="indefinite"/>
                  </p:stCondLst>
                </p:cTn>
                <p:tgtEl>
                  <p:spTgt spid="3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金星の特徴</a:t>
            </a:r>
            <a:endParaRPr kumimoji="1" lang="ja-JP" altLang="en-US" dirty="0"/>
          </a:p>
        </p:txBody>
      </p:sp>
      <p:graphicFrame>
        <p:nvGraphicFramePr>
          <p:cNvPr id="8" name="コンテンツ プレースホルダー 7"/>
          <p:cNvGraphicFramePr>
            <a:graphicFrameLocks noGrp="1"/>
          </p:cNvGraphicFramePr>
          <p:nvPr>
            <p:ph sz="half" idx="1"/>
            <p:extLst>
              <p:ext uri="{D42A27DB-BD31-4B8C-83A1-F6EECF244321}">
                <p14:modId xmlns:p14="http://schemas.microsoft.com/office/powerpoint/2010/main" val="1209429877"/>
              </p:ext>
            </p:extLst>
          </p:nvPr>
        </p:nvGraphicFramePr>
        <p:xfrm>
          <a:off x="457200" y="3086968"/>
          <a:ext cx="4038600" cy="2225040"/>
        </p:xfrm>
        <a:graphic>
          <a:graphicData uri="http://schemas.openxmlformats.org/drawingml/2006/table">
            <a:tbl>
              <a:tblPr firstRow="1" bandRow="1">
                <a:tableStyleId>{93296810-A885-4BE3-A3E7-6D5BEEA58F35}</a:tableStyleId>
              </a:tblPr>
              <a:tblGrid>
                <a:gridCol w="1738536">
                  <a:extLst>
                    <a:ext uri="{9D8B030D-6E8A-4147-A177-3AD203B41FA5}">
                      <a16:colId xmlns:a16="http://schemas.microsoft.com/office/drawing/2014/main" val="2785475788"/>
                    </a:ext>
                  </a:extLst>
                </a:gridCol>
                <a:gridCol w="1152128">
                  <a:extLst>
                    <a:ext uri="{9D8B030D-6E8A-4147-A177-3AD203B41FA5}">
                      <a16:colId xmlns:a16="http://schemas.microsoft.com/office/drawing/2014/main" val="2392358139"/>
                    </a:ext>
                  </a:extLst>
                </a:gridCol>
                <a:gridCol w="1147936">
                  <a:extLst>
                    <a:ext uri="{9D8B030D-6E8A-4147-A177-3AD203B41FA5}">
                      <a16:colId xmlns:a16="http://schemas.microsoft.com/office/drawing/2014/main" val="2542731984"/>
                    </a:ext>
                  </a:extLst>
                </a:gridCol>
              </a:tblGrid>
              <a:tr h="370840">
                <a:tc>
                  <a:txBody>
                    <a:bodyPr/>
                    <a:lstStyle/>
                    <a:p>
                      <a:endParaRPr kumimoji="1" lang="ja-JP" altLang="en-US" dirty="0"/>
                    </a:p>
                  </a:txBody>
                  <a:tcPr/>
                </a:tc>
                <a:tc>
                  <a:txBody>
                    <a:bodyPr/>
                    <a:lstStyle/>
                    <a:p>
                      <a:r>
                        <a:rPr kumimoji="1" lang="ja-JP" altLang="en-US" dirty="0" smtClean="0"/>
                        <a:t>金星</a:t>
                      </a:r>
                      <a:endParaRPr kumimoji="1" lang="ja-JP" altLang="en-US" dirty="0"/>
                    </a:p>
                  </a:txBody>
                  <a:tcPr/>
                </a:tc>
                <a:tc>
                  <a:txBody>
                    <a:bodyPr/>
                    <a:lstStyle/>
                    <a:p>
                      <a:r>
                        <a:rPr kumimoji="1" lang="ja-JP" altLang="en-US" dirty="0" smtClean="0"/>
                        <a:t>地球</a:t>
                      </a:r>
                      <a:endParaRPr kumimoji="1" lang="ja-JP" altLang="en-US" dirty="0"/>
                    </a:p>
                  </a:txBody>
                  <a:tcPr/>
                </a:tc>
                <a:extLst>
                  <a:ext uri="{0D108BD9-81ED-4DB2-BD59-A6C34878D82A}">
                    <a16:rowId xmlns:a16="http://schemas.microsoft.com/office/drawing/2014/main" val="3956365048"/>
                  </a:ext>
                </a:extLst>
              </a:tr>
              <a:tr h="370840">
                <a:tc>
                  <a:txBody>
                    <a:bodyPr/>
                    <a:lstStyle/>
                    <a:p>
                      <a:r>
                        <a:rPr kumimoji="1" lang="ja-JP" altLang="en-US" dirty="0" smtClean="0"/>
                        <a:t>半径 </a:t>
                      </a:r>
                      <a:r>
                        <a:rPr kumimoji="1" lang="en-US" altLang="ja-JP" dirty="0" smtClean="0"/>
                        <a:t>(km)</a:t>
                      </a:r>
                      <a:endParaRPr kumimoji="1" lang="ja-JP" altLang="en-US" dirty="0"/>
                    </a:p>
                  </a:txBody>
                  <a:tcPr/>
                </a:tc>
                <a:tc>
                  <a:txBody>
                    <a:bodyPr/>
                    <a:lstStyle/>
                    <a:p>
                      <a:pPr algn="r"/>
                      <a:r>
                        <a:rPr kumimoji="1" lang="en-US" altLang="ja-JP" dirty="0" smtClean="0"/>
                        <a:t>6050</a:t>
                      </a:r>
                      <a:endParaRPr kumimoji="1" lang="ja-JP" altLang="en-US" dirty="0"/>
                    </a:p>
                  </a:txBody>
                  <a:tcPr/>
                </a:tc>
                <a:tc>
                  <a:txBody>
                    <a:bodyPr/>
                    <a:lstStyle/>
                    <a:p>
                      <a:pPr algn="r"/>
                      <a:r>
                        <a:rPr kumimoji="1" lang="en-US" altLang="ja-JP" dirty="0" smtClean="0"/>
                        <a:t>6378</a:t>
                      </a:r>
                      <a:endParaRPr kumimoji="1" lang="ja-JP" altLang="en-US" dirty="0"/>
                    </a:p>
                  </a:txBody>
                  <a:tcPr/>
                </a:tc>
                <a:extLst>
                  <a:ext uri="{0D108BD9-81ED-4DB2-BD59-A6C34878D82A}">
                    <a16:rowId xmlns:a16="http://schemas.microsoft.com/office/drawing/2014/main" val="1241707702"/>
                  </a:ext>
                </a:extLst>
              </a:tr>
              <a:tr h="370840">
                <a:tc>
                  <a:txBody>
                    <a:bodyPr/>
                    <a:lstStyle/>
                    <a:p>
                      <a:r>
                        <a:rPr kumimoji="1" lang="ja-JP" altLang="en-US" dirty="0" smtClean="0"/>
                        <a:t>自転周期（日）</a:t>
                      </a:r>
                      <a:endParaRPr kumimoji="1" lang="en-US" altLang="ja-JP" dirty="0" smtClean="0"/>
                    </a:p>
                  </a:txBody>
                  <a:tcPr/>
                </a:tc>
                <a:tc>
                  <a:txBody>
                    <a:bodyPr/>
                    <a:lstStyle/>
                    <a:p>
                      <a:pPr algn="r"/>
                      <a:r>
                        <a:rPr kumimoji="1" lang="en-US" altLang="ja-JP" dirty="0" smtClean="0"/>
                        <a:t>243</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288564193"/>
                  </a:ext>
                </a:extLst>
              </a:tr>
              <a:tr h="370840">
                <a:tc>
                  <a:txBody>
                    <a:bodyPr/>
                    <a:lstStyle/>
                    <a:p>
                      <a:r>
                        <a:rPr kumimoji="1" lang="ja-JP" altLang="en-US" dirty="0" smtClean="0"/>
                        <a:t>地面気圧（</a:t>
                      </a:r>
                      <a:r>
                        <a:rPr kumimoji="1" lang="en-US" altLang="ja-JP" dirty="0" smtClean="0"/>
                        <a:t>bar</a:t>
                      </a:r>
                      <a:r>
                        <a:rPr kumimoji="1" lang="ja-JP" altLang="en-US" dirty="0" smtClean="0"/>
                        <a:t>）</a:t>
                      </a:r>
                      <a:endParaRPr kumimoji="1" lang="ja-JP" altLang="en-US" dirty="0"/>
                    </a:p>
                  </a:txBody>
                  <a:tcPr/>
                </a:tc>
                <a:tc>
                  <a:txBody>
                    <a:bodyPr/>
                    <a:lstStyle/>
                    <a:p>
                      <a:pPr algn="r"/>
                      <a:r>
                        <a:rPr kumimoji="1" lang="en-US" altLang="ja-JP" dirty="0" smtClean="0"/>
                        <a:t>92</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3194928661"/>
                  </a:ext>
                </a:extLst>
              </a:tr>
              <a:tr h="370840">
                <a:tc>
                  <a:txBody>
                    <a:bodyPr/>
                    <a:lstStyle/>
                    <a:p>
                      <a:r>
                        <a:rPr kumimoji="1" lang="ja-JP" altLang="en-US" dirty="0" smtClean="0"/>
                        <a:t>地面温度（℃）</a:t>
                      </a:r>
                      <a:endParaRPr kumimoji="1" lang="ja-JP" alt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462</a:t>
                      </a:r>
                      <a:endParaRPr kumimoji="1" lang="ja-JP" altLang="en-US"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15</a:t>
                      </a:r>
                      <a:endParaRPr kumimoji="1" lang="ja-JP" altLang="en-US" dirty="0" smtClean="0"/>
                    </a:p>
                  </a:txBody>
                  <a:tcPr/>
                </a:tc>
                <a:extLst>
                  <a:ext uri="{0D108BD9-81ED-4DB2-BD59-A6C34878D82A}">
                    <a16:rowId xmlns:a16="http://schemas.microsoft.com/office/drawing/2014/main" val="3199074933"/>
                  </a:ext>
                </a:extLst>
              </a:tr>
              <a:tr h="370840">
                <a:tc>
                  <a:txBody>
                    <a:bodyPr/>
                    <a:lstStyle/>
                    <a:p>
                      <a:r>
                        <a:rPr kumimoji="1" lang="ja-JP" altLang="en-US" dirty="0" smtClean="0"/>
                        <a:t>大気組成</a:t>
                      </a:r>
                      <a:endParaRPr kumimoji="1" lang="ja-JP" altLang="en-US" dirty="0"/>
                    </a:p>
                  </a:txBody>
                  <a:tcPr/>
                </a:tc>
                <a:tc>
                  <a:txBody>
                    <a:bodyPr/>
                    <a:lstStyle/>
                    <a:p>
                      <a:pPr algn="r"/>
                      <a:r>
                        <a:rPr kumimoji="1" lang="en-US" altLang="ja-JP" dirty="0" smtClean="0"/>
                        <a:t>CO</a:t>
                      </a:r>
                      <a:r>
                        <a:rPr kumimoji="1" lang="en-US" altLang="ja-JP" baseline="-25000" dirty="0" smtClean="0"/>
                        <a:t>2</a:t>
                      </a:r>
                      <a:endParaRPr kumimoji="1" lang="ja-JP" altLang="en-US" baseline="-25000" dirty="0"/>
                    </a:p>
                  </a:txBody>
                  <a:tcPr/>
                </a:tc>
                <a:tc>
                  <a:txBody>
                    <a:bodyPr/>
                    <a:lstStyle/>
                    <a:p>
                      <a:pPr algn="r"/>
                      <a:r>
                        <a:rPr kumimoji="1" lang="en-US" altLang="ja-JP" dirty="0" smtClean="0"/>
                        <a:t>N</a:t>
                      </a:r>
                      <a:r>
                        <a:rPr kumimoji="1" lang="en-US" altLang="ja-JP" baseline="-25000" dirty="0" smtClean="0"/>
                        <a:t>2</a:t>
                      </a:r>
                      <a:r>
                        <a:rPr kumimoji="1" lang="en-US" altLang="ja-JP" dirty="0" smtClean="0"/>
                        <a:t>, O</a:t>
                      </a:r>
                      <a:r>
                        <a:rPr kumimoji="1" lang="en-US" altLang="ja-JP" baseline="-25000" dirty="0" smtClean="0"/>
                        <a:t>2</a:t>
                      </a:r>
                      <a:endParaRPr kumimoji="1" lang="ja-JP" altLang="en-US" baseline="-25000" dirty="0"/>
                    </a:p>
                  </a:txBody>
                  <a:tcPr/>
                </a:tc>
                <a:extLst>
                  <a:ext uri="{0D108BD9-81ED-4DB2-BD59-A6C34878D82A}">
                    <a16:rowId xmlns:a16="http://schemas.microsoft.com/office/drawing/2014/main" val="1975583193"/>
                  </a:ext>
                </a:extLst>
              </a:tr>
            </a:tbl>
          </a:graphicData>
        </a:graphic>
      </p:graphicFrame>
      <p:sp>
        <p:nvSpPr>
          <p:cNvPr id="7" name="コンテンツ プレースホルダー 6"/>
          <p:cNvSpPr>
            <a:spLocks noGrp="1"/>
          </p:cNvSpPr>
          <p:nvPr>
            <p:ph sz="half" idx="2"/>
          </p:nvPr>
        </p:nvSpPr>
        <p:spPr/>
        <p:txBody>
          <a:bodyPr>
            <a:normAutofit lnSpcReduction="10000"/>
          </a:bodyPr>
          <a:lstStyle/>
          <a:p>
            <a:r>
              <a:rPr kumimoji="1" lang="ja-JP" altLang="en-US" dirty="0" smtClean="0"/>
              <a:t>金星</a:t>
            </a:r>
            <a:endParaRPr kumimoji="1" lang="en-US" altLang="ja-JP" dirty="0" smtClean="0"/>
          </a:p>
          <a:p>
            <a:pPr lvl="1"/>
            <a:r>
              <a:rPr lang="ja-JP" altLang="en-US" dirty="0" smtClean="0"/>
              <a:t>自転</a:t>
            </a:r>
            <a:r>
              <a:rPr kumimoji="1" lang="ja-JP" altLang="en-US" dirty="0" smtClean="0"/>
              <a:t>が極めて遅い</a:t>
            </a:r>
            <a:endParaRPr kumimoji="1" lang="en-US" altLang="ja-JP" dirty="0" smtClean="0"/>
          </a:p>
          <a:p>
            <a:pPr lvl="1"/>
            <a:r>
              <a:rPr kumimoji="1" lang="en-US" altLang="ja-JP" dirty="0" smtClean="0"/>
              <a:t>CO</a:t>
            </a:r>
            <a:r>
              <a:rPr kumimoji="1" lang="en-US" altLang="ja-JP" baseline="-25000" dirty="0" smtClean="0"/>
              <a:t>2</a:t>
            </a:r>
            <a:r>
              <a:rPr kumimoji="1" lang="en-US" altLang="ja-JP" dirty="0" smtClean="0"/>
              <a:t> </a:t>
            </a:r>
            <a:r>
              <a:rPr kumimoji="1" lang="ja-JP" altLang="en-US" dirty="0" smtClean="0"/>
              <a:t>の濃密な大気</a:t>
            </a:r>
            <a:endParaRPr kumimoji="1" lang="en-US" altLang="ja-JP" dirty="0" smtClean="0"/>
          </a:p>
          <a:p>
            <a:pPr lvl="1"/>
            <a:r>
              <a:rPr kumimoji="1" lang="ja-JP" altLang="en-US" dirty="0" smtClean="0"/>
              <a:t>厚い雲に覆われている</a:t>
            </a:r>
            <a:endParaRPr kumimoji="1" lang="en-US" altLang="ja-JP" dirty="0" smtClean="0"/>
          </a:p>
          <a:p>
            <a:pPr lvl="1"/>
            <a:r>
              <a:rPr lang="ja-JP" altLang="en-US" dirty="0" smtClean="0"/>
              <a:t>スーパーローテーション</a:t>
            </a:r>
            <a:endParaRPr lang="en-US" altLang="ja-JP" dirty="0"/>
          </a:p>
          <a:p>
            <a:endParaRPr kumimoji="1" lang="en-US" altLang="ja-JP" dirty="0" smtClean="0"/>
          </a:p>
          <a:p>
            <a:endParaRPr kumimoji="1" lang="en-US" altLang="ja-JP" dirty="0" smtClean="0"/>
          </a:p>
          <a:p>
            <a:endParaRPr lang="en-US" altLang="ja-JP" dirty="0">
              <a:solidFill>
                <a:srgbClr val="FF0000"/>
              </a:solidFill>
            </a:endParaRPr>
          </a:p>
          <a:p>
            <a:endParaRPr kumimoji="1" lang="en-US" altLang="ja-JP" dirty="0" smtClean="0">
              <a:solidFill>
                <a:srgbClr val="FF0000"/>
              </a:solidFill>
            </a:endParaRPr>
          </a:p>
          <a:p>
            <a:pPr marL="0" indent="0">
              <a:buNone/>
            </a:pPr>
            <a:r>
              <a:rPr lang="ja-JP" altLang="en-US" dirty="0" smtClean="0">
                <a:solidFill>
                  <a:srgbClr val="FF0000"/>
                </a:solidFill>
              </a:rPr>
              <a:t>　</a:t>
            </a:r>
            <a:endParaRPr lang="en-US" altLang="ja-JP" dirty="0">
              <a:solidFill>
                <a:srgbClr val="FF0000"/>
              </a:solidFill>
            </a:endParaRPr>
          </a:p>
          <a:p>
            <a:pPr marL="0" indent="0">
              <a:buNone/>
            </a:pPr>
            <a:endParaRPr kumimoji="1" lang="ja-JP" altLang="en-US" dirty="0">
              <a:solidFill>
                <a:srgbClr val="FF0000"/>
              </a:solidFill>
            </a:endParaRPr>
          </a:p>
        </p:txBody>
      </p:sp>
      <p:pic>
        <p:nvPicPr>
          <p:cNvPr id="4" name="Picture 42" descr="venearth002"/>
          <p:cNvPicPr>
            <a:picLocks noChangeAspect="1" noChangeArrowheads="1"/>
          </p:cNvPicPr>
          <p:nvPr/>
        </p:nvPicPr>
        <p:blipFill rotWithShape="1">
          <a:blip r:embed="rId2">
            <a:extLst>
              <a:ext uri="{28A0092B-C50C-407E-A947-70E740481C1C}">
                <a14:useLocalDpi xmlns:a14="http://schemas.microsoft.com/office/drawing/2010/main" val="0"/>
              </a:ext>
            </a:extLst>
          </a:blip>
          <a:srcRect l="4131" r="4985" b="4176"/>
          <a:stretch/>
        </p:blipFill>
        <p:spPr bwMode="auto">
          <a:xfrm>
            <a:off x="3399172" y="1661199"/>
            <a:ext cx="1100820" cy="114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venearth003"/>
          <p:cNvPicPr>
            <a:picLocks noChangeAspect="1" noChangeArrowheads="1"/>
          </p:cNvPicPr>
          <p:nvPr/>
        </p:nvPicPr>
        <p:blipFill rotWithShape="1">
          <a:blip r:embed="rId3">
            <a:extLst>
              <a:ext uri="{28A0092B-C50C-407E-A947-70E740481C1C}">
                <a14:useLocalDpi xmlns:a14="http://schemas.microsoft.com/office/drawing/2010/main" val="0"/>
              </a:ext>
            </a:extLst>
          </a:blip>
          <a:srcRect l="6573" r="3335"/>
          <a:stretch/>
        </p:blipFill>
        <p:spPr bwMode="auto">
          <a:xfrm>
            <a:off x="2195736" y="1693586"/>
            <a:ext cx="1150857" cy="117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4"/>
          <a:stretch>
            <a:fillRect/>
          </a:stretch>
        </p:blipFill>
        <p:spPr>
          <a:xfrm>
            <a:off x="4772878" y="4580311"/>
            <a:ext cx="1913355" cy="2003977"/>
          </a:xfrm>
          <a:prstGeom prst="rect">
            <a:avLst/>
          </a:prstGeom>
        </p:spPr>
      </p:pic>
      <p:pic>
        <p:nvPicPr>
          <p:cNvPr id="12" name="図 11"/>
          <p:cNvPicPr>
            <a:picLocks noChangeAspect="1"/>
          </p:cNvPicPr>
          <p:nvPr/>
        </p:nvPicPr>
        <p:blipFill>
          <a:blip r:embed="rId5"/>
          <a:stretch>
            <a:fillRect/>
          </a:stretch>
        </p:blipFill>
        <p:spPr>
          <a:xfrm>
            <a:off x="6709462" y="4581128"/>
            <a:ext cx="2255026" cy="1998300"/>
          </a:xfrm>
          <a:prstGeom prst="rect">
            <a:avLst/>
          </a:prstGeom>
        </p:spPr>
      </p:pic>
      <p:sp>
        <p:nvSpPr>
          <p:cNvPr id="3" name="テキスト ボックス 2"/>
          <p:cNvSpPr txBox="1"/>
          <p:nvPr/>
        </p:nvSpPr>
        <p:spPr>
          <a:xfrm>
            <a:off x="4628362" y="3891353"/>
            <a:ext cx="4463081" cy="461665"/>
          </a:xfrm>
          <a:prstGeom prst="rect">
            <a:avLst/>
          </a:prstGeom>
          <a:noFill/>
        </p:spPr>
        <p:txBody>
          <a:bodyPr wrap="none" rtlCol="0">
            <a:spAutoFit/>
          </a:bodyPr>
          <a:lstStyle/>
          <a:p>
            <a:r>
              <a:rPr kumimoji="1" lang="ja-JP" altLang="en-US" sz="2400" dirty="0" smtClean="0">
                <a:solidFill>
                  <a:srgbClr val="FF0000"/>
                </a:solidFill>
              </a:rPr>
              <a:t>様々な大気波動構造の解明が鍵</a:t>
            </a:r>
            <a:endParaRPr kumimoji="1" lang="ja-JP" altLang="en-US" sz="2400" dirty="0">
              <a:solidFill>
                <a:srgbClr val="FF0000"/>
              </a:solidFill>
            </a:endParaRPr>
          </a:p>
        </p:txBody>
      </p:sp>
    </p:spTree>
    <p:extLst>
      <p:ext uri="{BB962C8B-B14F-4D97-AF65-F5344CB8AC3E}">
        <p14:creationId xmlns:p14="http://schemas.microsoft.com/office/powerpoint/2010/main" val="551187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AFES </a:t>
            </a:r>
            <a:r>
              <a:rPr lang="ja-JP" altLang="en-US" dirty="0"/>
              <a:t>金星計算による</a:t>
            </a:r>
            <a:r>
              <a:rPr lang="en-US" altLang="ja-JP" dirty="0"/>
              <a:t/>
            </a:r>
            <a:br>
              <a:rPr lang="en-US" altLang="ja-JP" dirty="0"/>
            </a:br>
            <a:r>
              <a:rPr lang="ja-JP" altLang="en-US" dirty="0"/>
              <a:t>金星</a:t>
            </a:r>
            <a:r>
              <a:rPr lang="ja-JP" altLang="en-US" dirty="0" smtClean="0"/>
              <a:t>大気スーパーローテーション</a:t>
            </a:r>
            <a:r>
              <a:rPr lang="en-US" altLang="ja-JP" dirty="0" smtClean="0"/>
              <a:t/>
            </a:r>
            <a:br>
              <a:rPr lang="en-US" altLang="ja-JP" dirty="0" smtClean="0"/>
            </a:br>
            <a:r>
              <a:rPr lang="ja-JP" altLang="en-US" dirty="0" smtClean="0"/>
              <a:t>の再現</a:t>
            </a:r>
            <a:endParaRPr kumimoji="1" lang="ja-JP" altLang="en-US" dirty="0"/>
          </a:p>
        </p:txBody>
      </p:sp>
      <p:pic>
        <p:nvPicPr>
          <p:cNvPr id="8" name="図プレースホルダー 4" descr="umx_z65-70-75km.gif"/>
          <p:cNvPicPr>
            <a:picLocks noChangeAspect="1"/>
          </p:cNvPicPr>
          <p:nvPr/>
        </p:nvPicPr>
        <p:blipFill rotWithShape="1">
          <a:blip r:embed="rId2">
            <a:extLst>
              <a:ext uri="{28A0092B-C50C-407E-A947-70E740481C1C}">
                <a14:useLocalDpi xmlns:a14="http://schemas.microsoft.com/office/drawing/2010/main" val="0"/>
              </a:ext>
            </a:extLst>
          </a:blip>
          <a:srcRect b="-2507"/>
          <a:stretch/>
        </p:blipFill>
        <p:spPr bwMode="auto">
          <a:xfrm>
            <a:off x="179512" y="2132856"/>
            <a:ext cx="4495800" cy="3456384"/>
          </a:xfrm>
          <a:prstGeom prst="rect">
            <a:avLst/>
          </a:prstGeom>
          <a:solidFill>
            <a:srgbClr val="FFFFFF"/>
          </a:solidFill>
          <a:ln w="9525">
            <a:noFill/>
            <a:miter lim="800000"/>
            <a:headEnd/>
            <a:tailEnd/>
          </a:ln>
        </p:spPr>
      </p:pic>
      <p:pic>
        <p:nvPicPr>
          <p:cNvPr id="9" name="図 8" descr="Machado-etal_2014_Icarus243-249_pdf（13_15ページ）.png"/>
          <p:cNvPicPr>
            <a:picLocks noChangeAspect="1"/>
          </p:cNvPicPr>
          <p:nvPr/>
        </p:nvPicPr>
        <p:blipFill rotWithShape="1">
          <a:blip r:embed="rId3" cstate="print">
            <a:extLst>
              <a:ext uri="{28A0092B-C50C-407E-A947-70E740481C1C}">
                <a14:useLocalDpi xmlns:a14="http://schemas.microsoft.com/office/drawing/2010/main" val="0"/>
              </a:ext>
            </a:extLst>
          </a:blip>
          <a:srcRect t="-4361" b="-1"/>
          <a:stretch/>
        </p:blipFill>
        <p:spPr>
          <a:xfrm>
            <a:off x="4794182" y="2132856"/>
            <a:ext cx="4203118" cy="3449441"/>
          </a:xfrm>
          <a:prstGeom prst="rect">
            <a:avLst/>
          </a:prstGeom>
          <a:solidFill>
            <a:srgbClr val="FFFFFF"/>
          </a:solidFill>
        </p:spPr>
      </p:pic>
      <p:sp>
        <p:nvSpPr>
          <p:cNvPr id="16" name="テキスト ボックス 15"/>
          <p:cNvSpPr txBox="1"/>
          <p:nvPr/>
        </p:nvSpPr>
        <p:spPr>
          <a:xfrm>
            <a:off x="1861051" y="1835532"/>
            <a:ext cx="1774845" cy="369332"/>
          </a:xfrm>
          <a:prstGeom prst="rect">
            <a:avLst/>
          </a:prstGeom>
          <a:noFill/>
        </p:spPr>
        <p:txBody>
          <a:bodyPr wrap="none" rtlCol="0">
            <a:spAutoFit/>
          </a:bodyPr>
          <a:lstStyle/>
          <a:p>
            <a:r>
              <a:rPr kumimoji="1" lang="en-US" altLang="ja-JP" dirty="0" smtClean="0"/>
              <a:t>AFES </a:t>
            </a:r>
            <a:r>
              <a:rPr kumimoji="1" lang="ja-JP" altLang="en-US" dirty="0" smtClean="0"/>
              <a:t>金星計算</a:t>
            </a:r>
            <a:endParaRPr kumimoji="1" lang="ja-JP" altLang="en-US" dirty="0"/>
          </a:p>
        </p:txBody>
      </p:sp>
      <p:sp>
        <p:nvSpPr>
          <p:cNvPr id="17" name="テキスト ボックス 16"/>
          <p:cNvSpPr txBox="1"/>
          <p:nvPr/>
        </p:nvSpPr>
        <p:spPr>
          <a:xfrm>
            <a:off x="5796136" y="1835532"/>
            <a:ext cx="2406428" cy="369332"/>
          </a:xfrm>
          <a:prstGeom prst="rect">
            <a:avLst/>
          </a:prstGeom>
          <a:noFill/>
        </p:spPr>
        <p:txBody>
          <a:bodyPr wrap="none" rtlCol="0">
            <a:spAutoFit/>
          </a:bodyPr>
          <a:lstStyle/>
          <a:p>
            <a:r>
              <a:rPr lang="ja-JP" altLang="en-US" dirty="0"/>
              <a:t>観測</a:t>
            </a:r>
            <a:r>
              <a:rPr lang="ja-JP" altLang="en-US" dirty="0" smtClean="0"/>
              <a:t>される東西風分布</a:t>
            </a:r>
            <a:endParaRPr lang="en-US" altLang="ja-JP" dirty="0" smtClean="0"/>
          </a:p>
        </p:txBody>
      </p:sp>
      <p:sp>
        <p:nvSpPr>
          <p:cNvPr id="18" name="テキスト ボックス 17"/>
          <p:cNvSpPr txBox="1"/>
          <p:nvPr/>
        </p:nvSpPr>
        <p:spPr>
          <a:xfrm>
            <a:off x="6504310" y="5589240"/>
            <a:ext cx="2492990" cy="369332"/>
          </a:xfrm>
          <a:prstGeom prst="rect">
            <a:avLst/>
          </a:prstGeom>
          <a:noFill/>
        </p:spPr>
        <p:txBody>
          <a:bodyPr wrap="none" rtlCol="0">
            <a:spAutoFit/>
          </a:bodyPr>
          <a:lstStyle/>
          <a:p>
            <a:r>
              <a:rPr kumimoji="1" lang="en-US" altLang="ja-JP" dirty="0" smtClean="0"/>
              <a:t>(Machado et al., 2014)</a:t>
            </a:r>
            <a:endParaRPr kumimoji="1" lang="ja-JP" altLang="en-US" dirty="0"/>
          </a:p>
        </p:txBody>
      </p:sp>
      <p:sp>
        <p:nvSpPr>
          <p:cNvPr id="19" name="テキスト ボックス 18"/>
          <p:cNvSpPr txBox="1"/>
          <p:nvPr/>
        </p:nvSpPr>
        <p:spPr>
          <a:xfrm>
            <a:off x="1270238" y="5827404"/>
            <a:ext cx="6963766" cy="954107"/>
          </a:xfrm>
          <a:prstGeom prst="rect">
            <a:avLst/>
          </a:prstGeom>
          <a:noFill/>
        </p:spPr>
        <p:txBody>
          <a:bodyPr wrap="none" rtlCol="0">
            <a:spAutoFit/>
          </a:bodyPr>
          <a:lstStyle/>
          <a:p>
            <a:r>
              <a:rPr lang="ja-JP" altLang="en-US" sz="2800" dirty="0">
                <a:solidFill>
                  <a:srgbClr val="FF0000"/>
                </a:solidFill>
              </a:rPr>
              <a:t>観測</a:t>
            </a:r>
            <a:r>
              <a:rPr lang="ja-JP" altLang="en-US" sz="2800" dirty="0" smtClean="0">
                <a:solidFill>
                  <a:srgbClr val="FF0000"/>
                </a:solidFill>
              </a:rPr>
              <a:t>と整合的な緯度分布を持つ</a:t>
            </a:r>
            <a:endParaRPr lang="en-US" altLang="ja-JP" sz="2800" dirty="0" smtClean="0">
              <a:solidFill>
                <a:srgbClr val="FF0000"/>
              </a:solidFill>
            </a:endParaRPr>
          </a:p>
          <a:p>
            <a:r>
              <a:rPr lang="ja-JP" altLang="en-US" sz="2800" dirty="0" smtClean="0">
                <a:solidFill>
                  <a:srgbClr val="FF0000"/>
                </a:solidFill>
              </a:rPr>
              <a:t>東西風分布（スーパーローテーション）の再現</a:t>
            </a:r>
            <a:endParaRPr kumimoji="1" lang="ja-JP" altLang="en-US" sz="2800" dirty="0">
              <a:solidFill>
                <a:srgbClr val="FF0000"/>
              </a:solidFill>
            </a:endParaRPr>
          </a:p>
        </p:txBody>
      </p:sp>
    </p:spTree>
    <p:extLst>
      <p:ext uri="{BB962C8B-B14F-4D97-AF65-F5344CB8AC3E}">
        <p14:creationId xmlns:p14="http://schemas.microsoft.com/office/powerpoint/2010/main" val="270497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AFES </a:t>
            </a:r>
            <a:r>
              <a:rPr lang="ja-JP" altLang="en-US" dirty="0" smtClean="0"/>
              <a:t>金星計算による</a:t>
            </a:r>
            <a:r>
              <a:rPr lang="en-US" altLang="ja-JP" dirty="0" smtClean="0"/>
              <a:t/>
            </a:r>
            <a:br>
              <a:rPr lang="en-US" altLang="ja-JP" dirty="0" smtClean="0"/>
            </a:br>
            <a:r>
              <a:rPr lang="ja-JP" altLang="en-US" dirty="0" smtClean="0"/>
              <a:t>金星大気筋状</a:t>
            </a:r>
            <a:r>
              <a:rPr lang="ja-JP" altLang="en-US" dirty="0"/>
              <a:t>構造</a:t>
            </a:r>
            <a:r>
              <a:rPr lang="ja-JP" altLang="en-US" dirty="0" smtClean="0"/>
              <a:t>の再現・解明</a:t>
            </a:r>
            <a:endParaRPr kumimoji="1" lang="ja-JP" altLang="en-US" dirty="0"/>
          </a:p>
        </p:txBody>
      </p:sp>
      <p:pic>
        <p:nvPicPr>
          <p:cNvPr id="5" name="Picture 2" descr="2μmカメラIR2による金星疑似カラー画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986" y="1703691"/>
            <a:ext cx="3401700" cy="330948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p:cNvPicPr>
          <p:nvPr/>
        </p:nvPicPr>
        <p:blipFill rotWithShape="1">
          <a:blip r:embed="rId3">
            <a:extLst>
              <a:ext uri="{28A0092B-C50C-407E-A947-70E740481C1C}">
                <a14:useLocalDpi xmlns:a14="http://schemas.microsoft.com/office/drawing/2010/main" val="0"/>
              </a:ext>
            </a:extLst>
          </a:blip>
          <a:srcRect l="12525" t="18900" r="12608" b="30053"/>
          <a:stretch/>
        </p:blipFill>
        <p:spPr>
          <a:xfrm flipH="1">
            <a:off x="5024876" y="1700808"/>
            <a:ext cx="3266126" cy="3281318"/>
          </a:xfrm>
          <a:prstGeom prst="rect">
            <a:avLst/>
          </a:prstGeom>
        </p:spPr>
      </p:pic>
      <p:sp>
        <p:nvSpPr>
          <p:cNvPr id="7" name="テキスト ボックス 6"/>
          <p:cNvSpPr txBox="1"/>
          <p:nvPr/>
        </p:nvSpPr>
        <p:spPr>
          <a:xfrm>
            <a:off x="395536" y="5044226"/>
            <a:ext cx="4450257" cy="646331"/>
          </a:xfrm>
          <a:prstGeom prst="rect">
            <a:avLst/>
          </a:prstGeom>
          <a:noFill/>
        </p:spPr>
        <p:txBody>
          <a:bodyPr wrap="none" rtlCol="0">
            <a:spAutoFit/>
          </a:bodyPr>
          <a:lstStyle/>
          <a:p>
            <a:r>
              <a:rPr lang="ja-JP" altLang="en-US" dirty="0" smtClean="0"/>
              <a:t>「あかつき」 </a:t>
            </a:r>
            <a:r>
              <a:rPr lang="en-US" altLang="ja-JP" dirty="0" smtClean="0"/>
              <a:t>2 </a:t>
            </a:r>
            <a:r>
              <a:rPr lang="en-US" altLang="ja-JP" dirty="0" err="1" smtClean="0"/>
              <a:t>μm</a:t>
            </a:r>
            <a:r>
              <a:rPr lang="en-US" altLang="ja-JP" dirty="0" smtClean="0"/>
              <a:t> </a:t>
            </a:r>
            <a:r>
              <a:rPr lang="ja-JP" altLang="en-US" dirty="0" smtClean="0"/>
              <a:t>カメラ </a:t>
            </a:r>
            <a:r>
              <a:rPr lang="en-US" altLang="ja-JP" dirty="0" smtClean="0"/>
              <a:t>IR2</a:t>
            </a:r>
            <a:r>
              <a:rPr lang="ja-JP" altLang="en-US" dirty="0"/>
              <a:t>による金星</a:t>
            </a:r>
            <a:r>
              <a:rPr lang="ja-JP" altLang="en-US" dirty="0" smtClean="0"/>
              <a:t>疑似</a:t>
            </a:r>
            <a:endParaRPr lang="en-US" altLang="ja-JP" dirty="0" smtClean="0"/>
          </a:p>
          <a:p>
            <a:r>
              <a:rPr lang="ja-JP" altLang="en-US" dirty="0" smtClean="0"/>
              <a:t>カラー画像</a:t>
            </a:r>
            <a:r>
              <a:rPr lang="ja-JP" altLang="en-US" dirty="0"/>
              <a:t>　撮影日時： </a:t>
            </a:r>
            <a:r>
              <a:rPr lang="en-US" altLang="ja-JP" dirty="0"/>
              <a:t>2016</a:t>
            </a:r>
            <a:r>
              <a:rPr lang="ja-JP" altLang="en-US" dirty="0"/>
              <a:t>年</a:t>
            </a:r>
            <a:r>
              <a:rPr lang="en-US" altLang="ja-JP" dirty="0"/>
              <a:t>3</a:t>
            </a:r>
            <a:r>
              <a:rPr lang="ja-JP" altLang="en-US" dirty="0"/>
              <a:t>月</a:t>
            </a:r>
            <a:r>
              <a:rPr lang="en-US" altLang="ja-JP" dirty="0"/>
              <a:t>25</a:t>
            </a:r>
            <a:r>
              <a:rPr lang="ja-JP" altLang="en-US" dirty="0" smtClean="0"/>
              <a:t>日</a:t>
            </a:r>
            <a:endParaRPr lang="ja-JP" altLang="en-US" dirty="0"/>
          </a:p>
        </p:txBody>
      </p:sp>
      <p:sp>
        <p:nvSpPr>
          <p:cNvPr id="8" name="テキスト ボックス 7"/>
          <p:cNvSpPr txBox="1"/>
          <p:nvPr/>
        </p:nvSpPr>
        <p:spPr>
          <a:xfrm>
            <a:off x="5024876" y="5044226"/>
            <a:ext cx="3435556" cy="646331"/>
          </a:xfrm>
          <a:prstGeom prst="rect">
            <a:avLst/>
          </a:prstGeom>
          <a:noFill/>
        </p:spPr>
        <p:txBody>
          <a:bodyPr wrap="none" rtlCol="0">
            <a:spAutoFit/>
          </a:bodyPr>
          <a:lstStyle/>
          <a:p>
            <a:r>
              <a:rPr lang="en-US" altLang="ja-JP" dirty="0" smtClean="0"/>
              <a:t>AFES</a:t>
            </a:r>
            <a:r>
              <a:rPr lang="ja-JP" altLang="en-US" dirty="0" smtClean="0"/>
              <a:t>金星計算によって得られた</a:t>
            </a:r>
            <a:endParaRPr lang="en-US" altLang="ja-JP" dirty="0" smtClean="0"/>
          </a:p>
          <a:p>
            <a:r>
              <a:rPr lang="ja-JP" altLang="en-US" dirty="0" smtClean="0"/>
              <a:t>雲層</a:t>
            </a:r>
            <a:r>
              <a:rPr lang="ja-JP" altLang="en-US" dirty="0"/>
              <a:t>高度</a:t>
            </a:r>
            <a:r>
              <a:rPr lang="ja-JP" altLang="en-US" dirty="0" smtClean="0"/>
              <a:t>におけ</a:t>
            </a:r>
            <a:r>
              <a:rPr lang="ja-JP" altLang="en-US" dirty="0"/>
              <a:t>る</a:t>
            </a:r>
            <a:r>
              <a:rPr lang="ja-JP" altLang="en-US" dirty="0" smtClean="0"/>
              <a:t>鉛直速度分布</a:t>
            </a:r>
            <a:endParaRPr lang="ja-JP" altLang="en-US" dirty="0"/>
          </a:p>
        </p:txBody>
      </p:sp>
      <p:sp>
        <p:nvSpPr>
          <p:cNvPr id="9" name="テキスト ボックス 8"/>
          <p:cNvSpPr txBox="1"/>
          <p:nvPr/>
        </p:nvSpPr>
        <p:spPr>
          <a:xfrm>
            <a:off x="1526537" y="5825802"/>
            <a:ext cx="6357831" cy="954107"/>
          </a:xfrm>
          <a:prstGeom prst="rect">
            <a:avLst/>
          </a:prstGeom>
          <a:noFill/>
        </p:spPr>
        <p:txBody>
          <a:bodyPr wrap="none" rtlCol="0">
            <a:spAutoFit/>
          </a:bodyPr>
          <a:lstStyle/>
          <a:p>
            <a:r>
              <a:rPr kumimoji="1" lang="ja-JP" altLang="en-US" sz="2800" dirty="0" smtClean="0">
                <a:solidFill>
                  <a:srgbClr val="FF0000"/>
                </a:solidFill>
              </a:rPr>
              <a:t>「あかつき」観測</a:t>
            </a:r>
            <a:r>
              <a:rPr lang="ja-JP" altLang="en-US" sz="2800" dirty="0" smtClean="0">
                <a:solidFill>
                  <a:srgbClr val="FF0000"/>
                </a:solidFill>
              </a:rPr>
              <a:t>で発見された</a:t>
            </a:r>
            <a:r>
              <a:rPr kumimoji="1" lang="ja-JP" altLang="en-US" sz="2800" dirty="0" smtClean="0">
                <a:solidFill>
                  <a:srgbClr val="FF0000"/>
                </a:solidFill>
              </a:rPr>
              <a:t>筋状構造を</a:t>
            </a:r>
            <a:endParaRPr kumimoji="1" lang="en-US" altLang="ja-JP" sz="2800" dirty="0" smtClean="0">
              <a:solidFill>
                <a:srgbClr val="FF0000"/>
              </a:solidFill>
            </a:endParaRPr>
          </a:p>
          <a:p>
            <a:r>
              <a:rPr kumimoji="1" lang="ja-JP" altLang="en-US" sz="2800" dirty="0" smtClean="0">
                <a:solidFill>
                  <a:srgbClr val="FF0000"/>
                </a:solidFill>
              </a:rPr>
              <a:t>世界で初めて再現</a:t>
            </a:r>
            <a:r>
              <a:rPr kumimoji="1" lang="en-US" altLang="ja-JP" sz="2800" dirty="0" smtClean="0">
                <a:solidFill>
                  <a:srgbClr val="FF0000"/>
                </a:solidFill>
              </a:rPr>
              <a:t>/</a:t>
            </a:r>
            <a:r>
              <a:rPr kumimoji="1" lang="ja-JP" altLang="en-US" sz="2800" dirty="0" smtClean="0">
                <a:solidFill>
                  <a:srgbClr val="FF0000"/>
                </a:solidFill>
              </a:rPr>
              <a:t>生成機構を解明</a:t>
            </a:r>
            <a:endParaRPr kumimoji="1" lang="ja-JP" altLang="en-US" sz="2800" dirty="0">
              <a:solidFill>
                <a:srgbClr val="FF0000"/>
              </a:solidFill>
            </a:endParaRPr>
          </a:p>
        </p:txBody>
      </p:sp>
    </p:spTree>
    <p:extLst>
      <p:ext uri="{BB962C8B-B14F-4D97-AF65-F5344CB8AC3E}">
        <p14:creationId xmlns:p14="http://schemas.microsoft.com/office/powerpoint/2010/main" val="3338323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smtClean="0"/>
              <a:t>データ</a:t>
            </a:r>
            <a:r>
              <a:rPr lang="ja-JP" altLang="en-US" dirty="0"/>
              <a:t>同化</a:t>
            </a:r>
            <a:endParaRPr kumimoji="1" lang="ja-JP" altLang="en-US" dirty="0"/>
          </a:p>
        </p:txBody>
      </p:sp>
      <p:sp>
        <p:nvSpPr>
          <p:cNvPr id="18" name="コンテンツ プレースホルダー 17"/>
          <p:cNvSpPr>
            <a:spLocks noGrp="1"/>
          </p:cNvSpPr>
          <p:nvPr>
            <p:ph sz="half" idx="1"/>
          </p:nvPr>
        </p:nvSpPr>
        <p:spPr/>
        <p:txBody>
          <a:bodyPr>
            <a:normAutofit fontScale="77500" lnSpcReduction="20000"/>
          </a:bodyPr>
          <a:lstStyle/>
          <a:p>
            <a:r>
              <a:rPr lang="ja-JP" altLang="en-US" dirty="0"/>
              <a:t>シミュレーション</a:t>
            </a:r>
            <a:r>
              <a:rPr lang="ja-JP" altLang="en-US" dirty="0" smtClean="0"/>
              <a:t>に観測データを取り込み、シミュレーション</a:t>
            </a:r>
            <a:r>
              <a:rPr lang="ja-JP" altLang="en-US" dirty="0"/>
              <a:t>の</a:t>
            </a:r>
            <a:r>
              <a:rPr lang="ja-JP" altLang="en-US" dirty="0" smtClean="0"/>
              <a:t>「</a:t>
            </a:r>
            <a:r>
              <a:rPr lang="ja-JP" altLang="en-US" dirty="0"/>
              <a:t>確からしさ」を</a:t>
            </a:r>
            <a:r>
              <a:rPr lang="ja-JP" altLang="en-US" dirty="0" smtClean="0"/>
              <a:t>高める。</a:t>
            </a:r>
            <a:endParaRPr lang="en-US" altLang="ja-JP" dirty="0" smtClean="0"/>
          </a:p>
          <a:p>
            <a:r>
              <a:rPr lang="ja-JP" altLang="en-US" dirty="0" smtClean="0"/>
              <a:t>数値天気予報</a:t>
            </a:r>
            <a:r>
              <a:rPr lang="ja-JP" altLang="en-US" dirty="0"/>
              <a:t>、</a:t>
            </a:r>
            <a:r>
              <a:rPr lang="ja-JP" altLang="en-US" dirty="0" smtClean="0"/>
              <a:t>気象研究用データ（客観解析データ）作成に利用</a:t>
            </a:r>
            <a:r>
              <a:rPr lang="ja-JP" altLang="en-US" dirty="0"/>
              <a:t>。</a:t>
            </a:r>
            <a:endParaRPr lang="en-US" altLang="ja-JP" dirty="0" smtClean="0"/>
          </a:p>
          <a:p>
            <a:r>
              <a:rPr lang="ja-JP" altLang="en-US" dirty="0" smtClean="0"/>
              <a:t>金星</a:t>
            </a:r>
            <a:r>
              <a:rPr lang="ja-JP" altLang="en-US" dirty="0"/>
              <a:t>大気</a:t>
            </a:r>
            <a:r>
              <a:rPr lang="ja-JP" altLang="en-US" dirty="0" smtClean="0"/>
              <a:t>への応用例はなかった</a:t>
            </a:r>
            <a:r>
              <a:rPr lang="ja-JP" altLang="en-US" dirty="0"/>
              <a:t>。</a:t>
            </a:r>
            <a:endParaRPr lang="en-US" altLang="ja-JP" dirty="0" smtClean="0"/>
          </a:p>
          <a:p>
            <a:endParaRPr lang="en-US" altLang="ja-JP" dirty="0"/>
          </a:p>
          <a:p>
            <a:endParaRPr lang="en-US" altLang="ja-JP" dirty="0" smtClean="0"/>
          </a:p>
          <a:p>
            <a:endParaRPr lang="en-US" altLang="ja-JP" dirty="0"/>
          </a:p>
          <a:p>
            <a:endParaRPr lang="en-US" altLang="ja-JP" dirty="0" smtClean="0"/>
          </a:p>
          <a:p>
            <a:pPr marL="0" indent="0">
              <a:buNone/>
            </a:pPr>
            <a:r>
              <a:rPr lang="ja-JP" altLang="en-US" dirty="0"/>
              <a:t>　</a:t>
            </a:r>
          </a:p>
          <a:p>
            <a:endParaRPr kumimoji="1" lang="ja-JP" altLang="en-US" dirty="0"/>
          </a:p>
        </p:txBody>
      </p:sp>
      <p:sp>
        <p:nvSpPr>
          <p:cNvPr id="41" name="コンテンツ プレースホルダー 40"/>
          <p:cNvSpPr>
            <a:spLocks noGrp="1"/>
          </p:cNvSpPr>
          <p:nvPr>
            <p:ph sz="half" idx="2"/>
          </p:nvPr>
        </p:nvSpPr>
        <p:spPr/>
        <p:txBody>
          <a:bodyPr/>
          <a:lstStyle/>
          <a:p>
            <a:endParaRPr kumimoji="1" lang="ja-JP" altLang="en-US"/>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266" y="1556792"/>
            <a:ext cx="3549166" cy="2387050"/>
          </a:xfrm>
          <a:prstGeom prst="rect">
            <a:avLst/>
          </a:prstGeom>
        </p:spPr>
      </p:pic>
      <p:grpSp>
        <p:nvGrpSpPr>
          <p:cNvPr id="10" name="グループ化 9"/>
          <p:cNvGrpSpPr/>
          <p:nvPr/>
        </p:nvGrpSpPr>
        <p:grpSpPr>
          <a:xfrm>
            <a:off x="1199152" y="5196249"/>
            <a:ext cx="2088232" cy="1481585"/>
            <a:chOff x="2987824" y="4303683"/>
            <a:chExt cx="2088232" cy="1481585"/>
          </a:xfrm>
        </p:grpSpPr>
        <p:pic>
          <p:nvPicPr>
            <p:cNvPr id="9"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4303683"/>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6099" y="5373216"/>
              <a:ext cx="533400" cy="412052"/>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t="10526"/>
            <a:stretch/>
          </p:blipFill>
          <p:spPr>
            <a:xfrm>
              <a:off x="4038621" y="5416589"/>
              <a:ext cx="533400" cy="368679"/>
            </a:xfrm>
            <a:prstGeom prst="rect">
              <a:avLst/>
            </a:prstGeom>
          </p:spPr>
        </p:pic>
        <p:pic>
          <p:nvPicPr>
            <p:cNvPr id="17"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746" y="4303683"/>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右矢印 2"/>
            <p:cNvSpPr/>
            <p:nvPr/>
          </p:nvSpPr>
          <p:spPr bwMode="auto">
            <a:xfrm>
              <a:off x="3902855" y="4488699"/>
              <a:ext cx="188942" cy="24889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4" name="下矢印 3"/>
            <p:cNvSpPr/>
            <p:nvPr/>
          </p:nvSpPr>
          <p:spPr bwMode="auto">
            <a:xfrm rot="10800000">
              <a:off x="3919874" y="4902233"/>
              <a:ext cx="165278" cy="474065"/>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5" name="テキスト ボックス 4"/>
            <p:cNvSpPr txBox="1"/>
            <p:nvPr/>
          </p:nvSpPr>
          <p:spPr>
            <a:xfrm>
              <a:off x="3334138" y="5006967"/>
              <a:ext cx="646331" cy="369332"/>
            </a:xfrm>
            <a:prstGeom prst="rect">
              <a:avLst/>
            </a:prstGeom>
            <a:noFill/>
          </p:spPr>
          <p:txBody>
            <a:bodyPr wrap="none" rtlCol="0">
              <a:spAutoFit/>
            </a:bodyPr>
            <a:lstStyle/>
            <a:p>
              <a:r>
                <a:rPr kumimoji="1" lang="ja-JP" altLang="en-US" dirty="0" smtClean="0">
                  <a:solidFill>
                    <a:srgbClr val="FF0000"/>
                  </a:solidFill>
                </a:rPr>
                <a:t>同化</a:t>
              </a:r>
              <a:endParaRPr kumimoji="1" lang="ja-JP" altLang="en-US" dirty="0">
                <a:solidFill>
                  <a:srgbClr val="FF0000"/>
                </a:solidFill>
              </a:endParaRPr>
            </a:p>
          </p:txBody>
        </p:sp>
      </p:grpSp>
      <p:sp>
        <p:nvSpPr>
          <p:cNvPr id="7" name="ストライプ矢印 6"/>
          <p:cNvSpPr/>
          <p:nvPr/>
        </p:nvSpPr>
        <p:spPr bwMode="auto">
          <a:xfrm>
            <a:off x="3386608" y="5041646"/>
            <a:ext cx="476840" cy="861604"/>
          </a:xfrm>
          <a:prstGeom prst="strip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23" name="テキスト ボックス 22"/>
          <p:cNvSpPr txBox="1"/>
          <p:nvPr/>
        </p:nvSpPr>
        <p:spPr>
          <a:xfrm>
            <a:off x="2489177" y="4709577"/>
            <a:ext cx="2382383" cy="369332"/>
          </a:xfrm>
          <a:prstGeom prst="rect">
            <a:avLst/>
          </a:prstGeom>
          <a:noFill/>
        </p:spPr>
        <p:txBody>
          <a:bodyPr wrap="none" rtlCol="0">
            <a:spAutoFit/>
          </a:bodyPr>
          <a:lstStyle/>
          <a:p>
            <a:r>
              <a:rPr lang="ja-JP" altLang="en-US" dirty="0" smtClean="0">
                <a:solidFill>
                  <a:srgbClr val="0000FF"/>
                </a:solidFill>
              </a:rPr>
              <a:t>モデルによる時間発展</a:t>
            </a:r>
            <a:endParaRPr kumimoji="1" lang="ja-JP" altLang="en-US" dirty="0">
              <a:solidFill>
                <a:srgbClr val="0000FF"/>
              </a:solidFill>
            </a:endParaRPr>
          </a:p>
        </p:txBody>
      </p:sp>
      <p:grpSp>
        <p:nvGrpSpPr>
          <p:cNvPr id="32" name="グループ化 31"/>
          <p:cNvGrpSpPr/>
          <p:nvPr/>
        </p:nvGrpSpPr>
        <p:grpSpPr>
          <a:xfrm>
            <a:off x="3966288" y="5196249"/>
            <a:ext cx="2088232" cy="1481585"/>
            <a:chOff x="2987824" y="4303683"/>
            <a:chExt cx="2088232" cy="1481585"/>
          </a:xfrm>
        </p:grpSpPr>
        <p:pic>
          <p:nvPicPr>
            <p:cNvPr id="33"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4303683"/>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6099" y="5373216"/>
              <a:ext cx="533400" cy="412052"/>
            </a:xfrm>
            <a:prstGeom prst="rect">
              <a:avLst/>
            </a:prstGeom>
          </p:spPr>
        </p:pic>
        <p:pic>
          <p:nvPicPr>
            <p:cNvPr id="35" name="図 34"/>
            <p:cNvPicPr>
              <a:picLocks noChangeAspect="1"/>
            </p:cNvPicPr>
            <p:nvPr/>
          </p:nvPicPr>
          <p:blipFill rotWithShape="1">
            <a:blip r:embed="rId5" cstate="print">
              <a:extLst>
                <a:ext uri="{28A0092B-C50C-407E-A947-70E740481C1C}">
                  <a14:useLocalDpi xmlns:a14="http://schemas.microsoft.com/office/drawing/2010/main" val="0"/>
                </a:ext>
              </a:extLst>
            </a:blip>
            <a:srcRect t="10526"/>
            <a:stretch/>
          </p:blipFill>
          <p:spPr>
            <a:xfrm>
              <a:off x="4038621" y="5416589"/>
              <a:ext cx="533400" cy="368679"/>
            </a:xfrm>
            <a:prstGeom prst="rect">
              <a:avLst/>
            </a:prstGeom>
          </p:spPr>
        </p:pic>
        <p:pic>
          <p:nvPicPr>
            <p:cNvPr id="37"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746" y="4303683"/>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右矢印 37"/>
            <p:cNvSpPr/>
            <p:nvPr/>
          </p:nvSpPr>
          <p:spPr bwMode="auto">
            <a:xfrm>
              <a:off x="3902855" y="4488699"/>
              <a:ext cx="188942" cy="24889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9" name="下矢印 38"/>
            <p:cNvSpPr/>
            <p:nvPr/>
          </p:nvSpPr>
          <p:spPr bwMode="auto">
            <a:xfrm rot="10800000">
              <a:off x="3919874" y="4902233"/>
              <a:ext cx="165278" cy="474065"/>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40" name="テキスト ボックス 39"/>
            <p:cNvSpPr txBox="1"/>
            <p:nvPr/>
          </p:nvSpPr>
          <p:spPr>
            <a:xfrm>
              <a:off x="3334138" y="5006967"/>
              <a:ext cx="646331" cy="369332"/>
            </a:xfrm>
            <a:prstGeom prst="rect">
              <a:avLst/>
            </a:prstGeom>
            <a:noFill/>
          </p:spPr>
          <p:txBody>
            <a:bodyPr wrap="none" rtlCol="0">
              <a:spAutoFit/>
            </a:bodyPr>
            <a:lstStyle/>
            <a:p>
              <a:r>
                <a:rPr kumimoji="1" lang="ja-JP" altLang="en-US" dirty="0" smtClean="0">
                  <a:solidFill>
                    <a:srgbClr val="FF0000"/>
                  </a:solidFill>
                </a:rPr>
                <a:t>同化</a:t>
              </a:r>
              <a:endParaRPr kumimoji="1" lang="ja-JP" altLang="en-US" dirty="0">
                <a:solidFill>
                  <a:srgbClr val="FF0000"/>
                </a:solidFill>
              </a:endParaRPr>
            </a:p>
          </p:txBody>
        </p:sp>
      </p:grpSp>
      <p:sp>
        <p:nvSpPr>
          <p:cNvPr id="42" name="ストライプ矢印 41"/>
          <p:cNvSpPr/>
          <p:nvPr/>
        </p:nvSpPr>
        <p:spPr bwMode="auto">
          <a:xfrm>
            <a:off x="6141473" y="5047921"/>
            <a:ext cx="476840" cy="861604"/>
          </a:xfrm>
          <a:prstGeom prst="strip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43" name="テキスト ボックス 42"/>
          <p:cNvSpPr txBox="1"/>
          <p:nvPr/>
        </p:nvSpPr>
        <p:spPr>
          <a:xfrm>
            <a:off x="5225481" y="4715852"/>
            <a:ext cx="2382383" cy="369332"/>
          </a:xfrm>
          <a:prstGeom prst="rect">
            <a:avLst/>
          </a:prstGeom>
          <a:noFill/>
        </p:spPr>
        <p:txBody>
          <a:bodyPr wrap="none" rtlCol="0">
            <a:spAutoFit/>
          </a:bodyPr>
          <a:lstStyle/>
          <a:p>
            <a:r>
              <a:rPr lang="ja-JP" altLang="en-US" dirty="0" smtClean="0">
                <a:solidFill>
                  <a:srgbClr val="0000FF"/>
                </a:solidFill>
              </a:rPr>
              <a:t>モデルによる時間発展</a:t>
            </a:r>
            <a:endParaRPr kumimoji="1" lang="ja-JP" altLang="en-US" dirty="0">
              <a:solidFill>
                <a:srgbClr val="0000FF"/>
              </a:solidFill>
            </a:endParaRPr>
          </a:p>
        </p:txBody>
      </p:sp>
      <p:sp>
        <p:nvSpPr>
          <p:cNvPr id="45" name="テキスト ボックス 44"/>
          <p:cNvSpPr txBox="1"/>
          <p:nvPr/>
        </p:nvSpPr>
        <p:spPr>
          <a:xfrm>
            <a:off x="755576" y="5229200"/>
            <a:ext cx="415498" cy="369332"/>
          </a:xfrm>
          <a:prstGeom prst="rect">
            <a:avLst/>
          </a:prstGeom>
          <a:noFill/>
        </p:spPr>
        <p:txBody>
          <a:bodyPr wrap="none" rtlCol="0">
            <a:spAutoFit/>
          </a:bodyPr>
          <a:lstStyle/>
          <a:p>
            <a:r>
              <a:rPr lang="en-US" altLang="ja-JP" dirty="0" smtClean="0"/>
              <a:t>…</a:t>
            </a:r>
            <a:endParaRPr kumimoji="1" lang="ja-JP" altLang="en-US" dirty="0"/>
          </a:p>
        </p:txBody>
      </p:sp>
      <p:sp>
        <p:nvSpPr>
          <p:cNvPr id="46" name="テキスト ボックス 45"/>
          <p:cNvSpPr txBox="1"/>
          <p:nvPr/>
        </p:nvSpPr>
        <p:spPr>
          <a:xfrm>
            <a:off x="8693006" y="5229200"/>
            <a:ext cx="415498" cy="369332"/>
          </a:xfrm>
          <a:prstGeom prst="rect">
            <a:avLst/>
          </a:prstGeom>
          <a:noFill/>
        </p:spPr>
        <p:txBody>
          <a:bodyPr wrap="none" rtlCol="0">
            <a:spAutoFit/>
          </a:bodyPr>
          <a:lstStyle/>
          <a:p>
            <a:r>
              <a:rPr lang="en-US" altLang="ja-JP" dirty="0" smtClean="0"/>
              <a:t>…</a:t>
            </a:r>
            <a:endParaRPr kumimoji="1" lang="ja-JP" altLang="en-US" dirty="0"/>
          </a:p>
        </p:txBody>
      </p:sp>
      <p:grpSp>
        <p:nvGrpSpPr>
          <p:cNvPr id="56" name="グループ化 55"/>
          <p:cNvGrpSpPr/>
          <p:nvPr/>
        </p:nvGrpSpPr>
        <p:grpSpPr>
          <a:xfrm>
            <a:off x="6684031" y="5196249"/>
            <a:ext cx="2088232" cy="1481585"/>
            <a:chOff x="2987824" y="4303683"/>
            <a:chExt cx="2088232" cy="1481585"/>
          </a:xfrm>
        </p:grpSpPr>
        <p:pic>
          <p:nvPicPr>
            <p:cNvPr id="57"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4303683"/>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図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6099" y="5373216"/>
              <a:ext cx="533400" cy="412052"/>
            </a:xfrm>
            <a:prstGeom prst="rect">
              <a:avLst/>
            </a:prstGeom>
          </p:spPr>
        </p:pic>
        <p:pic>
          <p:nvPicPr>
            <p:cNvPr id="59" name="図 58"/>
            <p:cNvPicPr>
              <a:picLocks noChangeAspect="1"/>
            </p:cNvPicPr>
            <p:nvPr/>
          </p:nvPicPr>
          <p:blipFill rotWithShape="1">
            <a:blip r:embed="rId5" cstate="print">
              <a:extLst>
                <a:ext uri="{28A0092B-C50C-407E-A947-70E740481C1C}">
                  <a14:useLocalDpi xmlns:a14="http://schemas.microsoft.com/office/drawing/2010/main" val="0"/>
                </a:ext>
              </a:extLst>
            </a:blip>
            <a:srcRect t="10526"/>
            <a:stretch/>
          </p:blipFill>
          <p:spPr>
            <a:xfrm>
              <a:off x="4038621" y="5416589"/>
              <a:ext cx="533400" cy="368679"/>
            </a:xfrm>
            <a:prstGeom prst="rect">
              <a:avLst/>
            </a:prstGeom>
          </p:spPr>
        </p:pic>
        <p:pic>
          <p:nvPicPr>
            <p:cNvPr id="61"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746" y="4303683"/>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右矢印 61"/>
            <p:cNvSpPr/>
            <p:nvPr/>
          </p:nvSpPr>
          <p:spPr bwMode="auto">
            <a:xfrm>
              <a:off x="3902855" y="4488699"/>
              <a:ext cx="188942" cy="24889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63" name="下矢印 62"/>
            <p:cNvSpPr/>
            <p:nvPr/>
          </p:nvSpPr>
          <p:spPr bwMode="auto">
            <a:xfrm rot="10800000">
              <a:off x="3919874" y="4902233"/>
              <a:ext cx="165278" cy="474065"/>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64" name="テキスト ボックス 63"/>
            <p:cNvSpPr txBox="1"/>
            <p:nvPr/>
          </p:nvSpPr>
          <p:spPr>
            <a:xfrm>
              <a:off x="3334138" y="5006967"/>
              <a:ext cx="646331" cy="369332"/>
            </a:xfrm>
            <a:prstGeom prst="rect">
              <a:avLst/>
            </a:prstGeom>
            <a:noFill/>
          </p:spPr>
          <p:txBody>
            <a:bodyPr wrap="none" rtlCol="0">
              <a:spAutoFit/>
            </a:bodyPr>
            <a:lstStyle/>
            <a:p>
              <a:r>
                <a:rPr kumimoji="1" lang="ja-JP" altLang="en-US" dirty="0" smtClean="0">
                  <a:solidFill>
                    <a:srgbClr val="FF0000"/>
                  </a:solidFill>
                </a:rPr>
                <a:t>同化</a:t>
              </a:r>
              <a:endParaRPr kumimoji="1" lang="ja-JP" altLang="en-US" dirty="0">
                <a:solidFill>
                  <a:srgbClr val="FF0000"/>
                </a:solidFill>
              </a:endParaRPr>
            </a:p>
          </p:txBody>
        </p:sp>
      </p:grpSp>
      <p:sp>
        <p:nvSpPr>
          <p:cNvPr id="66" name="テキスト ボックス 65"/>
          <p:cNvSpPr txBox="1"/>
          <p:nvPr/>
        </p:nvSpPr>
        <p:spPr>
          <a:xfrm>
            <a:off x="-21802" y="6259378"/>
            <a:ext cx="1713482" cy="553998"/>
          </a:xfrm>
          <a:prstGeom prst="rect">
            <a:avLst/>
          </a:prstGeom>
          <a:noFill/>
        </p:spPr>
        <p:txBody>
          <a:bodyPr wrap="none" rtlCol="0">
            <a:spAutoFit/>
          </a:bodyPr>
          <a:lstStyle/>
          <a:p>
            <a:pPr algn="ctr"/>
            <a:r>
              <a:rPr lang="ja-JP" altLang="en-US" dirty="0" smtClean="0"/>
              <a:t>観測データ</a:t>
            </a:r>
            <a:endParaRPr lang="en-US" altLang="ja-JP" dirty="0" smtClean="0"/>
          </a:p>
          <a:p>
            <a:pPr algn="ctr"/>
            <a:r>
              <a:rPr lang="ja-JP" altLang="en-US" sz="1200" dirty="0" smtClean="0"/>
              <a:t>（</a:t>
            </a:r>
            <a:r>
              <a:rPr lang="en-US" altLang="ja-JP" sz="1200" dirty="0" smtClean="0"/>
              <a:t>Venus Express </a:t>
            </a:r>
            <a:r>
              <a:rPr lang="ja-JP" altLang="en-US" sz="1200" dirty="0" smtClean="0"/>
              <a:t>風速）</a:t>
            </a:r>
            <a:endParaRPr kumimoji="1" lang="ja-JP" altLang="en-US" sz="1200" dirty="0"/>
          </a:p>
        </p:txBody>
      </p:sp>
      <p:sp>
        <p:nvSpPr>
          <p:cNvPr id="67" name="右矢印 66"/>
          <p:cNvSpPr/>
          <p:nvPr/>
        </p:nvSpPr>
        <p:spPr bwMode="auto">
          <a:xfrm>
            <a:off x="755575" y="4283358"/>
            <a:ext cx="8016687" cy="337072"/>
          </a:xfrm>
          <a:prstGeom prst="rightArrow">
            <a:avLst>
              <a:gd name="adj1" fmla="val 17427"/>
              <a:gd name="adj2" fmla="val 5000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68" name="テキスト ボックス 67"/>
          <p:cNvSpPr txBox="1"/>
          <p:nvPr/>
        </p:nvSpPr>
        <p:spPr>
          <a:xfrm>
            <a:off x="103038" y="4283358"/>
            <a:ext cx="646331" cy="369332"/>
          </a:xfrm>
          <a:prstGeom prst="rect">
            <a:avLst/>
          </a:prstGeom>
          <a:noFill/>
        </p:spPr>
        <p:txBody>
          <a:bodyPr wrap="none" rtlCol="0">
            <a:spAutoFit/>
          </a:bodyPr>
          <a:lstStyle/>
          <a:p>
            <a:r>
              <a:rPr kumimoji="1" lang="ja-JP" altLang="en-US" dirty="0" smtClean="0"/>
              <a:t>時間</a:t>
            </a:r>
            <a:endParaRPr kumimoji="1" lang="ja-JP" altLang="en-US" dirty="0"/>
          </a:p>
        </p:txBody>
      </p:sp>
    </p:spTree>
    <p:extLst>
      <p:ext uri="{BB962C8B-B14F-4D97-AF65-F5344CB8AC3E}">
        <p14:creationId xmlns:p14="http://schemas.microsoft.com/office/powerpoint/2010/main" val="3579519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世界初の金星大気データ</a:t>
            </a:r>
            <a:r>
              <a:rPr kumimoji="1" lang="ja-JP" altLang="en-US" smtClean="0"/>
              <a:t>同化実験</a:t>
            </a:r>
            <a:endParaRPr kumimoji="1" lang="ja-JP" altLang="en-US" dirty="0"/>
          </a:p>
        </p:txBody>
      </p:sp>
      <p:sp>
        <p:nvSpPr>
          <p:cNvPr id="8" name="コンテンツ プレースホルダー 7"/>
          <p:cNvSpPr>
            <a:spLocks noGrp="1"/>
          </p:cNvSpPr>
          <p:nvPr>
            <p:ph idx="1"/>
          </p:nvPr>
        </p:nvSpPr>
        <p:spPr/>
        <p:txBody>
          <a:bodyPr>
            <a:normAutofit fontScale="92500" lnSpcReduction="20000"/>
          </a:bodyPr>
          <a:lstStyle/>
          <a:p>
            <a:r>
              <a:rPr kumimoji="1" lang="ja-JP" altLang="en-US" dirty="0" smtClean="0"/>
              <a:t>モデルに </a:t>
            </a:r>
            <a:r>
              <a:rPr kumimoji="1" lang="en-US" altLang="ja-JP" dirty="0" smtClean="0"/>
              <a:t>Venus Express </a:t>
            </a:r>
            <a:r>
              <a:rPr kumimoji="1" lang="ja-JP" altLang="en-US" dirty="0" smtClean="0"/>
              <a:t>によって観測された高度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高度 </a:t>
            </a:r>
            <a:r>
              <a:rPr lang="en-US" altLang="ja-JP" dirty="0" smtClean="0"/>
              <a:t>70 km </a:t>
            </a:r>
            <a:r>
              <a:rPr lang="ja-JP" altLang="en-US" dirty="0" smtClean="0"/>
              <a:t>の風速データのみでも</a:t>
            </a:r>
            <a:r>
              <a:rPr lang="ja-JP" altLang="en-US" dirty="0"/>
              <a:t>、</a:t>
            </a:r>
            <a:r>
              <a:rPr lang="ja-JP" altLang="en-US" dirty="0" smtClean="0"/>
              <a:t>モデルはもっともらしい波動（熱潮汐波）を表現</a:t>
            </a:r>
            <a:endParaRPr lang="en-US" altLang="ja-JP" dirty="0" smtClean="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a:p>
          <a:p>
            <a:pPr marL="0" indent="0">
              <a:buNone/>
            </a:pPr>
            <a:r>
              <a:rPr lang="ja-JP" altLang="en-US" dirty="0" smtClean="0"/>
              <a:t>　</a:t>
            </a:r>
            <a:endParaRPr kumimoji="1" lang="ja-JP" altLang="en-US" dirty="0"/>
          </a:p>
        </p:txBody>
      </p:sp>
      <p:pic>
        <p:nvPicPr>
          <p:cNvPr id="4" name="Picture 3" descr="vvex-fig3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979" y="2924944"/>
            <a:ext cx="3451860" cy="345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vex-fig3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180065"/>
            <a:ext cx="4303395"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84880" y="6215220"/>
            <a:ext cx="9023624" cy="646331"/>
          </a:xfrm>
          <a:prstGeom prst="rect">
            <a:avLst/>
          </a:prstGeom>
          <a:noFill/>
        </p:spPr>
        <p:txBody>
          <a:bodyPr wrap="none" rtlCol="0">
            <a:spAutoFit/>
          </a:bodyPr>
          <a:lstStyle/>
          <a:p>
            <a:r>
              <a:rPr lang="ja-JP" altLang="en-US" dirty="0" smtClean="0"/>
              <a:t>データ同化で表現された大気波動（熱潮汐波）</a:t>
            </a:r>
            <a:r>
              <a:rPr lang="en-US" altLang="ja-JP" dirty="0" smtClean="0"/>
              <a:t>: </a:t>
            </a:r>
          </a:p>
          <a:p>
            <a:r>
              <a:rPr lang="ja-JP" altLang="en-US" dirty="0" smtClean="0"/>
              <a:t>（左図）緯度</a:t>
            </a:r>
            <a:r>
              <a:rPr lang="en-US" altLang="ja-JP" dirty="0" smtClean="0"/>
              <a:t>―</a:t>
            </a:r>
            <a:r>
              <a:rPr lang="ja-JP" altLang="en-US" dirty="0" smtClean="0"/>
              <a:t>経度分布（色は温度）、</a:t>
            </a:r>
            <a:r>
              <a:rPr lang="ja-JP" altLang="en-US" dirty="0"/>
              <a:t>（右図）</a:t>
            </a:r>
            <a:r>
              <a:rPr lang="ja-JP" altLang="en-US" dirty="0" smtClean="0"/>
              <a:t>経度</a:t>
            </a:r>
            <a:r>
              <a:rPr lang="ja-JP" altLang="en-US" dirty="0" err="1" smtClean="0"/>
              <a:t>ー</a:t>
            </a:r>
            <a:r>
              <a:rPr lang="ja-JP" altLang="en-US" dirty="0" smtClean="0"/>
              <a:t>高度分布（色は温度、等値線は東西風）</a:t>
            </a:r>
            <a:endParaRPr lang="en-US" altLang="ja-JP" dirty="0"/>
          </a:p>
        </p:txBody>
      </p:sp>
    </p:spTree>
    <p:extLst>
      <p:ext uri="{BB962C8B-B14F-4D97-AF65-F5344CB8AC3E}">
        <p14:creationId xmlns:p14="http://schemas.microsoft.com/office/powerpoint/2010/main" val="45361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rgbClr val="CC3300"/>
            </a:solidFill>
            <a:effectLst/>
            <a:latin typeface="Times New Roman" pitchFamily="8"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rgbClr val="CC3300"/>
            </a:solidFill>
            <a:effectLst/>
            <a:latin typeface="Times New Roman" pitchFamily="8" charset="0"/>
            <a:ea typeface="ＭＳ Ｐゴシック" pitchFamily="8"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43062</TotalTime>
  <Words>2178</Words>
  <Application>Microsoft Office PowerPoint</Application>
  <PresentationFormat>画面に合わせる (4:3)</PresentationFormat>
  <Paragraphs>396</Paragraphs>
  <Slides>28</Slides>
  <Notes>11</Notes>
  <HiddenSlides>0</HiddenSlides>
  <MMClips>2</MMClips>
  <ScaleCrop>false</ScaleCrop>
  <HeadingPairs>
    <vt:vector size="8" baseType="variant">
      <vt:variant>
        <vt:lpstr>使用されているフォント</vt:lpstr>
      </vt:variant>
      <vt:variant>
        <vt:i4>14</vt:i4>
      </vt:variant>
      <vt:variant>
        <vt:lpstr>テーマ</vt:lpstr>
      </vt:variant>
      <vt:variant>
        <vt:i4>6</vt:i4>
      </vt:variant>
      <vt:variant>
        <vt:lpstr>埋め込まれた OLE サーバー</vt:lpstr>
      </vt:variant>
      <vt:variant>
        <vt:i4>2</vt:i4>
      </vt:variant>
      <vt:variant>
        <vt:lpstr>スライド タイトル</vt:lpstr>
      </vt:variant>
      <vt:variant>
        <vt:i4>28</vt:i4>
      </vt:variant>
    </vt:vector>
  </HeadingPairs>
  <TitlesOfParts>
    <vt:vector size="50" baseType="lpstr">
      <vt:lpstr>Courier</vt:lpstr>
      <vt:lpstr>ＤＦＰ太丸ゴシック体</vt:lpstr>
      <vt:lpstr>Helvetica Neue</vt:lpstr>
      <vt:lpstr>ＭＳ Ｐゴシック</vt:lpstr>
      <vt:lpstr>ＭＳ Ｐ明朝</vt:lpstr>
      <vt:lpstr>ＭＳ 明朝</vt:lpstr>
      <vt:lpstr>小塚ゴシック Pro R</vt:lpstr>
      <vt:lpstr>游ゴシック</vt:lpstr>
      <vt:lpstr>游ゴシック Light</vt:lpstr>
      <vt:lpstr>Arial</vt:lpstr>
      <vt:lpstr>Calibri</vt:lpstr>
      <vt:lpstr>Calibri Light</vt:lpstr>
      <vt:lpstr>Times New Roman</vt:lpstr>
      <vt:lpstr>Wingdings</vt:lpstr>
      <vt:lpstr>1_標準デザイン</vt:lpstr>
      <vt:lpstr>Office テーマ</vt:lpstr>
      <vt:lpstr>標準デザイン</vt:lpstr>
      <vt:lpstr>2_Office テーマ</vt:lpstr>
      <vt:lpstr>3_Office テーマ</vt:lpstr>
      <vt:lpstr>5_Office テーマ</vt:lpstr>
      <vt:lpstr>Photo Editor Photo</vt:lpstr>
      <vt:lpstr>ビットマップ イメージ</vt:lpstr>
      <vt:lpstr>AFESによる惑星大気研究:  金星大気大循環と「あかつき」データ同化に向けての試み </vt:lpstr>
      <vt:lpstr>自己紹介</vt:lpstr>
      <vt:lpstr>プロジェクト概要</vt:lpstr>
      <vt:lpstr>本日の話題</vt:lpstr>
      <vt:lpstr>金星の特徴</vt:lpstr>
      <vt:lpstr>AFES 金星計算による 金星大気スーパーローテーション の再現</vt:lpstr>
      <vt:lpstr>AFES 金星計算による 金星大気筋状構造の再現・解明</vt:lpstr>
      <vt:lpstr>データ同化</vt:lpstr>
      <vt:lpstr>世界初の金星大気データ同化実験</vt:lpstr>
      <vt:lpstr>今後の展望</vt:lpstr>
      <vt:lpstr>まとめ</vt:lpstr>
      <vt:lpstr>予備スライド</vt:lpstr>
      <vt:lpstr>金星と地球</vt:lpstr>
      <vt:lpstr>金星大気の謎： 高速東西風（スーパーローテーション）の存在</vt:lpstr>
      <vt:lpstr>金星の風の成因 二つの代表的なメカニズム</vt:lpstr>
      <vt:lpstr>太陽の加熱</vt:lpstr>
      <vt:lpstr>熱潮汐波とは?</vt:lpstr>
      <vt:lpstr>金星で東向きに伝わる波</vt:lpstr>
      <vt:lpstr>熱潮汐波と南北循環</vt:lpstr>
      <vt:lpstr>金星は地球の未来を映す鏡なのか？</vt:lpstr>
      <vt:lpstr>大気大循環モデル「コンピュータの中の地球」 (GCM; General Circulation Model)</vt:lpstr>
      <vt:lpstr>実験設定</vt:lpstr>
      <vt:lpstr>PowerPoint プレゼンテーション</vt:lpstr>
      <vt:lpstr>金星データ同化実験 データ同化システムの動作検証</vt:lpstr>
      <vt:lpstr>金星データ同化実験 データ同化システムの動作検証</vt:lpstr>
      <vt:lpstr>金星大気筋状構造の動画</vt:lpstr>
      <vt:lpstr>金星探査機「あかつき」</vt:lpstr>
      <vt:lpstr>金星探査機「あかつき」</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AFES-VENUS</dc:title>
  <dc:creator>杉本　憲彦</dc:creator>
  <cp:lastModifiedBy>yot</cp:lastModifiedBy>
  <cp:revision>656</cp:revision>
  <cp:lastPrinted>2018-04-02T08:35:24Z</cp:lastPrinted>
  <dcterms:created xsi:type="dcterms:W3CDTF">2007-07-26T00:24:50Z</dcterms:created>
  <dcterms:modified xsi:type="dcterms:W3CDTF">2018-04-13T11:23:30Z</dcterms:modified>
</cp:coreProperties>
</file>