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8" r:id="rId3"/>
    <p:sldId id="331" r:id="rId4"/>
    <p:sldId id="329" r:id="rId5"/>
    <p:sldId id="325" r:id="rId6"/>
    <p:sldId id="33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FF"/>
    <a:srgbClr val="FF9999"/>
    <a:srgbClr val="99FF66"/>
    <a:srgbClr val="FFFF66"/>
    <a:srgbClr val="FFFF99"/>
    <a:srgbClr val="99CC00"/>
    <a:srgbClr val="CC0000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611" autoAdjust="0"/>
  </p:normalViewPr>
  <p:slideViewPr>
    <p:cSldViewPr>
      <p:cViewPr varScale="1">
        <p:scale>
          <a:sx n="79" d="100"/>
          <a:sy n="79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B9746-CAEA-4A9F-9AB3-B65976F9026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2F904-B7A0-4E16-BA7F-6BF885762B6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ja-JP" altLang="en-US" dirty="0" smtClean="0"/>
              <a:t>スピーチドラフト</a:t>
            </a:r>
          </a:p>
          <a:p>
            <a:pPr eaLnBrk="1" hangingPunct="1">
              <a:defRPr/>
            </a:pPr>
            <a:r>
              <a:rPr lang="en-US" altLang="ja-JP" dirty="0" smtClean="0"/>
              <a:t>『</a:t>
            </a:r>
          </a:p>
          <a:p>
            <a:pPr eaLnBrk="1" hangingPunct="1">
              <a:defRPr/>
            </a:pPr>
            <a:r>
              <a:rPr lang="ja-JP" altLang="en-US" dirty="0" smtClean="0"/>
              <a:t>一方で、</a:t>
            </a:r>
            <a:r>
              <a:rPr lang="en-US" altLang="ja-JP" dirty="0" smtClean="0"/>
              <a:t>NAMELIST </a:t>
            </a:r>
            <a:r>
              <a:rPr lang="ja-JP" altLang="en-US" dirty="0" smtClean="0"/>
              <a:t>の使用が特に不要であるような小規模のモデルや、出力変数の種別やデータの精度が変更されるべきではない再計算用のデータについては、ライブラリ内で </a:t>
            </a:r>
            <a:r>
              <a:rPr lang="en-US" altLang="ja-JP" dirty="0" smtClean="0"/>
              <a:t>NAMELIST </a:t>
            </a:r>
            <a:r>
              <a:rPr lang="ja-JP" altLang="en-US" dirty="0" smtClean="0"/>
              <a:t>の読み込みを行うべきでないことから、</a:t>
            </a:r>
            <a:r>
              <a:rPr lang="en-US" altLang="ja-JP" dirty="0" smtClean="0"/>
              <a:t>NAMELIST </a:t>
            </a:r>
            <a:r>
              <a:rPr lang="ja-JP" altLang="en-US" dirty="0" smtClean="0"/>
              <a:t>の使用について容易に切り替えられることが必要となります。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この問題を解決すべく、</a:t>
            </a:r>
            <a:r>
              <a:rPr lang="en-US" altLang="ja-JP" dirty="0" smtClean="0"/>
              <a:t>Gtool5 </a:t>
            </a:r>
            <a:r>
              <a:rPr lang="ja-JP" altLang="en-US" dirty="0" smtClean="0"/>
              <a:t>では、</a:t>
            </a:r>
            <a:r>
              <a:rPr lang="en-US" altLang="ja-JP" dirty="0" smtClean="0"/>
              <a:t>NAMELIST </a:t>
            </a:r>
            <a:r>
              <a:rPr lang="ja-JP" altLang="en-US" dirty="0" smtClean="0"/>
              <a:t>による変更が可能なものと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不可能なものとの </a:t>
            </a:r>
            <a:r>
              <a:rPr lang="en-US" altLang="ja-JP" dirty="0" smtClean="0"/>
              <a:t>2 </a:t>
            </a:r>
            <a:r>
              <a:rPr lang="ja-JP" altLang="en-US" dirty="0" smtClean="0"/>
              <a:t>種類の出力サブルーチン群を提供します。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一方は </a:t>
            </a:r>
            <a:r>
              <a:rPr lang="en-US" altLang="ja-JP" dirty="0" smtClean="0"/>
              <a:t>Gtool4 </a:t>
            </a:r>
            <a:r>
              <a:rPr lang="ja-JP" altLang="en-US" dirty="0" smtClean="0"/>
              <a:t>ツール／ライブラリからそのまま継承されたものであり、もう一方が前のページで紹介したように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en-US" altLang="ja-JP" dirty="0" smtClean="0"/>
              <a:t>NAMELIST</a:t>
            </a:r>
            <a:r>
              <a:rPr lang="ja-JP" altLang="en-US" dirty="0" smtClean="0"/>
              <a:t>に関する処理を行います。</a:t>
            </a:r>
            <a:endParaRPr lang="en-US" altLang="ja-JP" dirty="0" smtClean="0"/>
          </a:p>
          <a:p>
            <a:pPr eaLnBrk="1" hangingPunct="1">
              <a:defRPr/>
            </a:pP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ただし、このように別々のサブルーチン群を提供すると、一般に利用者は覚えることが </a:t>
            </a:r>
            <a:r>
              <a:rPr lang="en-US" altLang="ja-JP" dirty="0" smtClean="0"/>
              <a:t>2 </a:t>
            </a:r>
            <a:r>
              <a:rPr lang="ja-JP" altLang="en-US" dirty="0" smtClean="0"/>
              <a:t>倍となって、先に述べた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「サブルーチンの数の集約」という点では逆のセンスに働いてしまいますが、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互いのサブルーチンの名称と引数を近いものとすることで、覚えることを減らし、解決を図っています。</a:t>
            </a:r>
            <a:endParaRPr lang="en-US" altLang="ja-JP" dirty="0" smtClean="0"/>
          </a:p>
          <a:p>
            <a:pPr eaLnBrk="1" hangingPunct="1">
              <a:defRPr/>
            </a:pPr>
            <a:endParaRPr lang="en-US" altLang="ja-JP" dirty="0" smtClean="0"/>
          </a:p>
          <a:p>
            <a:pPr eaLnBrk="1" hangingPunct="1">
              <a:defRPr/>
            </a:pPr>
            <a:r>
              <a:rPr lang="ja-JP" altLang="en-US" dirty="0" smtClean="0"/>
              <a:t>このような機能の追加とサブルーチン群の提供により、小規模モデルから大規模モデルまで、出力処理を同様に集約可能となることが期待されます。</a:t>
            </a:r>
            <a:endParaRPr lang="en-US" altLang="ja-JP" dirty="0" smtClean="0"/>
          </a:p>
          <a:p>
            <a:pPr eaLnBrk="1" hangingPunct="1">
              <a:defRPr/>
            </a:pPr>
            <a:r>
              <a:rPr lang="en-US" altLang="ja-JP" dirty="0" smtClean="0"/>
              <a:t>』</a:t>
            </a:r>
          </a:p>
        </p:txBody>
      </p:sp>
      <p:sp>
        <p:nvSpPr>
          <p:cNvPr id="2867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907F1-472D-414B-AEDE-23980F09E0CE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042988" cy="6858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101013" y="0"/>
            <a:ext cx="1042987" cy="6858000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pic>
        <p:nvPicPr>
          <p:cNvPr id="6" name="Picture 5" descr="GFD-logo"/>
          <p:cNvPicPr>
            <a:picLocks noChangeAspect="1" noChangeArrowheads="1"/>
          </p:cNvPicPr>
          <p:nvPr/>
        </p:nvPicPr>
        <p:blipFill>
          <a:blip r:embed="rId2" cstate="print"/>
          <a:srcRect r="-2850" b="-186"/>
          <a:stretch>
            <a:fillRect/>
          </a:stretch>
        </p:blipFill>
        <p:spPr bwMode="auto">
          <a:xfrm>
            <a:off x="7097713" y="4818063"/>
            <a:ext cx="21240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 rot="16200000">
            <a:off x="-1100137" y="1812925"/>
            <a:ext cx="407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b="1">
                <a:solidFill>
                  <a:schemeClr val="bg1"/>
                </a:solidFill>
                <a:ea typeface="ＭＳ Ｐゴシック" pitchFamily="50" charset="-128"/>
              </a:rPr>
              <a:t>http://www.gfd-dennou.org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6838" y="1125538"/>
            <a:ext cx="6408737" cy="2590800"/>
          </a:xfrm>
          <a:effectLst>
            <a:outerShdw dist="71842" dir="2700000" algn="ctr" rotWithShape="0">
              <a:srgbClr val="C0C0C0">
                <a:alpha val="50000"/>
              </a:srgbClr>
            </a:outerShdw>
          </a:effectLst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30438" y="4292600"/>
            <a:ext cx="4681537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>
                <a:solidFill>
                  <a:srgbClr val="4D4D4D"/>
                </a:solidFill>
              </a:defRPr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7380288" y="5445125"/>
            <a:ext cx="719137" cy="476250"/>
          </a:xfrm>
        </p:spPr>
        <p:txBody>
          <a:bodyPr/>
          <a:lstStyle>
            <a:lvl1pPr algn="ctr">
              <a:defRPr smtClean="0"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1"/>
          </p:nvPr>
        </p:nvSpPr>
        <p:spPr>
          <a:xfrm rot="5400000">
            <a:off x="-1481137" y="5126037"/>
            <a:ext cx="3213100" cy="250825"/>
          </a:xfrm>
        </p:spPr>
        <p:txBody>
          <a:bodyPr/>
          <a:lstStyle>
            <a:lvl1pPr algn="r">
              <a:defRPr smtClean="0">
                <a:solidFill>
                  <a:schemeClr val="tx1"/>
                </a:solidFill>
              </a:defRPr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>
                <a:latin typeface="+mn-lt"/>
              </a:defRPr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087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0"/>
            <a:ext cx="8137525" cy="83661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825" y="0"/>
            <a:ext cx="8137525" cy="83661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125538"/>
            <a:ext cx="4244975" cy="25146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792538"/>
            <a:ext cx="4244975" cy="2516187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588125" y="0"/>
            <a:ext cx="2555875" cy="90805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6516688" cy="9080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6804025" cy="9080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192838" y="6469063"/>
            <a:ext cx="2951162" cy="404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pic>
        <p:nvPicPr>
          <p:cNvPr id="1031" name="Picture 7" descr="GFD-banner_black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67625" y="6486525"/>
            <a:ext cx="1477963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-1588" y="6469063"/>
            <a:ext cx="6229351" cy="404812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137525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0" y="71438"/>
            <a:ext cx="53975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Lucida Calligraphy" pitchFamily="66" charset="0"/>
                <a:ea typeface="HGP明朝B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675"/>
            <a:ext cx="173831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Lucida Calligraphy" pitchFamily="66" charset="0"/>
                <a:ea typeface="ＭＳ Ｐゴシック" pitchFamily="50" charset="-128"/>
              </a:defRPr>
            </a:lvl1pPr>
          </a:lstStyle>
          <a:p>
            <a:fld id="{7937CB76-AB1B-4C9F-B71C-81CCCC685CD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08288" y="6597650"/>
            <a:ext cx="3492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808080"/>
                </a:solidFill>
                <a:ea typeface="ＭＳ Ｐゴシック" pitchFamily="50" charset="-128"/>
              </a:defRPr>
            </a:lvl1pPr>
          </a:lstStyle>
          <a:p>
            <a:fld id="{6DDA6A04-056C-4C3C-867D-12F795EB0774}" type="datetimeFigureOut">
              <a:rPr kumimoji="1" lang="ja-JP" altLang="en-US" smtClean="0"/>
              <a:pPr/>
              <a:t>2010/3/24</a:t>
            </a:fld>
            <a:endParaRPr kumimoji="1" lang="ja-JP" alt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-107950" y="6524625"/>
            <a:ext cx="1971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400">
                <a:latin typeface="Monotype Corsiva" pitchFamily="66" charset="0"/>
                <a:ea typeface="HGS行書体" pitchFamily="66" charset="-128"/>
              </a:rPr>
              <a:t>http://www.gfd-dennou.org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¡"/>
        <a:defRPr kumimoji="1"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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 2" pitchFamily="18" charset="2"/>
        <a:buChar char="®"/>
        <a:defRPr kumimoji="1" sz="2400">
          <a:solidFill>
            <a:srgbClr val="0066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Arial" charset="0"/>
        <a:buChar char="►"/>
        <a:defRPr kumimoji="1" sz="2000">
          <a:solidFill>
            <a:srgbClr val="4D4D4D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772400" cy="1571635"/>
          </a:xfrm>
        </p:spPr>
        <p:txBody>
          <a:bodyPr>
            <a:noAutofit/>
          </a:bodyPr>
          <a:lstStyle/>
          <a:p>
            <a:r>
              <a:rPr kumimoji="1" lang="en-US" altLang="ja-JP" sz="5400" dirty="0" smtClean="0"/>
              <a:t>Gtool5 Fortran 90/95 </a:t>
            </a:r>
            <a:br>
              <a:rPr kumimoji="1" lang="en-US" altLang="ja-JP" sz="5400" dirty="0" smtClean="0"/>
            </a:br>
            <a:r>
              <a:rPr kumimoji="1" lang="en-US" altLang="ja-JP" sz="5400" dirty="0" smtClean="0"/>
              <a:t>Library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2976" y="4000504"/>
            <a:ext cx="6858048" cy="2714644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</a:rPr>
              <a:t>Yasuhiro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Morikawa</a:t>
            </a:r>
            <a:r>
              <a:rPr lang="en-US" altLang="ja-JP" sz="2800" dirty="0" smtClean="0">
                <a:solidFill>
                  <a:schemeClr val="tx1"/>
                </a:solidFill>
              </a:rPr>
              <a:t> (NICT),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Youhei</a:t>
            </a:r>
            <a:r>
              <a:rPr lang="en-US" altLang="ja-JP" sz="2800" dirty="0" smtClean="0">
                <a:solidFill>
                  <a:schemeClr val="tx1"/>
                </a:solidFill>
              </a:rPr>
              <a:t> Sasaki (Hokkaido Univ.), </a:t>
            </a:r>
          </a:p>
          <a:p>
            <a:r>
              <a:rPr lang="en-US" altLang="ja-JP" sz="2800" dirty="0" err="1" smtClean="0">
                <a:solidFill>
                  <a:schemeClr val="tx1"/>
                </a:solidFill>
              </a:rPr>
              <a:t>Seiya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Nishizawa</a:t>
            </a:r>
            <a:r>
              <a:rPr lang="en-US" altLang="ja-JP" sz="2800" dirty="0" smtClean="0">
                <a:solidFill>
                  <a:schemeClr val="tx1"/>
                </a:solidFill>
              </a:rPr>
              <a:t> (Kobe Univ.), 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GFD-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Dennou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</a:rPr>
              <a:t>Club</a:t>
            </a:r>
          </a:p>
          <a:p>
            <a:r>
              <a:rPr kumimoji="1" lang="en-US" altLang="ja-JP" sz="2800" dirty="0" err="1" smtClean="0">
                <a:solidFill>
                  <a:schemeClr val="tx1"/>
                </a:solidFill>
              </a:rPr>
              <a:t>Gtool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 project, </a:t>
            </a:r>
            <a:r>
              <a:rPr kumimoji="1" lang="en-US" altLang="ja-JP" sz="2800" dirty="0" err="1" smtClean="0">
                <a:solidFill>
                  <a:schemeClr val="tx1"/>
                </a:solidFill>
              </a:rPr>
              <a:t>dcmodel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 project, </a:t>
            </a:r>
          </a:p>
          <a:p>
            <a:r>
              <a:rPr kumimoji="1" lang="en-US" altLang="ja-JP" sz="2800" dirty="0" err="1" smtClean="0">
                <a:solidFill>
                  <a:schemeClr val="tx1"/>
                </a:solidFill>
              </a:rPr>
              <a:t>davis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is Gtool5 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37529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Data I/O Fortran 90/95 Library for various </a:t>
            </a:r>
            <a:r>
              <a:rPr lang="en-US" altLang="ja-JP" dirty="0" smtClean="0"/>
              <a:t>numerical models for fluid dynamics in Earth and planetary sciences. </a:t>
            </a:r>
            <a:endParaRPr lang="en-US" altLang="ja-JP" dirty="0" smtClean="0"/>
          </a:p>
          <a:p>
            <a:r>
              <a:rPr kumimoji="1" lang="en-US" altLang="ja-JP" dirty="0" smtClean="0"/>
              <a:t>Features </a:t>
            </a:r>
          </a:p>
          <a:p>
            <a:pPr lvl="1"/>
            <a:r>
              <a:rPr lang="en-US" altLang="ja-JP" dirty="0" smtClean="0"/>
              <a:t>Data format conforms to Gtool4 </a:t>
            </a:r>
            <a:r>
              <a:rPr lang="en-US" altLang="ja-JP" dirty="0" err="1" smtClean="0"/>
              <a:t>NetCDF</a:t>
            </a:r>
            <a:r>
              <a:rPr lang="en-US" altLang="ja-JP" dirty="0" smtClean="0"/>
              <a:t> Conventions (~= CF Conventions)</a:t>
            </a:r>
          </a:p>
          <a:p>
            <a:pPr lvl="2"/>
            <a:r>
              <a:rPr lang="en-US" altLang="ja-JP" dirty="0" smtClean="0"/>
              <a:t>Analysis and visualization can be performed easily</a:t>
            </a:r>
          </a:p>
          <a:p>
            <a:pPr lvl="1"/>
            <a:r>
              <a:rPr lang="en-US" altLang="ja-JP" dirty="0" smtClean="0"/>
              <a:t>Respond to requests for primitive I/O and multifunctional I/O</a:t>
            </a:r>
          </a:p>
          <a:p>
            <a:pPr lvl="2"/>
            <a:r>
              <a:rPr lang="en-US" altLang="ja-JP" dirty="0" smtClean="0"/>
              <a:t>Source codes for data I/O can be unified in various models (ex. </a:t>
            </a:r>
            <a:r>
              <a:rPr lang="en-US" altLang="ja-JP" dirty="0" smtClean="0"/>
              <a:t>s</a:t>
            </a:r>
            <a:r>
              <a:rPr lang="en-US" altLang="ja-JP" dirty="0" smtClean="0"/>
              <a:t>imple 1D model – 3D GCM)</a:t>
            </a:r>
          </a:p>
          <a:p>
            <a:pPr lvl="1"/>
            <a:r>
              <a:rPr lang="en-US" altLang="ja-JP" dirty="0" smtClean="0"/>
              <a:t>Object-oriented programming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Cost of development/maintenance is decreased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785918" y="3071810"/>
            <a:ext cx="7143800" cy="1643074"/>
          </a:xfrm>
          <a:prstGeom prst="roundRect">
            <a:avLst>
              <a:gd name="adj" fmla="val 31751"/>
            </a:avLst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Gtool5 Library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rot="5400000">
            <a:off x="1393803" y="3892553"/>
            <a:ext cx="278608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rot="5400000">
            <a:off x="2892412" y="3678239"/>
            <a:ext cx="235745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5400000">
            <a:off x="6392875" y="3749677"/>
            <a:ext cx="235745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Role of Gtool5</a:t>
            </a:r>
            <a:endParaRPr kumimoji="1" lang="ja-JP" altLang="en-US" dirty="0"/>
          </a:p>
        </p:txBody>
      </p:sp>
      <p:pic>
        <p:nvPicPr>
          <p:cNvPr id="14" name="Picture 4" descr="jupiter-cl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1287" y="4857760"/>
            <a:ext cx="1820845" cy="120694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11" descr="dcl_w"/>
          <p:cNvPicPr>
            <a:picLocks noChangeAspect="1" noChangeArrowheads="1"/>
          </p:cNvPicPr>
          <p:nvPr/>
        </p:nvPicPr>
        <p:blipFill>
          <a:blip r:embed="rId3" cstate="print"/>
          <a:srcRect l="21817" t="8408" r="20691" b="8003"/>
          <a:stretch>
            <a:fillRect/>
          </a:stretch>
        </p:blipFill>
        <p:spPr bwMode="auto">
          <a:xfrm>
            <a:off x="2571736" y="5286388"/>
            <a:ext cx="1265255" cy="130058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7" descr="shallow_topo_linea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4953" y="5500702"/>
            <a:ext cx="1885939" cy="121826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85020" y="4929198"/>
            <a:ext cx="1687508" cy="119488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テキスト ボックス 6"/>
          <p:cNvSpPr txBox="1"/>
          <p:nvPr/>
        </p:nvSpPr>
        <p:spPr>
          <a:xfrm>
            <a:off x="71406" y="4842229"/>
            <a:ext cx="2571768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err="1" smtClean="0"/>
              <a:t>NetCDF</a:t>
            </a:r>
            <a:r>
              <a:rPr lang="en-US" altLang="ja-JP" sz="2000" dirty="0" smtClean="0"/>
              <a:t> Data with Gtool4 Convention </a:t>
            </a:r>
          </a:p>
          <a:p>
            <a:pPr algn="ctr"/>
            <a:r>
              <a:rPr lang="en-US" altLang="ja-JP" sz="2000" dirty="0" smtClean="0"/>
              <a:t>(~= CF Convention)</a:t>
            </a:r>
            <a:endParaRPr kumimoji="1" lang="ja-JP" altLang="en-US" sz="2000" dirty="0"/>
          </a:p>
        </p:txBody>
      </p:sp>
      <p:sp>
        <p:nvSpPr>
          <p:cNvPr id="19" name="直方体 18"/>
          <p:cNvSpPr/>
          <p:nvPr/>
        </p:nvSpPr>
        <p:spPr>
          <a:xfrm>
            <a:off x="1643042" y="1643050"/>
            <a:ext cx="1857388" cy="114300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GCM</a:t>
            </a: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(ex. </a:t>
            </a:r>
            <a:r>
              <a:rPr lang="en-US" altLang="ja-JP" dirty="0" err="1" smtClean="0">
                <a:solidFill>
                  <a:schemeClr val="tx1"/>
                </a:solidFill>
              </a:rPr>
              <a:t>d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cpam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直方体 19"/>
          <p:cNvSpPr/>
          <p:nvPr/>
        </p:nvSpPr>
        <p:spPr>
          <a:xfrm>
            <a:off x="3571868" y="1643050"/>
            <a:ext cx="2857520" cy="114300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2-3D non-hydrostatic model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(ex. </a:t>
            </a:r>
            <a:r>
              <a:rPr lang="en-US" altLang="ja-JP" dirty="0" err="1" smtClean="0">
                <a:solidFill>
                  <a:schemeClr val="tx1"/>
                </a:solidFill>
              </a:rPr>
              <a:t>deepconv</a:t>
            </a:r>
            <a:r>
              <a:rPr lang="en-US" altLang="ja-JP" dirty="0" smtClean="0">
                <a:solidFill>
                  <a:schemeClr val="tx1"/>
                </a:solidFill>
              </a:rPr>
              <a:t>/</a:t>
            </a:r>
            <a:r>
              <a:rPr lang="en-US" altLang="ja-JP" dirty="0" err="1" smtClean="0">
                <a:solidFill>
                  <a:schemeClr val="tx1"/>
                </a:solidFill>
              </a:rPr>
              <a:t>arare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 rot="5400000">
            <a:off x="5326464" y="4112820"/>
            <a:ext cx="27757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直方体 20"/>
          <p:cNvSpPr/>
          <p:nvPr/>
        </p:nvSpPr>
        <p:spPr>
          <a:xfrm>
            <a:off x="6357950" y="1641344"/>
            <a:ext cx="2214578" cy="114471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1-3D  spectral model</a:t>
            </a:r>
          </a:p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(ex. </a:t>
            </a:r>
            <a:r>
              <a:rPr lang="en-US" altLang="ja-JP" dirty="0" smtClean="0">
                <a:solidFill>
                  <a:schemeClr val="tx1"/>
                </a:solidFill>
              </a:rPr>
              <a:t>SPMODEL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2143108" y="3571876"/>
            <a:ext cx="6072230" cy="428628"/>
          </a:xfrm>
          <a:prstGeom prst="roundRect">
            <a:avLst>
              <a:gd name="adj" fmla="val 31751"/>
            </a:avLst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                            Primitive I/O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928670"/>
            <a:ext cx="8642350" cy="500066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Provide </a:t>
            </a:r>
            <a:r>
              <a:rPr lang="en-US" altLang="ja-JP" dirty="0" smtClean="0"/>
              <a:t>similar</a:t>
            </a:r>
            <a:r>
              <a:rPr kumimoji="1" lang="en-US" altLang="ja-JP" dirty="0" smtClean="0"/>
              <a:t> I/O interfaces </a:t>
            </a:r>
            <a:r>
              <a:rPr kumimoji="1" lang="en-US" altLang="ja-JP" dirty="0" smtClean="0"/>
              <a:t>for 1 – 3 dimensional models</a:t>
            </a:r>
            <a:endParaRPr kumimoji="1"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143108" y="3214686"/>
            <a:ext cx="3143272" cy="500066"/>
          </a:xfrm>
          <a:prstGeom prst="roundRect">
            <a:avLst>
              <a:gd name="adj" fmla="val 31751"/>
            </a:avLst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Multifunctional I/O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0"/>
            <a:ext cx="8124852" cy="836613"/>
          </a:xfrm>
        </p:spPr>
        <p:txBody>
          <a:bodyPr/>
          <a:lstStyle/>
          <a:p>
            <a:pPr>
              <a:defRPr/>
            </a:pPr>
            <a:r>
              <a:rPr lang="en-US" altLang="ja-JP" sz="3200" dirty="0" smtClean="0"/>
              <a:t>Appearances of 2 Interfaces are unified </a:t>
            </a:r>
            <a:endParaRPr lang="ja-JP" altLang="en-US" sz="3200" dirty="0"/>
          </a:p>
        </p:txBody>
      </p:sp>
      <p:sp>
        <p:nvSpPr>
          <p:cNvPr id="10244" name="AutoShape 9"/>
          <p:cNvSpPr>
            <a:spLocks noChangeArrowheads="1"/>
          </p:cNvSpPr>
          <p:nvPr/>
        </p:nvSpPr>
        <p:spPr bwMode="auto">
          <a:xfrm>
            <a:off x="285720" y="5429288"/>
            <a:ext cx="8643998" cy="1000108"/>
          </a:xfrm>
          <a:prstGeom prst="roundRect">
            <a:avLst>
              <a:gd name="adj" fmla="val 3819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/>
            <a:r>
              <a:rPr lang="en-US" altLang="ja-JP" sz="2800" b="1" dirty="0" smtClean="0"/>
              <a:t>Source codes for data I/O can be </a:t>
            </a:r>
            <a:endParaRPr lang="en-US" altLang="ja-JP" sz="2800" b="1" dirty="0" smtClean="0"/>
          </a:p>
          <a:p>
            <a:pPr algn="ctr"/>
            <a:r>
              <a:rPr lang="en-US" altLang="ja-JP" sz="2800" b="1" dirty="0" smtClean="0"/>
              <a:t>almost unified </a:t>
            </a:r>
            <a:r>
              <a:rPr lang="en-US" altLang="ja-JP" sz="2800" b="1" dirty="0" smtClean="0"/>
              <a:t>in various models</a:t>
            </a:r>
            <a:endParaRPr lang="ja-JP" altLang="en-US" sz="2800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152400" y="1960554"/>
          <a:ext cx="8915399" cy="1997798"/>
        </p:xfrm>
        <a:graphic>
          <a:graphicData uri="http://schemas.openxmlformats.org/drawingml/2006/table">
            <a:tbl>
              <a:tblPr lastCol="1">
                <a:tableStyleId>{21E4AEA4-8DFA-4A89-87EB-49C32662AFE0}</a:tableStyleId>
              </a:tblPr>
              <a:tblGrid>
                <a:gridCol w="3133716"/>
                <a:gridCol w="4071966"/>
                <a:gridCol w="1709717"/>
              </a:tblGrid>
              <a:tr h="481082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Primitive I/O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Multifunctional I/O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10191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Ignore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NAMELIST file, </a:t>
                      </a:r>
                    </a:p>
                    <a:p>
                      <a:pPr algn="ctr"/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similar to Fortran intrinsic data I/O style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Parse NAMELIST file and c</a:t>
                      </a: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</a:rPr>
                        <a:t>hange output on/off, output interval, averaging,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etc. 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bg1"/>
                          </a:solidFill>
                        </a:rPr>
                        <a:t>Functions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497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dirty="0" err="1" smtClean="0"/>
                        <a:t>HistoryXXXX</a:t>
                      </a:r>
                      <a:r>
                        <a:rPr lang="en-US" altLang="ja-JP" sz="2000" b="1" dirty="0" smtClean="0"/>
                        <a:t>(</a:t>
                      </a:r>
                      <a:r>
                        <a:rPr lang="en-US" altLang="ja-JP" sz="2000" b="1" dirty="0" smtClean="0">
                          <a:solidFill>
                            <a:srgbClr val="333399"/>
                          </a:solidFill>
                        </a:rPr>
                        <a:t>A, B, C, ...</a:t>
                      </a:r>
                      <a:r>
                        <a:rPr lang="en-US" altLang="ja-JP" sz="20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dirty="0" err="1" smtClean="0"/>
                        <a:t>History</a:t>
                      </a:r>
                      <a:r>
                        <a:rPr lang="en-US" altLang="ja-JP" sz="2000" b="1" dirty="0" err="1" smtClean="0">
                          <a:solidFill>
                            <a:srgbClr val="FF0000"/>
                          </a:solidFill>
                        </a:rPr>
                        <a:t>Auto</a:t>
                      </a:r>
                      <a:r>
                        <a:rPr lang="en-US" altLang="ja-JP" sz="2000" b="1" dirty="0" err="1" smtClean="0"/>
                        <a:t>XXXX</a:t>
                      </a:r>
                      <a:r>
                        <a:rPr lang="en-US" altLang="ja-JP" sz="2000" b="1" dirty="0" smtClean="0"/>
                        <a:t>(</a:t>
                      </a:r>
                      <a:r>
                        <a:rPr lang="en-US" altLang="ja-JP" sz="2000" b="1" dirty="0" smtClean="0">
                          <a:solidFill>
                            <a:srgbClr val="333399"/>
                          </a:solidFill>
                        </a:rPr>
                        <a:t>A, B, C, ...</a:t>
                      </a:r>
                      <a:r>
                        <a:rPr lang="en-US" altLang="ja-JP" sz="2000" b="1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bg1"/>
                          </a:solidFill>
                        </a:rPr>
                        <a:t>Interfaces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259" name="直線コネクタ 20"/>
          <p:cNvCxnSpPr>
            <a:cxnSpLocks noChangeShapeType="1"/>
          </p:cNvCxnSpPr>
          <p:nvPr/>
        </p:nvCxnSpPr>
        <p:spPr bwMode="auto">
          <a:xfrm>
            <a:off x="1219200" y="4229104"/>
            <a:ext cx="3810000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60" name="直線矢印コネクタ 22"/>
          <p:cNvCxnSpPr>
            <a:cxnSpLocks noChangeShapeType="1"/>
          </p:cNvCxnSpPr>
          <p:nvPr/>
        </p:nvCxnSpPr>
        <p:spPr bwMode="auto">
          <a:xfrm rot="5400000" flipH="1" flipV="1">
            <a:off x="1106488" y="4114804"/>
            <a:ext cx="22701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0261" name="直線矢印コネクタ 25"/>
          <p:cNvCxnSpPr>
            <a:cxnSpLocks noChangeShapeType="1"/>
          </p:cNvCxnSpPr>
          <p:nvPr/>
        </p:nvCxnSpPr>
        <p:spPr bwMode="auto">
          <a:xfrm rot="5400000" flipH="1" flipV="1">
            <a:off x="4914900" y="4113217"/>
            <a:ext cx="227013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262" name="角丸四角形 28"/>
          <p:cNvSpPr>
            <a:spLocks noChangeArrowheads="1"/>
          </p:cNvSpPr>
          <p:nvPr/>
        </p:nvSpPr>
        <p:spPr bwMode="auto">
          <a:xfrm>
            <a:off x="428596" y="4389446"/>
            <a:ext cx="6286544" cy="539752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anchor="ctr"/>
          <a:lstStyle/>
          <a:p>
            <a:pPr algn="ctr"/>
            <a:r>
              <a:rPr lang="en-US" altLang="ja-JP" sz="2000" b="1" dirty="0" smtClean="0"/>
              <a:t>Name and arguments of subroutines are similar</a:t>
            </a:r>
            <a:endParaRPr lang="ja-JP" altLang="en-US" sz="2000" b="1" dirty="0"/>
          </a:p>
        </p:txBody>
      </p:sp>
      <p:sp>
        <p:nvSpPr>
          <p:cNvPr id="16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000108"/>
            <a:ext cx="8572560" cy="714379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Respond to requests for primitive I/O and multifunctional I/O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Gtool5 Library Structure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00034" y="2428868"/>
            <a:ext cx="8143932" cy="32147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0765" y="2385948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/>
              <a:t>Gtool5 Library</a:t>
            </a:r>
            <a:endParaRPr kumimoji="1" lang="ja-JP" altLang="en-US" sz="2000" dirty="0"/>
          </a:p>
        </p:txBody>
      </p:sp>
      <p:cxnSp>
        <p:nvCxnSpPr>
          <p:cNvPr id="41" name="直線矢印コネクタ 40"/>
          <p:cNvCxnSpPr/>
          <p:nvPr/>
        </p:nvCxnSpPr>
        <p:spPr>
          <a:xfrm rot="5400000">
            <a:off x="1856959" y="5500305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14348" y="5786454"/>
            <a:ext cx="292259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/>
              <a:t>Unidata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NetCDF</a:t>
            </a:r>
            <a:r>
              <a:rPr lang="en-US" altLang="ja-JP" sz="2000" dirty="0" smtClean="0"/>
              <a:t> Library</a:t>
            </a:r>
            <a:endParaRPr kumimoji="1" lang="ja-JP" altLang="en-US" sz="2000" dirty="0"/>
          </a:p>
        </p:txBody>
      </p:sp>
      <p:sp>
        <p:nvSpPr>
          <p:cNvPr id="12" name="角丸四角形 11"/>
          <p:cNvSpPr/>
          <p:nvPr/>
        </p:nvSpPr>
        <p:spPr>
          <a:xfrm>
            <a:off x="1214414" y="4714884"/>
            <a:ext cx="2071702" cy="500066"/>
          </a:xfrm>
          <a:prstGeom prst="roundRect">
            <a:avLst>
              <a:gd name="adj" fmla="val 31751"/>
            </a:avLst>
          </a:prstGeom>
          <a:solidFill>
            <a:srgbClr val="FF9999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1"/>
                </a:solidFill>
              </a:rPr>
              <a:t>gtdata_netcdf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643306" y="4743402"/>
            <a:ext cx="2286016" cy="500066"/>
          </a:xfrm>
          <a:prstGeom prst="roundRect">
            <a:avLst>
              <a:gd name="adj" fmla="val 31751"/>
            </a:avLst>
          </a:prstGeom>
          <a:solidFill>
            <a:srgbClr val="FFCCCC">
              <a:alpha val="49804"/>
            </a:srgbClr>
          </a:solidFill>
          <a:ln>
            <a:prstDash val="dash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kumimoji="1"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ther data format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43504" y="3643314"/>
            <a:ext cx="335758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42913" indent="-179388"/>
            <a:r>
              <a:rPr lang="ja-JP" altLang="en-US" sz="1600" dirty="0" smtClean="0"/>
              <a:t>・ </a:t>
            </a:r>
            <a:r>
              <a:rPr lang="en-US" altLang="ja-JP" sz="1600" dirty="0" smtClean="0"/>
              <a:t>Procedures independen</a:t>
            </a:r>
            <a:r>
              <a:rPr lang="en-US" altLang="ja-JP" sz="1600" dirty="0" smtClean="0"/>
              <a:t>t from data format </a:t>
            </a:r>
            <a:r>
              <a:rPr lang="en-US" altLang="ja-JP" sz="1600" dirty="0" smtClean="0"/>
              <a:t> are  redefined 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000364" y="3892970"/>
            <a:ext cx="2500330" cy="500066"/>
          </a:xfrm>
          <a:prstGeom prst="roundRect">
            <a:avLst>
              <a:gd name="adj" fmla="val 31751"/>
            </a:avLst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 smtClean="0">
                <a:solidFill>
                  <a:schemeClr val="tx1"/>
                </a:solidFill>
              </a:rPr>
              <a:t>gtdata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直線矢印コネクタ 30"/>
          <p:cNvCxnSpPr>
            <a:endCxn id="12" idx="0"/>
          </p:cNvCxnSpPr>
          <p:nvPr/>
        </p:nvCxnSpPr>
        <p:spPr>
          <a:xfrm rot="10800000" flipV="1">
            <a:off x="2250266" y="4357694"/>
            <a:ext cx="1035851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5400000">
            <a:off x="4140548" y="3640490"/>
            <a:ext cx="4342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rot="5400000">
            <a:off x="4179091" y="460772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000108"/>
            <a:ext cx="8393142" cy="71438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Programs are s</a:t>
            </a:r>
            <a:r>
              <a:rPr kumimoji="1" lang="en-US" altLang="ja-JP" dirty="0" smtClean="0"/>
              <a:t>tructured with </a:t>
            </a:r>
            <a:r>
              <a:rPr lang="en-US" altLang="ja-JP" dirty="0" smtClean="0"/>
              <a:t>o</a:t>
            </a:r>
            <a:r>
              <a:rPr lang="en-US" altLang="ja-JP" dirty="0" smtClean="0"/>
              <a:t>bject-oriented programming</a:t>
            </a:r>
          </a:p>
        </p:txBody>
      </p:sp>
      <p:sp>
        <p:nvSpPr>
          <p:cNvPr id="57" name="角丸四角形 56"/>
          <p:cNvSpPr/>
          <p:nvPr/>
        </p:nvSpPr>
        <p:spPr>
          <a:xfrm>
            <a:off x="6215074" y="4743402"/>
            <a:ext cx="2286016" cy="500066"/>
          </a:xfrm>
          <a:prstGeom prst="roundRect">
            <a:avLst>
              <a:gd name="adj" fmla="val 31751"/>
            </a:avLst>
          </a:prstGeom>
          <a:solidFill>
            <a:srgbClr val="FFCCCC">
              <a:alpha val="49804"/>
            </a:srgbClr>
          </a:solidFill>
          <a:ln>
            <a:prstDash val="dash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kumimoji="1"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ther data format</a:t>
            </a:r>
            <a:endParaRPr kumimoji="1"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2214546" y="3071810"/>
            <a:ext cx="4286280" cy="428628"/>
          </a:xfrm>
          <a:prstGeom prst="roundRect">
            <a:avLst>
              <a:gd name="adj" fmla="val 31751"/>
            </a:avLst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                            Primitive I/O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2214546" y="2714620"/>
            <a:ext cx="2428892" cy="500066"/>
          </a:xfrm>
          <a:prstGeom prst="roundRect">
            <a:avLst>
              <a:gd name="adj" fmla="val 31751"/>
            </a:avLst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Multifunctional I/O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rot="5400000">
            <a:off x="3071802" y="2500306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>
            <a:off x="4822033" y="2678902"/>
            <a:ext cx="785819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5000628" y="4429132"/>
            <a:ext cx="1643074" cy="28575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直方体 68"/>
          <p:cNvSpPr/>
          <p:nvPr/>
        </p:nvSpPr>
        <p:spPr>
          <a:xfrm>
            <a:off x="2571736" y="1714488"/>
            <a:ext cx="3357586" cy="57150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sz="2000" dirty="0" smtClean="0">
                <a:solidFill>
                  <a:srgbClr val="000000"/>
                </a:solidFill>
              </a:rPr>
              <a:t>Numerical models</a:t>
            </a:r>
            <a:endParaRPr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70" name="AutoShape 9"/>
          <p:cNvSpPr>
            <a:spLocks noChangeArrowheads="1"/>
          </p:cNvSpPr>
          <p:nvPr/>
        </p:nvSpPr>
        <p:spPr bwMode="auto">
          <a:xfrm>
            <a:off x="4143372" y="5500702"/>
            <a:ext cx="4786346" cy="1143008"/>
          </a:xfrm>
          <a:prstGeom prst="roundRect">
            <a:avLst>
              <a:gd name="adj" fmla="val 3819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/>
            <a:r>
              <a:rPr lang="en-US" altLang="ja-JP" sz="2800" dirty="0" smtClean="0"/>
              <a:t>Other data format can </a:t>
            </a:r>
            <a:endParaRPr lang="en-US" altLang="ja-JP" sz="2800" dirty="0" smtClean="0"/>
          </a:p>
          <a:p>
            <a:pPr algn="ctr"/>
            <a:r>
              <a:rPr lang="en-US" altLang="ja-JP" sz="2800" dirty="0" smtClean="0"/>
              <a:t>be applied </a:t>
            </a:r>
            <a:r>
              <a:rPr lang="en-US" altLang="ja-JP" sz="2800" dirty="0" smtClean="0"/>
              <a:t>easily</a:t>
            </a:r>
            <a:endParaRPr lang="ja-JP" alt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dirty="0" smtClean="0"/>
              <a:t>Appendix:  </a:t>
            </a:r>
            <a:br>
              <a:rPr lang="en-US" altLang="ja-JP" sz="3200" dirty="0" smtClean="0"/>
            </a:br>
            <a:r>
              <a:rPr lang="en-US" altLang="ja-JP" sz="3200" dirty="0" smtClean="0"/>
              <a:t>Examples of source codes for dat</a:t>
            </a:r>
            <a:r>
              <a:rPr lang="en-US" altLang="ja-JP" sz="3200" dirty="0" smtClean="0"/>
              <a:t>a I/O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4282" y="1571612"/>
            <a:ext cx="4500594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HistoryAutoCreate</a:t>
            </a:r>
            <a:r>
              <a:rPr lang="en-US" altLang="ja-JP" sz="1600" dirty="0" smtClean="0">
                <a:latin typeface="Lucida Console" pitchFamily="49" charset="0"/>
              </a:rPr>
              <a:t>( ...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dims=(/’</a:t>
            </a:r>
            <a:r>
              <a:rPr lang="en-US" altLang="ja-JP" sz="1600" dirty="0" err="1" smtClean="0">
                <a:latin typeface="Lucida Console" pitchFamily="49" charset="0"/>
              </a:rPr>
              <a:t>lon’,‘lat’,’sig</a:t>
            </a:r>
            <a:r>
              <a:rPr lang="en-US" altLang="ja-JP" sz="1600" dirty="0" smtClean="0">
                <a:latin typeface="Lucida Console" pitchFamily="49" charset="0"/>
              </a:rPr>
              <a:t>’../)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.. 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HistoryAutoAddVariable</a:t>
            </a:r>
            <a:r>
              <a:rPr lang="en-US" altLang="ja-JP" sz="1600" dirty="0" smtClean="0">
                <a:latin typeface="Lucida Console" pitchFamily="49" charset="0"/>
              </a:rPr>
              <a:t>(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‘</a:t>
            </a:r>
            <a:r>
              <a:rPr lang="en-US" altLang="ja-JP" sz="1600" dirty="0" err="1" smtClean="0">
                <a:latin typeface="Lucida Console" pitchFamily="49" charset="0"/>
              </a:rPr>
              <a:t>Vor</a:t>
            </a:r>
            <a:r>
              <a:rPr lang="en-US" altLang="ja-JP" sz="1600" dirty="0" smtClean="0">
                <a:latin typeface="Lucida Console" pitchFamily="49" charset="0"/>
              </a:rPr>
              <a:t>’, ..)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HistoryAutoPut</a:t>
            </a:r>
            <a:r>
              <a:rPr lang="en-US" altLang="ja-JP" sz="1600" dirty="0" smtClean="0">
                <a:latin typeface="Lucida Console" pitchFamily="49" charset="0"/>
              </a:rPr>
              <a:t>(‘</a:t>
            </a:r>
            <a:r>
              <a:rPr lang="en-US" altLang="ja-JP" sz="1600" dirty="0" err="1" smtClean="0">
                <a:latin typeface="Lucida Console" pitchFamily="49" charset="0"/>
              </a:rPr>
              <a:t>Vor</a:t>
            </a:r>
            <a:r>
              <a:rPr lang="en-US" altLang="ja-JP" sz="1600" dirty="0" smtClean="0">
                <a:latin typeface="Lucida Console" pitchFamily="49" charset="0"/>
              </a:rPr>
              <a:t>’, </a:t>
            </a:r>
            <a:r>
              <a:rPr lang="en-US" altLang="ja-JP" sz="1600" dirty="0" err="1" smtClean="0">
                <a:latin typeface="Lucida Console" pitchFamily="49" charset="0"/>
              </a:rPr>
              <a:t>xyz_Vor</a:t>
            </a:r>
            <a:r>
              <a:rPr lang="en-US" altLang="ja-JP" sz="1600" dirty="0" smtClean="0">
                <a:latin typeface="Lucida Console" pitchFamily="49" charset="0"/>
              </a:rPr>
              <a:t>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HistoryAutoClose</a:t>
            </a:r>
            <a:endParaRPr lang="en-US" altLang="ja-JP" sz="1600" b="1" dirty="0" smtClean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71802" y="4000504"/>
            <a:ext cx="4929222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HistoryAutoCreate</a:t>
            </a:r>
            <a:r>
              <a:rPr lang="en-US" altLang="ja-JP" sz="1600" dirty="0" smtClean="0">
                <a:latin typeface="Lucida Console" pitchFamily="49" charset="0"/>
              </a:rPr>
              <a:t>( ...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dims=(/’</a:t>
            </a:r>
            <a:r>
              <a:rPr lang="en-US" altLang="ja-JP" sz="1600" dirty="0" err="1" smtClean="0">
                <a:latin typeface="Lucida Console" pitchFamily="49" charset="0"/>
              </a:rPr>
              <a:t>x’,‘z’,’s’,’t</a:t>
            </a:r>
            <a:r>
              <a:rPr lang="en-US" altLang="ja-JP" sz="1600" dirty="0" smtClean="0">
                <a:latin typeface="Lucida Console" pitchFamily="49" charset="0"/>
              </a:rPr>
              <a:t>’ ../)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.. 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HistoryAutoAddVariable</a:t>
            </a:r>
            <a:r>
              <a:rPr lang="en-US" altLang="ja-JP" sz="1600" dirty="0" smtClean="0">
                <a:latin typeface="Lucida Console" pitchFamily="49" charset="0"/>
              </a:rPr>
              <a:t>(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‘</a:t>
            </a:r>
            <a:r>
              <a:rPr lang="en-US" altLang="ja-JP" sz="1600" dirty="0" err="1" smtClean="0">
                <a:latin typeface="Lucida Console" pitchFamily="49" charset="0"/>
              </a:rPr>
              <a:t>Exner</a:t>
            </a:r>
            <a:r>
              <a:rPr lang="en-US" altLang="ja-JP" sz="1600" dirty="0" smtClean="0">
                <a:latin typeface="Lucida Console" pitchFamily="49" charset="0"/>
              </a:rPr>
              <a:t>’, ..)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HistoryAutoPut</a:t>
            </a:r>
            <a:r>
              <a:rPr lang="en-US" altLang="ja-JP" sz="1600" dirty="0" smtClean="0">
                <a:latin typeface="Lucida Console" pitchFamily="49" charset="0"/>
              </a:rPr>
              <a:t>(‘</a:t>
            </a:r>
            <a:r>
              <a:rPr lang="en-US" altLang="ja-JP" sz="1600" dirty="0" err="1" smtClean="0">
                <a:latin typeface="Lucida Console" pitchFamily="49" charset="0"/>
              </a:rPr>
              <a:t>Exner</a:t>
            </a:r>
            <a:r>
              <a:rPr lang="en-US" altLang="ja-JP" sz="1600" dirty="0" smtClean="0">
                <a:latin typeface="Lucida Console" pitchFamily="49" charset="0"/>
              </a:rPr>
              <a:t>’, </a:t>
            </a:r>
            <a:r>
              <a:rPr lang="en-US" altLang="ja-JP" sz="1600" dirty="0" err="1" smtClean="0">
                <a:latin typeface="Lucida Console" pitchFamily="49" charset="0"/>
              </a:rPr>
              <a:t>xz_Exner</a:t>
            </a:r>
            <a:r>
              <a:rPr lang="en-US" altLang="ja-JP" sz="1600" dirty="0" smtClean="0">
                <a:latin typeface="Lucida Console" pitchFamily="49" charset="0"/>
              </a:rPr>
              <a:t>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HistoryAutoClose</a:t>
            </a:r>
            <a:endParaRPr lang="en-US" altLang="ja-JP" sz="1600" b="1" dirty="0" smtClean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29158" y="1500174"/>
            <a:ext cx="4214842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HistoryCreate</a:t>
            </a:r>
            <a:r>
              <a:rPr lang="en-US" altLang="ja-JP" sz="1600" dirty="0" smtClean="0">
                <a:latin typeface="Lucida Console" pitchFamily="49" charset="0"/>
              </a:rPr>
              <a:t>( ...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dims=(/’</a:t>
            </a:r>
            <a:r>
              <a:rPr lang="en-US" altLang="ja-JP" sz="1600" dirty="0" err="1" smtClean="0">
                <a:latin typeface="Lucida Console" pitchFamily="49" charset="0"/>
              </a:rPr>
              <a:t>x’,‘t</a:t>
            </a:r>
            <a:r>
              <a:rPr lang="en-US" altLang="ja-JP" sz="1600" dirty="0" smtClean="0">
                <a:latin typeface="Lucida Console" pitchFamily="49" charset="0"/>
              </a:rPr>
              <a:t>’/)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.. 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HistoryAddVariable</a:t>
            </a:r>
            <a:r>
              <a:rPr lang="en-US" altLang="ja-JP" sz="1600" dirty="0" smtClean="0">
                <a:latin typeface="Lucida Console" pitchFamily="49" charset="0"/>
              </a:rPr>
              <a:t>( &amp;</a:t>
            </a:r>
          </a:p>
          <a:p>
            <a:r>
              <a:rPr lang="en-US" altLang="ja-JP" sz="1600" dirty="0" smtClean="0">
                <a:latin typeface="Lucida Console" pitchFamily="49" charset="0"/>
              </a:rPr>
              <a:t>   ‘zeta’, ..)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HistoryPut</a:t>
            </a:r>
            <a:r>
              <a:rPr lang="en-US" altLang="ja-JP" sz="1600" dirty="0" smtClean="0">
                <a:latin typeface="Lucida Console" pitchFamily="49" charset="0"/>
              </a:rPr>
              <a:t>(‘zeta’, </a:t>
            </a:r>
            <a:r>
              <a:rPr lang="en-US" altLang="ja-JP" sz="1600" dirty="0" err="1" smtClean="0">
                <a:latin typeface="Lucida Console" pitchFamily="49" charset="0"/>
              </a:rPr>
              <a:t>g_Zeta</a:t>
            </a:r>
            <a:r>
              <a:rPr lang="en-US" altLang="ja-JP" sz="1600" dirty="0" smtClean="0">
                <a:latin typeface="Lucida Console" pitchFamily="49" charset="0"/>
              </a:rPr>
              <a:t>)</a:t>
            </a:r>
          </a:p>
          <a:p>
            <a:endParaRPr lang="en-US" altLang="ja-JP" sz="1600" dirty="0" smtClean="0">
              <a:latin typeface="Lucida Console" pitchFamily="49" charset="0"/>
            </a:endParaRPr>
          </a:p>
          <a:p>
            <a:r>
              <a:rPr lang="en-US" altLang="ja-JP" sz="1600" dirty="0" smtClean="0">
                <a:latin typeface="Lucida Console" pitchFamily="49" charset="0"/>
              </a:rPr>
              <a:t>call </a:t>
            </a:r>
            <a:r>
              <a:rPr lang="en-US" altLang="ja-JP" sz="1600" b="1" dirty="0" err="1" smtClean="0">
                <a:solidFill>
                  <a:srgbClr val="FF0000"/>
                </a:solidFill>
                <a:latin typeface="Lucida Console" pitchFamily="49" charset="0"/>
              </a:rPr>
              <a:t>HistoryClose</a:t>
            </a:r>
            <a:endParaRPr lang="en-US" altLang="ja-JP" sz="1600" b="1" dirty="0" smtClean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85720" y="4071942"/>
            <a:ext cx="1357322" cy="57150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DCPAM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643702" y="4929198"/>
            <a:ext cx="2000264" cy="57150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deepconv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altLang="ja-JP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arare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858016" y="1000108"/>
            <a:ext cx="2000264" cy="57150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SPMODEL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285852" y="2143116"/>
            <a:ext cx="2143140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143636" y="2071678"/>
            <a:ext cx="1071570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286248" y="4572008"/>
            <a:ext cx="2428892" cy="158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1406" y="5357826"/>
            <a:ext cx="3071834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Differences of models are </a:t>
            </a:r>
          </a:p>
          <a:p>
            <a:r>
              <a:rPr lang="en-US" altLang="ja-JP" sz="2000" dirty="0" smtClean="0"/>
              <a:t>a</a:t>
            </a:r>
            <a:r>
              <a:rPr lang="en-US" altLang="ja-JP" sz="2000" dirty="0" smtClean="0"/>
              <a:t>bsorbed by arguments</a:t>
            </a:r>
            <a:endParaRPr kumimoji="1" lang="en-US" altLang="ja-JP" sz="2000" dirty="0" smtClean="0"/>
          </a:p>
        </p:txBody>
      </p:sp>
      <p:cxnSp>
        <p:nvCxnSpPr>
          <p:cNvPr id="19" name="直線矢印コネクタ 18"/>
          <p:cNvCxnSpPr/>
          <p:nvPr/>
        </p:nvCxnSpPr>
        <p:spPr>
          <a:xfrm rot="5400000" flipH="1" flipV="1">
            <a:off x="250001" y="3607595"/>
            <a:ext cx="321471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2071670" y="2071678"/>
            <a:ext cx="4429156" cy="32861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2428860" y="4572008"/>
            <a:ext cx="2143140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_Dennou_Club2.0">
  <a:themeElements>
    <a:clrScheme name="GFD_Dennou_Club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D_Dennou_Club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FD_Dennou_Club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nao2008_gfd-dennou-club_v03_pub</Template>
  <TotalTime>4299</TotalTime>
  <Words>648</Words>
  <Application>Microsoft Office PowerPoint</Application>
  <PresentationFormat>画面に合わせる (4:3)</PresentationFormat>
  <Paragraphs>110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GFD_Dennou_Club2.0</vt:lpstr>
      <vt:lpstr>Gtool5 Fortran 90/95  Library</vt:lpstr>
      <vt:lpstr>What is Gtool5 ?</vt:lpstr>
      <vt:lpstr>Role of Gtool5</vt:lpstr>
      <vt:lpstr>Appearances of 2 Interfaces are unified </vt:lpstr>
      <vt:lpstr>Gtool5 Library Structure</vt:lpstr>
      <vt:lpstr>Appendix:   Examples of source codes for data I/O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惑星大気大循環モデル  DCPAM </dc:title>
  <dc:creator>unknown</dc:creator>
  <cp:lastModifiedBy>morikawa</cp:lastModifiedBy>
  <cp:revision>662</cp:revision>
  <dcterms:created xsi:type="dcterms:W3CDTF">2009-03-03T03:00:46Z</dcterms:created>
  <dcterms:modified xsi:type="dcterms:W3CDTF">2010-03-24T15:33:30Z</dcterms:modified>
</cp:coreProperties>
</file>