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88" r:id="rId2"/>
    <p:sldId id="289" r:id="rId3"/>
    <p:sldId id="290" r:id="rId4"/>
    <p:sldId id="291" r:id="rId5"/>
    <p:sldId id="292" r:id="rId6"/>
    <p:sldId id="293" r:id="rId7"/>
    <p:sldId id="294" r:id="rId8"/>
    <p:sldId id="295" r:id="rId9"/>
    <p:sldId id="282" r:id="rId10"/>
    <p:sldId id="283" r:id="rId11"/>
    <p:sldId id="266" r:id="rId12"/>
    <p:sldId id="287" r:id="rId13"/>
    <p:sldId id="286" r:id="rId14"/>
    <p:sldId id="284" r:id="rId15"/>
    <p:sldId id="264" r:id="rId16"/>
    <p:sldId id="268" r:id="rId17"/>
    <p:sldId id="269" r:id="rId18"/>
    <p:sldId id="270" r:id="rId19"/>
    <p:sldId id="271" r:id="rId20"/>
    <p:sldId id="273" r:id="rId21"/>
    <p:sldId id="272" r:id="rId22"/>
    <p:sldId id="279" r:id="rId23"/>
    <p:sldId id="274" r:id="rId24"/>
    <p:sldId id="275" r:id="rId25"/>
    <p:sldId id="277" r:id="rId26"/>
    <p:sldId id="281" r:id="rId27"/>
    <p:sldId id="265" r:id="rId28"/>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7" d="100"/>
          <a:sy n="107" d="100"/>
        </p:scale>
        <p:origin x="-728"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BD7BFA-C16B-D542-8395-07B41797B9CB}" type="datetimeFigureOut">
              <a:rPr kumimoji="1" lang="ja-JP" altLang="en-US" smtClean="0"/>
              <a:t>2015/04/30</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00C061-9BF2-824C-B0B2-1661C774D3E4}" type="slidenum">
              <a:rPr kumimoji="1" lang="ja-JP" altLang="en-US" smtClean="0"/>
              <a:t>‹#›</a:t>
            </a:fld>
            <a:endParaRPr kumimoji="1" lang="ja-JP" altLang="en-US"/>
          </a:p>
        </p:txBody>
      </p:sp>
    </p:spTree>
    <p:extLst>
      <p:ext uri="{BB962C8B-B14F-4D97-AF65-F5344CB8AC3E}">
        <p14:creationId xmlns:p14="http://schemas.microsoft.com/office/powerpoint/2010/main" val="4032984611"/>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latin typeface="+mn-lt"/>
                <a:ea typeface="+mn-ea"/>
                <a:cs typeface="+mn-cs"/>
              </a:rPr>
              <a:t>確認のために行った黒田計算の再現計算の結果を添付します </a:t>
            </a:r>
            <a:r>
              <a:rPr kumimoji="1" lang="en-US" altLang="ja-JP" sz="1200" kern="1200" dirty="0" smtClean="0">
                <a:solidFill>
                  <a:schemeClr val="tx1"/>
                </a:solidFill>
                <a:latin typeface="+mn-lt"/>
                <a:ea typeface="+mn-ea"/>
                <a:cs typeface="+mn-cs"/>
              </a:rPr>
              <a:t>(</a:t>
            </a:r>
            <a:r>
              <a:rPr kumimoji="1" lang="ja-JP" altLang="en-US" sz="1200" kern="1200" dirty="0" smtClean="0">
                <a:solidFill>
                  <a:schemeClr val="tx1"/>
                </a:solidFill>
                <a:latin typeface="+mn-lt"/>
                <a:ea typeface="+mn-ea"/>
                <a:cs typeface="+mn-cs"/>
              </a:rPr>
              <a:t>一層目のエクス</a:t>
            </a:r>
          </a:p>
          <a:p>
            <a:r>
              <a:rPr kumimoji="1" lang="ja-JP" altLang="en-US" sz="1200" kern="1200" dirty="0" smtClean="0">
                <a:solidFill>
                  <a:schemeClr val="tx1"/>
                </a:solidFill>
                <a:latin typeface="+mn-lt"/>
                <a:ea typeface="+mn-ea"/>
                <a:cs typeface="+mn-cs"/>
              </a:rPr>
              <a:t>ナー関数の時間発展</a:t>
            </a:r>
            <a:r>
              <a:rPr kumimoji="1" lang="en-US" altLang="ja-JP" sz="1200" kern="1200" dirty="0" smtClean="0">
                <a:solidFill>
                  <a:schemeClr val="tx1"/>
                </a:solidFill>
                <a:latin typeface="+mn-lt"/>
                <a:ea typeface="+mn-ea"/>
                <a:cs typeface="+mn-cs"/>
              </a:rPr>
              <a:t>). Klemp and Wilhelmson (1978) </a:t>
            </a:r>
            <a:r>
              <a:rPr kumimoji="1" lang="ja-JP" altLang="en-US" sz="1200" kern="1200" dirty="0" smtClean="0">
                <a:solidFill>
                  <a:schemeClr val="tx1"/>
                </a:solidFill>
                <a:latin typeface="+mn-lt"/>
                <a:ea typeface="+mn-ea"/>
                <a:cs typeface="+mn-cs"/>
              </a:rPr>
              <a:t>の </a:t>
            </a:r>
            <a:r>
              <a:rPr kumimoji="1" lang="en-US" altLang="ja-JP" sz="1200" kern="1200" dirty="0" smtClean="0">
                <a:solidFill>
                  <a:schemeClr val="tx1"/>
                </a:solidFill>
                <a:latin typeface="+mn-lt"/>
                <a:ea typeface="+mn-ea"/>
                <a:cs typeface="+mn-cs"/>
              </a:rPr>
              <a:t>2.7b </a:t>
            </a:r>
            <a:r>
              <a:rPr kumimoji="1" lang="ja-JP" altLang="en-US" sz="1200" kern="1200" dirty="0" smtClean="0">
                <a:solidFill>
                  <a:schemeClr val="tx1"/>
                </a:solidFill>
                <a:latin typeface="+mn-lt"/>
                <a:ea typeface="+mn-ea"/>
                <a:cs typeface="+mn-cs"/>
              </a:rPr>
              <a:t>式について</a:t>
            </a:r>
            <a:r>
              <a:rPr kumimoji="1" lang="en-US" altLang="ja-JP" sz="1200" kern="1200" dirty="0" smtClean="0">
                <a:solidFill>
                  <a:schemeClr val="tx1"/>
                </a:solidFill>
                <a:latin typeface="+mn-lt"/>
                <a:ea typeface="+mn-ea"/>
                <a:cs typeface="+mn-cs"/>
              </a:rPr>
              <a:t>,</a:t>
            </a:r>
          </a:p>
          <a:p>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  実線</a:t>
            </a:r>
            <a:r>
              <a:rPr kumimoji="1" lang="en-US" altLang="ja-JP" sz="1200" kern="1200" dirty="0" smtClean="0">
                <a:solidFill>
                  <a:schemeClr val="tx1"/>
                </a:solidFill>
                <a:latin typeface="+mn-lt"/>
                <a:ea typeface="+mn-ea"/>
                <a:cs typeface="+mn-cs"/>
              </a:rPr>
              <a:t>:      </a:t>
            </a:r>
            <a:r>
              <a:rPr kumimoji="1" lang="ja-JP" altLang="en-US" sz="1200" kern="1200" dirty="0" smtClean="0">
                <a:solidFill>
                  <a:schemeClr val="tx1"/>
                </a:solidFill>
                <a:latin typeface="+mn-lt"/>
                <a:ea typeface="+mn-ea"/>
                <a:cs typeface="+mn-cs"/>
              </a:rPr>
              <a:t>第一項</a:t>
            </a:r>
            <a:r>
              <a:rPr kumimoji="1" lang="en-US" altLang="ja-JP" sz="1200" kern="1200" dirty="0" smtClean="0">
                <a:solidFill>
                  <a:schemeClr val="tx1"/>
                </a:solidFill>
                <a:latin typeface="+mn-lt"/>
                <a:ea typeface="+mn-ea"/>
                <a:cs typeface="+mn-cs"/>
              </a:rPr>
              <a:t>, </a:t>
            </a:r>
            <a:r>
              <a:rPr kumimoji="1" lang="ja-JP" altLang="en-US" sz="1200" kern="1200" dirty="0" smtClean="0">
                <a:solidFill>
                  <a:schemeClr val="tx1"/>
                </a:solidFill>
                <a:latin typeface="+mn-lt"/>
                <a:ea typeface="+mn-ea"/>
                <a:cs typeface="+mn-cs"/>
              </a:rPr>
              <a:t>第二項</a:t>
            </a:r>
            <a:r>
              <a:rPr kumimoji="1" lang="en-US" altLang="ja-JP" sz="1200" kern="1200" dirty="0" smtClean="0">
                <a:solidFill>
                  <a:schemeClr val="tx1"/>
                </a:solidFill>
                <a:latin typeface="+mn-lt"/>
                <a:ea typeface="+mn-ea"/>
                <a:cs typeface="+mn-cs"/>
              </a:rPr>
              <a:t>, </a:t>
            </a:r>
            <a:r>
              <a:rPr kumimoji="1" lang="ja-JP" altLang="en-US" sz="1200" kern="1200" dirty="0" smtClean="0">
                <a:solidFill>
                  <a:schemeClr val="tx1"/>
                </a:solidFill>
                <a:latin typeface="+mn-lt"/>
                <a:ea typeface="+mn-ea"/>
                <a:cs typeface="+mn-cs"/>
              </a:rPr>
              <a:t>第三項を考慮した場合</a:t>
            </a:r>
          </a:p>
          <a:p>
            <a:r>
              <a:rPr kumimoji="1" lang="ja-JP" altLang="en-US" sz="1200" kern="1200" dirty="0" smtClean="0">
                <a:solidFill>
                  <a:schemeClr val="tx1"/>
                </a:solidFill>
                <a:latin typeface="+mn-lt"/>
                <a:ea typeface="+mn-ea"/>
                <a:cs typeface="+mn-cs"/>
              </a:rPr>
              <a:t>  破線</a:t>
            </a:r>
            <a:r>
              <a:rPr kumimoji="1" lang="en-US" altLang="ja-JP" sz="1200" kern="1200" dirty="0" smtClean="0">
                <a:solidFill>
                  <a:schemeClr val="tx1"/>
                </a:solidFill>
                <a:latin typeface="+mn-lt"/>
                <a:ea typeface="+mn-ea"/>
                <a:cs typeface="+mn-cs"/>
              </a:rPr>
              <a:t>:      </a:t>
            </a:r>
            <a:r>
              <a:rPr kumimoji="1" lang="ja-JP" altLang="en-US" sz="1200" kern="1200" dirty="0" smtClean="0">
                <a:solidFill>
                  <a:schemeClr val="tx1"/>
                </a:solidFill>
                <a:latin typeface="+mn-lt"/>
                <a:ea typeface="+mn-ea"/>
                <a:cs typeface="+mn-cs"/>
              </a:rPr>
              <a:t>第一項</a:t>
            </a:r>
            <a:r>
              <a:rPr kumimoji="1" lang="en-US" altLang="ja-JP" sz="1200" kern="1200" dirty="0" smtClean="0">
                <a:solidFill>
                  <a:schemeClr val="tx1"/>
                </a:solidFill>
                <a:latin typeface="+mn-lt"/>
                <a:ea typeface="+mn-ea"/>
                <a:cs typeface="+mn-cs"/>
              </a:rPr>
              <a:t>, </a:t>
            </a:r>
            <a:r>
              <a:rPr kumimoji="1" lang="ja-JP" altLang="en-US" sz="1200" kern="1200" dirty="0" smtClean="0">
                <a:solidFill>
                  <a:schemeClr val="tx1"/>
                </a:solidFill>
                <a:latin typeface="+mn-lt"/>
                <a:ea typeface="+mn-ea"/>
                <a:cs typeface="+mn-cs"/>
              </a:rPr>
              <a:t>第三項を考慮した場合</a:t>
            </a:r>
          </a:p>
          <a:p>
            <a:r>
              <a:rPr kumimoji="1" lang="ja-JP" altLang="en-US" sz="1200" kern="1200" dirty="0" smtClean="0">
                <a:solidFill>
                  <a:schemeClr val="tx1"/>
                </a:solidFill>
                <a:latin typeface="+mn-lt"/>
                <a:ea typeface="+mn-ea"/>
                <a:cs typeface="+mn-cs"/>
              </a:rPr>
              <a:t>  点線</a:t>
            </a:r>
            <a:r>
              <a:rPr kumimoji="1" lang="en-US" altLang="ja-JP" sz="1200" kern="1200" dirty="0" smtClean="0">
                <a:solidFill>
                  <a:schemeClr val="tx1"/>
                </a:solidFill>
                <a:latin typeface="+mn-lt"/>
                <a:ea typeface="+mn-ea"/>
                <a:cs typeface="+mn-cs"/>
              </a:rPr>
              <a:t>:      </a:t>
            </a:r>
            <a:r>
              <a:rPr kumimoji="1" lang="ja-JP" altLang="en-US" sz="1200" kern="1200" dirty="0" smtClean="0">
                <a:solidFill>
                  <a:schemeClr val="tx1"/>
                </a:solidFill>
                <a:latin typeface="+mn-lt"/>
                <a:ea typeface="+mn-ea"/>
                <a:cs typeface="+mn-cs"/>
              </a:rPr>
              <a:t>第二項</a:t>
            </a:r>
            <a:r>
              <a:rPr kumimoji="1" lang="en-US" altLang="ja-JP" sz="1200" kern="1200" dirty="0" smtClean="0">
                <a:solidFill>
                  <a:schemeClr val="tx1"/>
                </a:solidFill>
                <a:latin typeface="+mn-lt"/>
                <a:ea typeface="+mn-ea"/>
                <a:cs typeface="+mn-cs"/>
              </a:rPr>
              <a:t>, </a:t>
            </a:r>
            <a:r>
              <a:rPr kumimoji="1" lang="ja-JP" altLang="en-US" sz="1200" kern="1200" dirty="0" smtClean="0">
                <a:solidFill>
                  <a:schemeClr val="tx1"/>
                </a:solidFill>
                <a:latin typeface="+mn-lt"/>
                <a:ea typeface="+mn-ea"/>
                <a:cs typeface="+mn-cs"/>
              </a:rPr>
              <a:t>第三項を考慮した場合</a:t>
            </a:r>
          </a:p>
          <a:p>
            <a:r>
              <a:rPr kumimoji="1" lang="ja-JP" altLang="en-US" sz="1200" kern="1200" dirty="0" smtClean="0">
                <a:solidFill>
                  <a:schemeClr val="tx1"/>
                </a:solidFill>
                <a:latin typeface="+mn-lt"/>
                <a:ea typeface="+mn-ea"/>
                <a:cs typeface="+mn-cs"/>
              </a:rPr>
              <a:t>  一点鎖線</a:t>
            </a:r>
            <a:r>
              <a:rPr kumimoji="1" lang="en-US" altLang="ja-JP" sz="1200" kern="1200" dirty="0" smtClean="0">
                <a:solidFill>
                  <a:schemeClr val="tx1"/>
                </a:solidFill>
                <a:latin typeface="+mn-lt"/>
                <a:ea typeface="+mn-ea"/>
                <a:cs typeface="+mn-cs"/>
              </a:rPr>
              <a:t>:  </a:t>
            </a:r>
            <a:r>
              <a:rPr kumimoji="1" lang="ja-JP" altLang="en-US" sz="1200" kern="1200" dirty="0" smtClean="0">
                <a:solidFill>
                  <a:schemeClr val="tx1"/>
                </a:solidFill>
                <a:latin typeface="+mn-lt"/>
                <a:ea typeface="+mn-ea"/>
                <a:cs typeface="+mn-cs"/>
              </a:rPr>
              <a:t>従来と同様の計算</a:t>
            </a:r>
            <a:r>
              <a:rPr kumimoji="1" lang="en-US" altLang="ja-JP" sz="1200" kern="1200" dirty="0" smtClean="0">
                <a:solidFill>
                  <a:schemeClr val="tx1"/>
                </a:solidFill>
                <a:latin typeface="+mn-lt"/>
                <a:ea typeface="+mn-ea"/>
                <a:cs typeface="+mn-cs"/>
              </a:rPr>
              <a:t>. </a:t>
            </a:r>
            <a:r>
              <a:rPr kumimoji="1" lang="ja-JP" altLang="en-US" sz="1200" kern="1200" dirty="0" smtClean="0">
                <a:solidFill>
                  <a:schemeClr val="tx1"/>
                </a:solidFill>
                <a:latin typeface="+mn-lt"/>
                <a:ea typeface="+mn-ea"/>
                <a:cs typeface="+mn-cs"/>
              </a:rPr>
              <a:t>全て無視</a:t>
            </a:r>
          </a:p>
          <a:p>
            <a:r>
              <a:rPr kumimoji="1" lang="ja-JP" altLang="en-US" sz="1200" kern="1200" dirty="0" smtClean="0">
                <a:solidFill>
                  <a:schemeClr val="tx1"/>
                </a:solidFill>
                <a:latin typeface="+mn-lt"/>
                <a:ea typeface="+mn-ea"/>
                <a:cs typeface="+mn-cs"/>
              </a:rPr>
              <a:t>  二点鎖線</a:t>
            </a:r>
            <a:r>
              <a:rPr kumimoji="1" lang="en-US" altLang="ja-JP" sz="1200" kern="1200" dirty="0" smtClean="0">
                <a:solidFill>
                  <a:schemeClr val="tx1"/>
                </a:solidFill>
                <a:latin typeface="+mn-lt"/>
                <a:ea typeface="+mn-ea"/>
                <a:cs typeface="+mn-cs"/>
              </a:rPr>
              <a:t>?: </a:t>
            </a:r>
            <a:r>
              <a:rPr kumimoji="1" lang="ja-JP" altLang="en-US" sz="1200" kern="1200" dirty="0" smtClean="0">
                <a:solidFill>
                  <a:schemeClr val="tx1"/>
                </a:solidFill>
                <a:latin typeface="+mn-lt"/>
                <a:ea typeface="+mn-ea"/>
                <a:cs typeface="+mn-cs"/>
              </a:rPr>
              <a:t>第三項のみ考慮</a:t>
            </a:r>
          </a:p>
          <a:p>
            <a:endParaRPr kumimoji="1" lang="ja-JP" altLang="en-US"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となっています</a:t>
            </a:r>
            <a:r>
              <a:rPr kumimoji="1" lang="en-US" altLang="ja-JP" sz="1200" kern="1200" dirty="0" smtClean="0">
                <a:solidFill>
                  <a:schemeClr val="tx1"/>
                </a:solidFill>
                <a:latin typeface="+mn-lt"/>
                <a:ea typeface="+mn-ea"/>
                <a:cs typeface="+mn-cs"/>
              </a:rPr>
              <a:t>. </a:t>
            </a:r>
            <a:r>
              <a:rPr kumimoji="1" lang="ja-JP" altLang="en-US" sz="1200" kern="1200" dirty="0" smtClean="0">
                <a:solidFill>
                  <a:schemeClr val="tx1"/>
                </a:solidFill>
                <a:latin typeface="+mn-lt"/>
                <a:ea typeface="+mn-ea"/>
                <a:cs typeface="+mn-cs"/>
              </a:rPr>
              <a:t>第三項 </a:t>
            </a:r>
            <a:r>
              <a:rPr kumimoji="1" lang="en-US" altLang="ja-JP" sz="1200" kern="1200" dirty="0" smtClean="0">
                <a:solidFill>
                  <a:schemeClr val="tx1"/>
                </a:solidFill>
                <a:latin typeface="+mn-lt"/>
                <a:ea typeface="+mn-ea"/>
                <a:cs typeface="+mn-cs"/>
              </a:rPr>
              <a:t>(</a:t>
            </a:r>
            <a:r>
              <a:rPr kumimoji="1" lang="ja-JP" altLang="en-US" sz="1200" kern="1200" dirty="0" smtClean="0">
                <a:solidFill>
                  <a:schemeClr val="tx1"/>
                </a:solidFill>
                <a:latin typeface="+mn-lt"/>
                <a:ea typeface="+mn-ea"/>
                <a:cs typeface="+mn-cs"/>
              </a:rPr>
              <a:t>熱膨張項</a:t>
            </a:r>
            <a:r>
              <a:rPr kumimoji="1" lang="en-US" altLang="ja-JP" sz="1200" kern="1200" dirty="0" smtClean="0">
                <a:solidFill>
                  <a:schemeClr val="tx1"/>
                </a:solidFill>
                <a:latin typeface="+mn-lt"/>
                <a:ea typeface="+mn-ea"/>
                <a:cs typeface="+mn-cs"/>
              </a:rPr>
              <a:t>) </a:t>
            </a:r>
            <a:r>
              <a:rPr kumimoji="1" lang="ja-JP" altLang="en-US" sz="1200" kern="1200" dirty="0" smtClean="0">
                <a:solidFill>
                  <a:schemeClr val="tx1"/>
                </a:solidFill>
                <a:latin typeface="+mn-lt"/>
                <a:ea typeface="+mn-ea"/>
                <a:cs typeface="+mn-cs"/>
              </a:rPr>
              <a:t>の影響が大きいですね</a:t>
            </a:r>
            <a:r>
              <a:rPr kumimoji="1" lang="en-US" altLang="ja-JP" sz="1200" kern="1200" dirty="0" smtClean="0">
                <a:solidFill>
                  <a:schemeClr val="tx1"/>
                </a:solidFill>
                <a:latin typeface="+mn-lt"/>
                <a:ea typeface="+mn-ea"/>
                <a:cs typeface="+mn-cs"/>
              </a:rPr>
              <a:t>. </a:t>
            </a:r>
            <a:r>
              <a:rPr kumimoji="1" lang="ja-JP" altLang="en-US" sz="1200" kern="1200" dirty="0" smtClean="0">
                <a:solidFill>
                  <a:schemeClr val="tx1"/>
                </a:solidFill>
                <a:latin typeface="+mn-lt"/>
                <a:ea typeface="+mn-ea"/>
                <a:cs typeface="+mn-cs"/>
              </a:rPr>
              <a:t>熱膨張項の影響</a:t>
            </a:r>
          </a:p>
          <a:p>
            <a:r>
              <a:rPr kumimoji="1" lang="ja-JP" altLang="en-US" sz="1200" kern="1200" dirty="0" smtClean="0">
                <a:solidFill>
                  <a:schemeClr val="tx1"/>
                </a:solidFill>
                <a:latin typeface="+mn-lt"/>
                <a:ea typeface="+mn-ea"/>
                <a:cs typeface="+mn-cs"/>
              </a:rPr>
              <a:t>を入れると圧力減少する問題がかなり解決されますね</a:t>
            </a:r>
            <a:r>
              <a:rPr kumimoji="1" lang="en-US" altLang="ja-JP" sz="1200" kern="1200" dirty="0" smtClean="0">
                <a:solidFill>
                  <a:schemeClr val="tx1"/>
                </a:solidFill>
                <a:latin typeface="+mn-lt"/>
                <a:ea typeface="+mn-ea"/>
                <a:cs typeface="+mn-cs"/>
              </a:rPr>
              <a:t>, </a:t>
            </a:r>
            <a:r>
              <a:rPr kumimoji="1" lang="ja-JP" altLang="en-US" sz="1200" kern="1200" dirty="0" smtClean="0">
                <a:solidFill>
                  <a:schemeClr val="tx1"/>
                </a:solidFill>
                <a:latin typeface="+mn-lt"/>
                <a:ea typeface="+mn-ea"/>
                <a:cs typeface="+mn-cs"/>
              </a:rPr>
              <a:t>今更ながら実感しまし</a:t>
            </a:r>
          </a:p>
          <a:p>
            <a:r>
              <a:rPr kumimoji="1" lang="ja-JP" altLang="en-US" sz="1200" kern="1200" dirty="0" smtClean="0">
                <a:solidFill>
                  <a:schemeClr val="tx1"/>
                </a:solidFill>
                <a:latin typeface="+mn-lt"/>
                <a:ea typeface="+mn-ea"/>
                <a:cs typeface="+mn-cs"/>
              </a:rPr>
              <a:t>た</a:t>
            </a:r>
            <a:r>
              <a:rPr kumimoji="1" lang="en-US" altLang="ja-JP" sz="1200" kern="1200" dirty="0" smtClean="0">
                <a:solidFill>
                  <a:schemeClr val="tx1"/>
                </a:solidFill>
                <a:latin typeface="+mn-lt"/>
                <a:ea typeface="+mn-ea"/>
                <a:cs typeface="+mn-cs"/>
              </a:rPr>
              <a:t>.</a:t>
            </a:r>
          </a:p>
          <a:p>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対応する黒田計算は以下です</a:t>
            </a:r>
            <a:r>
              <a:rPr kumimoji="1" lang="en-US" altLang="ja-JP" sz="1200" kern="1200" dirty="0" smtClean="0">
                <a:solidFill>
                  <a:schemeClr val="tx1"/>
                </a:solidFill>
                <a:latin typeface="+mn-lt"/>
                <a:ea typeface="+mn-ea"/>
                <a:cs typeface="+mn-cs"/>
              </a:rPr>
              <a:t>. </a:t>
            </a:r>
            <a:r>
              <a:rPr kumimoji="1" lang="ja-JP" altLang="en-US" sz="1200" kern="1200" dirty="0" smtClean="0">
                <a:solidFill>
                  <a:schemeClr val="tx1"/>
                </a:solidFill>
                <a:latin typeface="+mn-lt"/>
                <a:ea typeface="+mn-ea"/>
                <a:cs typeface="+mn-cs"/>
              </a:rPr>
              <a:t>一点鎖線の全て無視したケースの圧力のずれ方</a:t>
            </a:r>
          </a:p>
          <a:p>
            <a:r>
              <a:rPr kumimoji="1" lang="ja-JP" altLang="en-US" sz="1200" kern="1200" dirty="0" smtClean="0">
                <a:solidFill>
                  <a:schemeClr val="tx1"/>
                </a:solidFill>
                <a:latin typeface="+mn-lt"/>
                <a:ea typeface="+mn-ea"/>
                <a:cs typeface="+mn-cs"/>
              </a:rPr>
              <a:t>は黒田計算と整合的だと思います</a:t>
            </a:r>
            <a:r>
              <a:rPr kumimoji="1" lang="en-US" altLang="ja-JP" sz="1200" kern="1200" dirty="0" smtClean="0">
                <a:solidFill>
                  <a:schemeClr val="tx1"/>
                </a:solidFill>
                <a:latin typeface="+mn-lt"/>
                <a:ea typeface="+mn-ea"/>
                <a:cs typeface="+mn-cs"/>
              </a:rPr>
              <a:t>. </a:t>
            </a:r>
            <a:r>
              <a:rPr kumimoji="1" lang="ja-JP" altLang="en-US" sz="1200" kern="1200" dirty="0" smtClean="0">
                <a:solidFill>
                  <a:schemeClr val="tx1"/>
                </a:solidFill>
                <a:latin typeface="+mn-lt"/>
                <a:ea typeface="+mn-ea"/>
                <a:cs typeface="+mn-cs"/>
              </a:rPr>
              <a:t>熱膨張項を入れた場合には私の実験の方が</a:t>
            </a:r>
          </a:p>
          <a:p>
            <a:r>
              <a:rPr kumimoji="1" lang="ja-JP" altLang="en-US" sz="1200" kern="1200" dirty="0" smtClean="0">
                <a:solidFill>
                  <a:schemeClr val="tx1"/>
                </a:solidFill>
                <a:latin typeface="+mn-lt"/>
                <a:ea typeface="+mn-ea"/>
                <a:cs typeface="+mn-cs"/>
              </a:rPr>
              <a:t>ずれが少ないような</a:t>
            </a:r>
            <a:r>
              <a:rPr kumimoji="1" lang="en-US" altLang="ja-JP" sz="1200" kern="1200" dirty="0" smtClean="0">
                <a:solidFill>
                  <a:schemeClr val="tx1"/>
                </a:solidFill>
                <a:latin typeface="+mn-lt"/>
                <a:ea typeface="+mn-ea"/>
                <a:cs typeface="+mn-cs"/>
              </a:rPr>
              <a:t>. </a:t>
            </a:r>
            <a:r>
              <a:rPr kumimoji="1" lang="ja-JP" altLang="en-US" sz="1200" kern="1200" dirty="0" smtClean="0">
                <a:solidFill>
                  <a:schemeClr val="tx1"/>
                </a:solidFill>
                <a:latin typeface="+mn-lt"/>
                <a:ea typeface="+mn-ea"/>
                <a:cs typeface="+mn-cs"/>
              </a:rPr>
              <a:t>ソース変わっているし</a:t>
            </a:r>
            <a:r>
              <a:rPr kumimoji="1" lang="en-US" altLang="ja-JP" sz="1200" kern="1200" dirty="0" smtClean="0">
                <a:solidFill>
                  <a:schemeClr val="tx1"/>
                </a:solidFill>
                <a:latin typeface="+mn-lt"/>
                <a:ea typeface="+mn-ea"/>
                <a:cs typeface="+mn-cs"/>
              </a:rPr>
              <a:t>, </a:t>
            </a:r>
            <a:r>
              <a:rPr kumimoji="1" lang="ja-JP" altLang="en-US" sz="1200" kern="1200" dirty="0" smtClean="0">
                <a:solidFill>
                  <a:schemeClr val="tx1"/>
                </a:solidFill>
                <a:latin typeface="+mn-lt"/>
                <a:ea typeface="+mn-ea"/>
                <a:cs typeface="+mn-cs"/>
              </a:rPr>
              <a:t>計算設定も完全に一致していな</a:t>
            </a:r>
          </a:p>
          <a:p>
            <a:r>
              <a:rPr kumimoji="1" lang="ja-JP" altLang="en-US" sz="1200" kern="1200" dirty="0" smtClean="0">
                <a:solidFill>
                  <a:schemeClr val="tx1"/>
                </a:solidFill>
                <a:latin typeface="+mn-lt"/>
                <a:ea typeface="+mn-ea"/>
                <a:cs typeface="+mn-cs"/>
              </a:rPr>
              <a:t>いので</a:t>
            </a:r>
            <a:r>
              <a:rPr kumimoji="1" lang="en-US" altLang="ja-JP" sz="1200" kern="1200" dirty="0" smtClean="0">
                <a:solidFill>
                  <a:schemeClr val="tx1"/>
                </a:solidFill>
                <a:latin typeface="+mn-lt"/>
                <a:ea typeface="+mn-ea"/>
                <a:cs typeface="+mn-cs"/>
              </a:rPr>
              <a:t>, </a:t>
            </a:r>
            <a:r>
              <a:rPr kumimoji="1" lang="ja-JP" altLang="en-US" sz="1200" kern="1200" dirty="0" smtClean="0">
                <a:solidFill>
                  <a:schemeClr val="tx1"/>
                </a:solidFill>
                <a:latin typeface="+mn-lt"/>
                <a:ea typeface="+mn-ea"/>
                <a:cs typeface="+mn-cs"/>
              </a:rPr>
              <a:t>深く追求しても仕方ないかもしれません</a:t>
            </a:r>
            <a:r>
              <a:rPr kumimoji="1" lang="en-US" altLang="ja-JP" sz="1200" kern="1200" dirty="0" smtClean="0">
                <a:solidFill>
                  <a:schemeClr val="tx1"/>
                </a:solidFill>
                <a:latin typeface="+mn-lt"/>
                <a:ea typeface="+mn-ea"/>
                <a:cs typeface="+mn-cs"/>
              </a:rPr>
              <a:t>.</a:t>
            </a:r>
          </a:p>
          <a:p>
            <a:r>
              <a:rPr kumimoji="1" lang="en-US" altLang="ja-JP" sz="1200" kern="1200" dirty="0" smtClean="0">
                <a:solidFill>
                  <a:schemeClr val="tx1"/>
                </a:solidFill>
                <a:latin typeface="+mn-lt"/>
                <a:ea typeface="+mn-ea"/>
                <a:cs typeface="+mn-cs"/>
              </a:rPr>
              <a:t>http://</a:t>
            </a:r>
            <a:r>
              <a:rPr kumimoji="1" lang="en-US" altLang="ja-JP" sz="1200" kern="1200" dirty="0" err="1" smtClean="0">
                <a:solidFill>
                  <a:schemeClr val="tx1"/>
                </a:solidFill>
                <a:latin typeface="+mn-lt"/>
                <a:ea typeface="+mn-ea"/>
                <a:cs typeface="+mn-cs"/>
              </a:rPr>
              <a:t>www.gfd-dennou.org</a:t>
            </a:r>
            <a:r>
              <a:rPr kumimoji="1" lang="en-US" altLang="ja-JP" sz="1200" kern="1200" dirty="0" smtClean="0">
                <a:solidFill>
                  <a:schemeClr val="tx1"/>
                </a:solidFill>
                <a:latin typeface="+mn-lt"/>
                <a:ea typeface="+mn-ea"/>
                <a:cs typeface="+mn-cs"/>
              </a:rPr>
              <a:t>/arch/</a:t>
            </a:r>
            <a:r>
              <a:rPr kumimoji="1" lang="en-US" altLang="ja-JP" sz="1200" kern="1200" dirty="0" err="1" smtClean="0">
                <a:solidFill>
                  <a:schemeClr val="tx1"/>
                </a:solidFill>
                <a:latin typeface="+mn-lt"/>
                <a:ea typeface="+mn-ea"/>
                <a:cs typeface="+mn-cs"/>
              </a:rPr>
              <a:t>deepconv</a:t>
            </a:r>
            <a:r>
              <a:rPr kumimoji="1" lang="en-US" altLang="ja-JP" sz="1200" kern="1200" dirty="0" smtClean="0">
                <a:solidFill>
                  <a:schemeClr val="tx1"/>
                </a:solidFill>
                <a:latin typeface="+mn-lt"/>
                <a:ea typeface="+mn-ea"/>
                <a:cs typeface="+mn-cs"/>
              </a:rPr>
              <a:t>/sample/2013-02-10_mikity/</a:t>
            </a:r>
            <a:r>
              <a:rPr kumimoji="1" lang="en-US" altLang="ja-JP" sz="1200" kern="1200" dirty="0" err="1" smtClean="0">
                <a:solidFill>
                  <a:schemeClr val="tx1"/>
                </a:solidFill>
                <a:latin typeface="+mn-lt"/>
                <a:ea typeface="+mn-ea"/>
                <a:cs typeface="+mn-cs"/>
              </a:rPr>
              <a:t>zzz-hikaku</a:t>
            </a:r>
            <a:r>
              <a:rPr kumimoji="1" lang="en-US" altLang="ja-JP" sz="1200" kern="1200" dirty="0" smtClean="0">
                <a:solidFill>
                  <a:schemeClr val="tx1"/>
                </a:solidFill>
                <a:latin typeface="+mn-lt"/>
                <a:ea typeface="+mn-ea"/>
                <a:cs typeface="+mn-cs"/>
              </a:rPr>
              <a:t>/</a:t>
            </a:r>
            <a:r>
              <a:rPr kumimoji="1" lang="en-US" altLang="ja-JP" sz="1200" kern="1200" dirty="0" err="1" smtClean="0">
                <a:solidFill>
                  <a:schemeClr val="tx1"/>
                </a:solidFill>
                <a:latin typeface="+mn-lt"/>
                <a:ea typeface="+mn-ea"/>
                <a:cs typeface="+mn-cs"/>
              </a:rPr>
              <a:t>index_thum.htm</a:t>
            </a:r>
            <a:endParaRPr kumimoji="1" lang="en-US" altLang="ja-JP"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http://</a:t>
            </a:r>
            <a:r>
              <a:rPr kumimoji="1" lang="en-US" altLang="ja-JP" sz="1200" kern="1200" dirty="0" err="1" smtClean="0">
                <a:solidFill>
                  <a:schemeClr val="tx1"/>
                </a:solidFill>
                <a:latin typeface="+mn-lt"/>
                <a:ea typeface="+mn-ea"/>
                <a:cs typeface="+mn-cs"/>
              </a:rPr>
              <a:t>www.gfd-dennou.org</a:t>
            </a:r>
            <a:r>
              <a:rPr kumimoji="1" lang="en-US" altLang="ja-JP" sz="1200" kern="1200" dirty="0" smtClean="0">
                <a:solidFill>
                  <a:schemeClr val="tx1"/>
                </a:solidFill>
                <a:latin typeface="+mn-lt"/>
                <a:ea typeface="+mn-ea"/>
                <a:cs typeface="+mn-cs"/>
              </a:rPr>
              <a:t>/arch/</a:t>
            </a:r>
            <a:r>
              <a:rPr kumimoji="1" lang="en-US" altLang="ja-JP" sz="1200" kern="1200" dirty="0" err="1" smtClean="0">
                <a:solidFill>
                  <a:schemeClr val="tx1"/>
                </a:solidFill>
                <a:latin typeface="+mn-lt"/>
                <a:ea typeface="+mn-ea"/>
                <a:cs typeface="+mn-cs"/>
              </a:rPr>
              <a:t>deepconv</a:t>
            </a:r>
            <a:r>
              <a:rPr kumimoji="1" lang="en-US" altLang="ja-JP" sz="1200" kern="1200" dirty="0" smtClean="0">
                <a:solidFill>
                  <a:schemeClr val="tx1"/>
                </a:solidFill>
                <a:latin typeface="+mn-lt"/>
                <a:ea typeface="+mn-ea"/>
                <a:cs typeface="+mn-cs"/>
              </a:rPr>
              <a:t>/sample/2013-02-19_mikity/arare5-20130125-0214/testrun2D_RadCR-1.0Kday-1_0214/</a:t>
            </a:r>
            <a:r>
              <a:rPr kumimoji="1" lang="en-US" altLang="ja-JP" sz="1200" kern="1200" dirty="0" err="1" smtClean="0">
                <a:solidFill>
                  <a:schemeClr val="tx1"/>
                </a:solidFill>
                <a:latin typeface="+mn-lt"/>
                <a:ea typeface="+mn-ea"/>
                <a:cs typeface="+mn-cs"/>
              </a:rPr>
              <a:t>zzz-hikaku</a:t>
            </a:r>
            <a:r>
              <a:rPr kumimoji="1" lang="en-US" altLang="ja-JP" sz="1200" kern="1200" dirty="0" smtClean="0">
                <a:solidFill>
                  <a:schemeClr val="tx1"/>
                </a:solidFill>
                <a:latin typeface="+mn-lt"/>
                <a:ea typeface="+mn-ea"/>
                <a:cs typeface="+mn-cs"/>
              </a:rPr>
              <a:t>/</a:t>
            </a:r>
            <a:r>
              <a:rPr kumimoji="1" lang="en-US" altLang="ja-JP" sz="1200" kern="1200" dirty="0" err="1" smtClean="0">
                <a:solidFill>
                  <a:schemeClr val="tx1"/>
                </a:solidFill>
                <a:latin typeface="+mn-lt"/>
                <a:ea typeface="+mn-ea"/>
                <a:cs typeface="+mn-cs"/>
              </a:rPr>
              <a:t>index_thum.htm</a:t>
            </a:r>
            <a:endParaRPr kumimoji="1" lang="en-US" altLang="ja-JP" sz="1200" kern="1200" dirty="0" smtClean="0">
              <a:solidFill>
                <a:schemeClr val="tx1"/>
              </a:solidFill>
              <a:latin typeface="+mn-lt"/>
              <a:ea typeface="+mn-ea"/>
              <a:cs typeface="+mn-cs"/>
            </a:endParaRPr>
          </a:p>
          <a:p>
            <a:endParaRPr kumimoji="1" lang="en-US" altLang="ja-JP" sz="1200" kern="1200" dirty="0" smtClean="0">
              <a:solidFill>
                <a:schemeClr val="tx1"/>
              </a:solidFill>
              <a:latin typeface="+mn-lt"/>
              <a:ea typeface="+mn-ea"/>
              <a:cs typeface="+mn-cs"/>
            </a:endParaRPr>
          </a:p>
          <a:p>
            <a:endParaRPr kumimoji="1" lang="en-US" altLang="ja-JP"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 </a:t>
            </a:r>
            <a:r>
              <a:rPr kumimoji="1" lang="ja-JP" altLang="en-US" sz="1200" kern="1200" dirty="0" smtClean="0">
                <a:solidFill>
                  <a:schemeClr val="tx1"/>
                </a:solidFill>
                <a:latin typeface="+mn-lt"/>
                <a:ea typeface="+mn-ea"/>
                <a:cs typeface="+mn-cs"/>
              </a:rPr>
              <a:t>木星計算もやり直し中</a:t>
            </a:r>
            <a:r>
              <a:rPr kumimoji="1" lang="en-US" altLang="ja-JP" sz="1200" kern="1200" dirty="0" smtClean="0">
                <a:solidFill>
                  <a:schemeClr val="tx1"/>
                </a:solidFill>
                <a:latin typeface="+mn-lt"/>
                <a:ea typeface="+mn-ea"/>
                <a:cs typeface="+mn-cs"/>
              </a:rPr>
              <a:t>. </a:t>
            </a:r>
          </a:p>
          <a:p>
            <a:endParaRPr kumimoji="1" lang="ja-JP" altLang="en-US" dirty="0"/>
          </a:p>
        </p:txBody>
      </p:sp>
      <p:sp>
        <p:nvSpPr>
          <p:cNvPr id="4" name="スライド番号プレースホルダー 3"/>
          <p:cNvSpPr>
            <a:spLocks noGrp="1"/>
          </p:cNvSpPr>
          <p:nvPr>
            <p:ph type="sldNum" sz="quarter" idx="10"/>
          </p:nvPr>
        </p:nvSpPr>
        <p:spPr/>
        <p:txBody>
          <a:bodyPr/>
          <a:lstStyle/>
          <a:p>
            <a:fld id="{A600C061-9BF2-824C-B0B2-1661C774D3E4}" type="slidenum">
              <a:rPr kumimoji="1" lang="ja-JP" altLang="en-US" smtClean="0"/>
              <a:t>12</a:t>
            </a:fld>
            <a:endParaRPr kumimoji="1" lang="ja-JP" altLang="en-US"/>
          </a:p>
        </p:txBody>
      </p:sp>
    </p:spTree>
    <p:extLst>
      <p:ext uri="{BB962C8B-B14F-4D97-AF65-F5344CB8AC3E}">
        <p14:creationId xmlns:p14="http://schemas.microsoft.com/office/powerpoint/2010/main" val="1845107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600C061-9BF2-824C-B0B2-1661C774D3E4}" type="slidenum">
              <a:rPr kumimoji="1" lang="ja-JP" altLang="en-US" smtClean="0"/>
              <a:t>23</a:t>
            </a:fld>
            <a:endParaRPr kumimoji="1" lang="ja-JP" altLang="en-US"/>
          </a:p>
        </p:txBody>
      </p:sp>
    </p:spTree>
    <p:extLst>
      <p:ext uri="{BB962C8B-B14F-4D97-AF65-F5344CB8AC3E}">
        <p14:creationId xmlns:p14="http://schemas.microsoft.com/office/powerpoint/2010/main" val="2519275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600C061-9BF2-824C-B0B2-1661C774D3E4}" type="slidenum">
              <a:rPr kumimoji="1" lang="ja-JP" altLang="en-US" smtClean="0"/>
              <a:t>24</a:t>
            </a:fld>
            <a:endParaRPr kumimoji="1" lang="ja-JP" altLang="en-US"/>
          </a:p>
        </p:txBody>
      </p:sp>
    </p:spTree>
    <p:extLst>
      <p:ext uri="{BB962C8B-B14F-4D97-AF65-F5344CB8AC3E}">
        <p14:creationId xmlns:p14="http://schemas.microsoft.com/office/powerpoint/2010/main" val="2519275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600C061-9BF2-824C-B0B2-1661C774D3E4}" type="slidenum">
              <a:rPr kumimoji="1" lang="ja-JP" altLang="en-US" smtClean="0"/>
              <a:t>25</a:t>
            </a:fld>
            <a:endParaRPr kumimoji="1" lang="ja-JP" altLang="en-US"/>
          </a:p>
        </p:txBody>
      </p:sp>
    </p:spTree>
    <p:extLst>
      <p:ext uri="{BB962C8B-B14F-4D97-AF65-F5344CB8AC3E}">
        <p14:creationId xmlns:p14="http://schemas.microsoft.com/office/powerpoint/2010/main" val="2519275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600C061-9BF2-824C-B0B2-1661C774D3E4}" type="slidenum">
              <a:rPr kumimoji="1" lang="ja-JP" altLang="en-US" smtClean="0"/>
              <a:t>15</a:t>
            </a:fld>
            <a:endParaRPr kumimoji="1" lang="ja-JP" altLang="en-US"/>
          </a:p>
        </p:txBody>
      </p:sp>
    </p:spTree>
    <p:extLst>
      <p:ext uri="{BB962C8B-B14F-4D97-AF65-F5344CB8AC3E}">
        <p14:creationId xmlns:p14="http://schemas.microsoft.com/office/powerpoint/2010/main" val="2519275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600C061-9BF2-824C-B0B2-1661C774D3E4}" type="slidenum">
              <a:rPr kumimoji="1" lang="ja-JP" altLang="en-US" smtClean="0"/>
              <a:t>16</a:t>
            </a:fld>
            <a:endParaRPr kumimoji="1" lang="ja-JP" altLang="en-US"/>
          </a:p>
        </p:txBody>
      </p:sp>
    </p:spTree>
    <p:extLst>
      <p:ext uri="{BB962C8B-B14F-4D97-AF65-F5344CB8AC3E}">
        <p14:creationId xmlns:p14="http://schemas.microsoft.com/office/powerpoint/2010/main" val="2519275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600C061-9BF2-824C-B0B2-1661C774D3E4}" type="slidenum">
              <a:rPr kumimoji="1" lang="ja-JP" altLang="en-US" smtClean="0"/>
              <a:t>17</a:t>
            </a:fld>
            <a:endParaRPr kumimoji="1" lang="ja-JP" altLang="en-US"/>
          </a:p>
        </p:txBody>
      </p:sp>
    </p:spTree>
    <p:extLst>
      <p:ext uri="{BB962C8B-B14F-4D97-AF65-F5344CB8AC3E}">
        <p14:creationId xmlns:p14="http://schemas.microsoft.com/office/powerpoint/2010/main" val="2519275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600C061-9BF2-824C-B0B2-1661C774D3E4}" type="slidenum">
              <a:rPr kumimoji="1" lang="ja-JP" altLang="en-US" smtClean="0"/>
              <a:t>18</a:t>
            </a:fld>
            <a:endParaRPr kumimoji="1" lang="ja-JP" altLang="en-US"/>
          </a:p>
        </p:txBody>
      </p:sp>
    </p:spTree>
    <p:extLst>
      <p:ext uri="{BB962C8B-B14F-4D97-AF65-F5344CB8AC3E}">
        <p14:creationId xmlns:p14="http://schemas.microsoft.com/office/powerpoint/2010/main" val="2519275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600C061-9BF2-824C-B0B2-1661C774D3E4}" type="slidenum">
              <a:rPr kumimoji="1" lang="ja-JP" altLang="en-US" smtClean="0"/>
              <a:t>19</a:t>
            </a:fld>
            <a:endParaRPr kumimoji="1" lang="ja-JP" altLang="en-US"/>
          </a:p>
        </p:txBody>
      </p:sp>
    </p:spTree>
    <p:extLst>
      <p:ext uri="{BB962C8B-B14F-4D97-AF65-F5344CB8AC3E}">
        <p14:creationId xmlns:p14="http://schemas.microsoft.com/office/powerpoint/2010/main" val="2519275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600C061-9BF2-824C-B0B2-1661C774D3E4}" type="slidenum">
              <a:rPr kumimoji="1" lang="ja-JP" altLang="en-US" smtClean="0"/>
              <a:t>20</a:t>
            </a:fld>
            <a:endParaRPr kumimoji="1" lang="ja-JP" altLang="en-US"/>
          </a:p>
        </p:txBody>
      </p:sp>
    </p:spTree>
    <p:extLst>
      <p:ext uri="{BB962C8B-B14F-4D97-AF65-F5344CB8AC3E}">
        <p14:creationId xmlns:p14="http://schemas.microsoft.com/office/powerpoint/2010/main" val="2519275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600C061-9BF2-824C-B0B2-1661C774D3E4}" type="slidenum">
              <a:rPr kumimoji="1" lang="ja-JP" altLang="en-US" smtClean="0"/>
              <a:t>21</a:t>
            </a:fld>
            <a:endParaRPr kumimoji="1" lang="ja-JP" altLang="en-US"/>
          </a:p>
        </p:txBody>
      </p:sp>
    </p:spTree>
    <p:extLst>
      <p:ext uri="{BB962C8B-B14F-4D97-AF65-F5344CB8AC3E}">
        <p14:creationId xmlns:p14="http://schemas.microsoft.com/office/powerpoint/2010/main" val="2519275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600C061-9BF2-824C-B0B2-1661C774D3E4}" type="slidenum">
              <a:rPr kumimoji="1" lang="ja-JP" altLang="en-US" smtClean="0"/>
              <a:t>22</a:t>
            </a:fld>
            <a:endParaRPr kumimoji="1" lang="ja-JP" altLang="en-US"/>
          </a:p>
        </p:txBody>
      </p:sp>
    </p:spTree>
    <p:extLst>
      <p:ext uri="{BB962C8B-B14F-4D97-AF65-F5344CB8AC3E}">
        <p14:creationId xmlns:p14="http://schemas.microsoft.com/office/powerpoint/2010/main" val="2519275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5FB7AA55-CAAE-914C-B548-3287F88BEF8A}" type="datetimeFigureOut">
              <a:rPr kumimoji="1" lang="ja-JP" altLang="en-US" smtClean="0"/>
              <a:t>2015/04/30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6D05B5B-8ACB-954E-A823-B24C26BCDD28}" type="slidenum">
              <a:rPr kumimoji="1" lang="ja-JP" altLang="en-US" smtClean="0"/>
              <a:t>‹#›</a:t>
            </a:fld>
            <a:endParaRPr kumimoji="1" lang="ja-JP" altLang="en-US"/>
          </a:p>
        </p:txBody>
      </p:sp>
    </p:spTree>
    <p:extLst>
      <p:ext uri="{BB962C8B-B14F-4D97-AF65-F5344CB8AC3E}">
        <p14:creationId xmlns:p14="http://schemas.microsoft.com/office/powerpoint/2010/main" val="3753586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FB7AA55-CAAE-914C-B548-3287F88BEF8A}" type="datetimeFigureOut">
              <a:rPr kumimoji="1" lang="ja-JP" altLang="en-US" smtClean="0"/>
              <a:t>2015/04/30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6D05B5B-8ACB-954E-A823-B24C26BCDD28}" type="slidenum">
              <a:rPr kumimoji="1" lang="ja-JP" altLang="en-US" smtClean="0"/>
              <a:t>‹#›</a:t>
            </a:fld>
            <a:endParaRPr kumimoji="1" lang="ja-JP" altLang="en-US"/>
          </a:p>
        </p:txBody>
      </p:sp>
    </p:spTree>
    <p:extLst>
      <p:ext uri="{BB962C8B-B14F-4D97-AF65-F5344CB8AC3E}">
        <p14:creationId xmlns:p14="http://schemas.microsoft.com/office/powerpoint/2010/main" val="3970531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FB7AA55-CAAE-914C-B548-3287F88BEF8A}" type="datetimeFigureOut">
              <a:rPr kumimoji="1" lang="ja-JP" altLang="en-US" smtClean="0"/>
              <a:t>2015/04/30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6D05B5B-8ACB-954E-A823-B24C26BCDD28}" type="slidenum">
              <a:rPr kumimoji="1" lang="ja-JP" altLang="en-US" smtClean="0"/>
              <a:t>‹#›</a:t>
            </a:fld>
            <a:endParaRPr kumimoji="1" lang="ja-JP" altLang="en-US"/>
          </a:p>
        </p:txBody>
      </p:sp>
    </p:spTree>
    <p:extLst>
      <p:ext uri="{BB962C8B-B14F-4D97-AF65-F5344CB8AC3E}">
        <p14:creationId xmlns:p14="http://schemas.microsoft.com/office/powerpoint/2010/main" val="2803850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FB7AA55-CAAE-914C-B548-3287F88BEF8A}" type="datetimeFigureOut">
              <a:rPr kumimoji="1" lang="ja-JP" altLang="en-US" smtClean="0"/>
              <a:t>2015/04/30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6D05B5B-8ACB-954E-A823-B24C26BCDD28}" type="slidenum">
              <a:rPr kumimoji="1" lang="ja-JP" altLang="en-US" smtClean="0"/>
              <a:t>‹#›</a:t>
            </a:fld>
            <a:endParaRPr kumimoji="1" lang="ja-JP" altLang="en-US"/>
          </a:p>
        </p:txBody>
      </p:sp>
    </p:spTree>
    <p:extLst>
      <p:ext uri="{BB962C8B-B14F-4D97-AF65-F5344CB8AC3E}">
        <p14:creationId xmlns:p14="http://schemas.microsoft.com/office/powerpoint/2010/main" val="108925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FB7AA55-CAAE-914C-B548-3287F88BEF8A}" type="datetimeFigureOut">
              <a:rPr kumimoji="1" lang="ja-JP" altLang="en-US" smtClean="0"/>
              <a:t>2015/04/30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6D05B5B-8ACB-954E-A823-B24C26BCDD28}" type="slidenum">
              <a:rPr kumimoji="1" lang="ja-JP" altLang="en-US" smtClean="0"/>
              <a:t>‹#›</a:t>
            </a:fld>
            <a:endParaRPr kumimoji="1" lang="ja-JP" altLang="en-US"/>
          </a:p>
        </p:txBody>
      </p:sp>
    </p:spTree>
    <p:extLst>
      <p:ext uri="{BB962C8B-B14F-4D97-AF65-F5344CB8AC3E}">
        <p14:creationId xmlns:p14="http://schemas.microsoft.com/office/powerpoint/2010/main" val="2562995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FB7AA55-CAAE-914C-B548-3287F88BEF8A}" type="datetimeFigureOut">
              <a:rPr kumimoji="1" lang="ja-JP" altLang="en-US" smtClean="0"/>
              <a:t>2015/04/30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6D05B5B-8ACB-954E-A823-B24C26BCDD28}" type="slidenum">
              <a:rPr kumimoji="1" lang="ja-JP" altLang="en-US" smtClean="0"/>
              <a:t>‹#›</a:t>
            </a:fld>
            <a:endParaRPr kumimoji="1" lang="ja-JP" altLang="en-US"/>
          </a:p>
        </p:txBody>
      </p:sp>
    </p:spTree>
    <p:extLst>
      <p:ext uri="{BB962C8B-B14F-4D97-AF65-F5344CB8AC3E}">
        <p14:creationId xmlns:p14="http://schemas.microsoft.com/office/powerpoint/2010/main" val="2823636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FB7AA55-CAAE-914C-B548-3287F88BEF8A}" type="datetimeFigureOut">
              <a:rPr kumimoji="1" lang="ja-JP" altLang="en-US" smtClean="0"/>
              <a:t>2015/04/30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6D05B5B-8ACB-954E-A823-B24C26BCDD28}" type="slidenum">
              <a:rPr kumimoji="1" lang="ja-JP" altLang="en-US" smtClean="0"/>
              <a:t>‹#›</a:t>
            </a:fld>
            <a:endParaRPr kumimoji="1" lang="ja-JP" altLang="en-US"/>
          </a:p>
        </p:txBody>
      </p:sp>
    </p:spTree>
    <p:extLst>
      <p:ext uri="{BB962C8B-B14F-4D97-AF65-F5344CB8AC3E}">
        <p14:creationId xmlns:p14="http://schemas.microsoft.com/office/powerpoint/2010/main" val="559967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FB7AA55-CAAE-914C-B548-3287F88BEF8A}" type="datetimeFigureOut">
              <a:rPr kumimoji="1" lang="ja-JP" altLang="en-US" smtClean="0"/>
              <a:t>2015/04/30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6D05B5B-8ACB-954E-A823-B24C26BCDD28}" type="slidenum">
              <a:rPr kumimoji="1" lang="ja-JP" altLang="en-US" smtClean="0"/>
              <a:t>‹#›</a:t>
            </a:fld>
            <a:endParaRPr kumimoji="1" lang="ja-JP" altLang="en-US"/>
          </a:p>
        </p:txBody>
      </p:sp>
    </p:spTree>
    <p:extLst>
      <p:ext uri="{BB962C8B-B14F-4D97-AF65-F5344CB8AC3E}">
        <p14:creationId xmlns:p14="http://schemas.microsoft.com/office/powerpoint/2010/main" val="2573017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FB7AA55-CAAE-914C-B548-3287F88BEF8A}" type="datetimeFigureOut">
              <a:rPr kumimoji="1" lang="ja-JP" altLang="en-US" smtClean="0"/>
              <a:t>2015/04/30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6D05B5B-8ACB-954E-A823-B24C26BCDD28}" type="slidenum">
              <a:rPr kumimoji="1" lang="ja-JP" altLang="en-US" smtClean="0"/>
              <a:t>‹#›</a:t>
            </a:fld>
            <a:endParaRPr kumimoji="1" lang="ja-JP" altLang="en-US"/>
          </a:p>
        </p:txBody>
      </p:sp>
    </p:spTree>
    <p:extLst>
      <p:ext uri="{BB962C8B-B14F-4D97-AF65-F5344CB8AC3E}">
        <p14:creationId xmlns:p14="http://schemas.microsoft.com/office/powerpoint/2010/main" val="2071133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FB7AA55-CAAE-914C-B548-3287F88BEF8A}" type="datetimeFigureOut">
              <a:rPr kumimoji="1" lang="ja-JP" altLang="en-US" smtClean="0"/>
              <a:t>2015/04/30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6D05B5B-8ACB-954E-A823-B24C26BCDD28}" type="slidenum">
              <a:rPr kumimoji="1" lang="ja-JP" altLang="en-US" smtClean="0"/>
              <a:t>‹#›</a:t>
            </a:fld>
            <a:endParaRPr kumimoji="1" lang="ja-JP" altLang="en-US"/>
          </a:p>
        </p:txBody>
      </p:sp>
    </p:spTree>
    <p:extLst>
      <p:ext uri="{BB962C8B-B14F-4D97-AF65-F5344CB8AC3E}">
        <p14:creationId xmlns:p14="http://schemas.microsoft.com/office/powerpoint/2010/main" val="161601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FB7AA55-CAAE-914C-B548-3287F88BEF8A}" type="datetimeFigureOut">
              <a:rPr kumimoji="1" lang="ja-JP" altLang="en-US" smtClean="0"/>
              <a:t>2015/04/30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6D05B5B-8ACB-954E-A823-B24C26BCDD28}" type="slidenum">
              <a:rPr kumimoji="1" lang="ja-JP" altLang="en-US" smtClean="0"/>
              <a:t>‹#›</a:t>
            </a:fld>
            <a:endParaRPr kumimoji="1" lang="ja-JP" altLang="en-US"/>
          </a:p>
        </p:txBody>
      </p:sp>
    </p:spTree>
    <p:extLst>
      <p:ext uri="{BB962C8B-B14F-4D97-AF65-F5344CB8AC3E}">
        <p14:creationId xmlns:p14="http://schemas.microsoft.com/office/powerpoint/2010/main" val="13331951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B7AA55-CAAE-914C-B548-3287F88BEF8A}" type="datetimeFigureOut">
              <a:rPr kumimoji="1" lang="ja-JP" altLang="en-US" smtClean="0"/>
              <a:t>2015/04/30</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D05B5B-8ACB-954E-A823-B24C26BCDD28}" type="slidenum">
              <a:rPr kumimoji="1" lang="ja-JP" altLang="en-US" smtClean="0"/>
              <a:t>‹#›</a:t>
            </a:fld>
            <a:endParaRPr kumimoji="1" lang="ja-JP" altLang="en-US"/>
          </a:p>
        </p:txBody>
      </p:sp>
    </p:spTree>
    <p:extLst>
      <p:ext uri="{BB962C8B-B14F-4D97-AF65-F5344CB8AC3E}">
        <p14:creationId xmlns:p14="http://schemas.microsoft.com/office/powerpoint/2010/main" val="1063321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格子刻み</a:t>
            </a:r>
            <a:endParaRPr kumimoji="1" lang="ja-JP" altLang="en-US" dirty="0"/>
          </a:p>
        </p:txBody>
      </p:sp>
      <p:sp>
        <p:nvSpPr>
          <p:cNvPr id="3" name="サブタイトル 2"/>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240097112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2"/>
          <a:stretch>
            <a:fillRect/>
          </a:stretch>
        </p:blipFill>
        <p:spPr>
          <a:xfrm>
            <a:off x="296739" y="2950834"/>
            <a:ext cx="4937729" cy="4259431"/>
          </a:xfrm>
          <a:prstGeom prst="rect">
            <a:avLst/>
          </a:prstGeom>
        </p:spPr>
      </p:pic>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a</a:t>
            </a:r>
            <a:endParaRPr kumimoji="1" lang="ja-JP" altLang="en-US" dirty="0"/>
          </a:p>
        </p:txBody>
      </p:sp>
      <p:pic>
        <p:nvPicPr>
          <p:cNvPr id="4" name="図 3"/>
          <p:cNvPicPr>
            <a:picLocks noChangeAspect="1"/>
          </p:cNvPicPr>
          <p:nvPr/>
        </p:nvPicPr>
        <p:blipFill>
          <a:blip r:embed="rId3"/>
          <a:stretch>
            <a:fillRect/>
          </a:stretch>
        </p:blipFill>
        <p:spPr>
          <a:xfrm>
            <a:off x="4557905" y="2960738"/>
            <a:ext cx="4973339" cy="4249527"/>
          </a:xfrm>
          <a:prstGeom prst="rect">
            <a:avLst/>
          </a:prstGeom>
        </p:spPr>
      </p:pic>
      <p:sp>
        <p:nvSpPr>
          <p:cNvPr id="7" name="テキスト ボックス 6"/>
          <p:cNvSpPr txBox="1"/>
          <p:nvPr/>
        </p:nvSpPr>
        <p:spPr>
          <a:xfrm>
            <a:off x="771520" y="6314925"/>
            <a:ext cx="1961444" cy="369332"/>
          </a:xfrm>
          <a:prstGeom prst="rect">
            <a:avLst/>
          </a:prstGeom>
          <a:noFill/>
        </p:spPr>
        <p:txBody>
          <a:bodyPr wrap="none" rtlCol="0">
            <a:spAutoFit/>
          </a:bodyPr>
          <a:lstStyle/>
          <a:p>
            <a:r>
              <a:rPr kumimoji="1" lang="en-US" altLang="ja-JP" dirty="0" smtClean="0"/>
              <a:t>R10: </a:t>
            </a:r>
            <a:r>
              <a:rPr kumimoji="1" lang="ja-JP" altLang="en-US" dirty="0" smtClean="0"/>
              <a:t>周期</a:t>
            </a:r>
            <a:r>
              <a:rPr kumimoji="1" lang="en-US" altLang="ja-JP" dirty="0" smtClean="0"/>
              <a:t>  ~15 day</a:t>
            </a:r>
            <a:endParaRPr kumimoji="1" lang="ja-JP" altLang="en-US" dirty="0"/>
          </a:p>
        </p:txBody>
      </p:sp>
      <p:sp>
        <p:nvSpPr>
          <p:cNvPr id="8" name="テキスト ボックス 7"/>
          <p:cNvSpPr txBox="1"/>
          <p:nvPr/>
        </p:nvSpPr>
        <p:spPr>
          <a:xfrm>
            <a:off x="5719216" y="6314925"/>
            <a:ext cx="2013630" cy="369332"/>
          </a:xfrm>
          <a:prstGeom prst="rect">
            <a:avLst/>
          </a:prstGeom>
          <a:noFill/>
        </p:spPr>
        <p:txBody>
          <a:bodyPr wrap="none" rtlCol="0">
            <a:spAutoFit/>
          </a:bodyPr>
          <a:lstStyle/>
          <a:p>
            <a:r>
              <a:rPr kumimoji="1" lang="en-US" altLang="ja-JP" dirty="0" smtClean="0"/>
              <a:t>R1: </a:t>
            </a:r>
            <a:r>
              <a:rPr kumimoji="1" lang="ja-JP" altLang="en-US" dirty="0" smtClean="0"/>
              <a:t>周期</a:t>
            </a:r>
            <a:r>
              <a:rPr kumimoji="1" lang="en-US" altLang="ja-JP" dirty="0" smtClean="0"/>
              <a:t>  ~ 110 day</a:t>
            </a:r>
            <a:endParaRPr kumimoji="1" lang="ja-JP" altLang="en-US" dirty="0"/>
          </a:p>
        </p:txBody>
      </p:sp>
      <p:pic>
        <p:nvPicPr>
          <p:cNvPr id="9" name="図 8"/>
          <p:cNvPicPr>
            <a:picLocks noChangeAspect="1"/>
          </p:cNvPicPr>
          <p:nvPr/>
        </p:nvPicPr>
        <p:blipFill>
          <a:blip r:embed="rId4"/>
          <a:stretch>
            <a:fillRect/>
          </a:stretch>
        </p:blipFill>
        <p:spPr>
          <a:xfrm>
            <a:off x="4776914" y="274637"/>
            <a:ext cx="4272129" cy="3089711"/>
          </a:xfrm>
          <a:prstGeom prst="rect">
            <a:avLst/>
          </a:prstGeom>
        </p:spPr>
      </p:pic>
      <p:pic>
        <p:nvPicPr>
          <p:cNvPr id="11" name="図 10"/>
          <p:cNvPicPr>
            <a:picLocks noChangeAspect="1"/>
          </p:cNvPicPr>
          <p:nvPr/>
        </p:nvPicPr>
        <p:blipFill>
          <a:blip r:embed="rId5"/>
          <a:stretch>
            <a:fillRect/>
          </a:stretch>
        </p:blipFill>
        <p:spPr>
          <a:xfrm>
            <a:off x="457200" y="275855"/>
            <a:ext cx="4319714" cy="3086241"/>
          </a:xfrm>
          <a:prstGeom prst="rect">
            <a:avLst/>
          </a:prstGeom>
        </p:spPr>
      </p:pic>
      <p:sp>
        <p:nvSpPr>
          <p:cNvPr id="12" name="テキスト ボックス 11"/>
          <p:cNvSpPr txBox="1"/>
          <p:nvPr/>
        </p:nvSpPr>
        <p:spPr>
          <a:xfrm>
            <a:off x="1477569" y="38322"/>
            <a:ext cx="7666431" cy="369332"/>
          </a:xfrm>
          <a:prstGeom prst="rect">
            <a:avLst/>
          </a:prstGeom>
          <a:noFill/>
        </p:spPr>
        <p:txBody>
          <a:bodyPr wrap="none" rtlCol="0">
            <a:spAutoFit/>
          </a:bodyPr>
          <a:lstStyle/>
          <a:p>
            <a:r>
              <a:rPr kumimoji="1" lang="ja-JP" altLang="en-US" dirty="0" smtClean="0"/>
              <a:t>スポンジ層のダンピング係数が違う</a:t>
            </a:r>
            <a:r>
              <a:rPr kumimoji="1" lang="en-US" altLang="ja-JP" dirty="0" smtClean="0"/>
              <a:t> (300, 5000 sec), </a:t>
            </a:r>
            <a:r>
              <a:rPr kumimoji="1" lang="ja-JP" altLang="en-US" dirty="0" smtClean="0"/>
              <a:t>成層圏の基本場は異なる</a:t>
            </a:r>
            <a:endParaRPr kumimoji="1" lang="ja-JP" altLang="en-US" dirty="0"/>
          </a:p>
        </p:txBody>
      </p:sp>
    </p:spTree>
    <p:extLst>
      <p:ext uri="{BB962C8B-B14F-4D97-AF65-F5344CB8AC3E}">
        <p14:creationId xmlns:p14="http://schemas.microsoft.com/office/powerpoint/2010/main" val="317271027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smtClean="0"/>
              <a:t>圧力問題</a:t>
            </a:r>
            <a:endParaRPr kumimoji="1" lang="ja-JP" altLang="en-US" dirty="0"/>
          </a:p>
        </p:txBody>
      </p:sp>
      <p:sp>
        <p:nvSpPr>
          <p:cNvPr id="3" name="サブタイトル 2"/>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351809976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地球条件</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全部入りが最もずれない</a:t>
            </a:r>
            <a:endParaRPr lang="en-US" altLang="ja-JP" dirty="0" smtClean="0"/>
          </a:p>
          <a:p>
            <a:r>
              <a:rPr kumimoji="1" lang="ja-JP" altLang="en-US" dirty="0" smtClean="0"/>
              <a:t>黒田計算と整合的</a:t>
            </a:r>
            <a:endParaRPr kumimoji="1" lang="ja-JP" altLang="en-US" dirty="0"/>
          </a:p>
        </p:txBody>
      </p:sp>
      <p:pic>
        <p:nvPicPr>
          <p:cNvPr id="4" name="図 3"/>
          <p:cNvPicPr>
            <a:picLocks noChangeAspect="1"/>
          </p:cNvPicPr>
          <p:nvPr/>
        </p:nvPicPr>
        <p:blipFill>
          <a:blip r:embed="rId3"/>
          <a:stretch>
            <a:fillRect/>
          </a:stretch>
        </p:blipFill>
        <p:spPr>
          <a:xfrm>
            <a:off x="3126141" y="2752028"/>
            <a:ext cx="6017859" cy="4105972"/>
          </a:xfrm>
          <a:prstGeom prst="rect">
            <a:avLst/>
          </a:prstGeom>
        </p:spPr>
      </p:pic>
      <p:sp>
        <p:nvSpPr>
          <p:cNvPr id="5" name="正方形/長方形 4"/>
          <p:cNvSpPr/>
          <p:nvPr/>
        </p:nvSpPr>
        <p:spPr>
          <a:xfrm>
            <a:off x="0" y="5317590"/>
            <a:ext cx="4572000" cy="1384995"/>
          </a:xfrm>
          <a:prstGeom prst="rect">
            <a:avLst/>
          </a:prstGeom>
        </p:spPr>
        <p:txBody>
          <a:bodyPr>
            <a:spAutoFit/>
          </a:bodyPr>
          <a:lstStyle/>
          <a:p>
            <a:r>
              <a:rPr lang="en-US" altLang="ja-JP" sz="1200" dirty="0"/>
              <a:t>Klemp and Wilhelmson (1978) </a:t>
            </a:r>
            <a:r>
              <a:rPr lang="ja-JP" altLang="en-US" sz="1200" dirty="0"/>
              <a:t>の </a:t>
            </a:r>
            <a:r>
              <a:rPr lang="en-US" altLang="ja-JP" sz="1200" dirty="0"/>
              <a:t>2.7b </a:t>
            </a:r>
            <a:r>
              <a:rPr lang="ja-JP" altLang="en-US" sz="1200" dirty="0"/>
              <a:t>式について</a:t>
            </a:r>
            <a:r>
              <a:rPr lang="en-US" altLang="ja-JP" sz="1200" dirty="0"/>
              <a:t>,</a:t>
            </a:r>
            <a:endParaRPr lang="en-US" altLang="ja-JP" sz="1200" dirty="0" smtClean="0"/>
          </a:p>
          <a:p>
            <a:endParaRPr lang="en-US" altLang="ja-JP" sz="1200" dirty="0"/>
          </a:p>
          <a:p>
            <a:r>
              <a:rPr lang="en-US" altLang="ja-JP" sz="1200" dirty="0" smtClean="0"/>
              <a:t>  </a:t>
            </a:r>
            <a:r>
              <a:rPr lang="ja-JP" altLang="en-US" sz="1200" dirty="0" smtClean="0"/>
              <a:t> </a:t>
            </a:r>
            <a:r>
              <a:rPr lang="ja-JP" altLang="en-US" sz="1200" dirty="0"/>
              <a:t>実線</a:t>
            </a:r>
            <a:r>
              <a:rPr lang="en-US" altLang="ja-JP" sz="1200" dirty="0"/>
              <a:t>:      </a:t>
            </a:r>
            <a:r>
              <a:rPr lang="en-US" altLang="ja-JP" sz="1200" dirty="0" smtClean="0"/>
              <a:t>      </a:t>
            </a:r>
            <a:r>
              <a:rPr lang="ja-JP" altLang="en-US" sz="1200" dirty="0" smtClean="0"/>
              <a:t>第一項</a:t>
            </a:r>
            <a:r>
              <a:rPr lang="en-US" altLang="ja-JP" sz="1200" dirty="0"/>
              <a:t>, </a:t>
            </a:r>
            <a:r>
              <a:rPr lang="ja-JP" altLang="en-US" sz="1200" dirty="0"/>
              <a:t>第二項</a:t>
            </a:r>
            <a:r>
              <a:rPr lang="en-US" altLang="ja-JP" sz="1200" dirty="0"/>
              <a:t>, </a:t>
            </a:r>
            <a:r>
              <a:rPr lang="ja-JP" altLang="en-US" sz="1200" dirty="0"/>
              <a:t>第三項を考慮した場合</a:t>
            </a:r>
          </a:p>
          <a:p>
            <a:r>
              <a:rPr lang="ja-JP" altLang="en-US" sz="1200" dirty="0"/>
              <a:t>  破線</a:t>
            </a:r>
            <a:r>
              <a:rPr lang="en-US" altLang="ja-JP" sz="1200" dirty="0"/>
              <a:t>:      </a:t>
            </a:r>
            <a:r>
              <a:rPr lang="en-US" altLang="ja-JP" sz="1200" dirty="0" smtClean="0"/>
              <a:t>      </a:t>
            </a:r>
            <a:r>
              <a:rPr lang="ja-JP" altLang="en-US" sz="1200" dirty="0" smtClean="0"/>
              <a:t>第一項</a:t>
            </a:r>
            <a:r>
              <a:rPr lang="en-US" altLang="ja-JP" sz="1200" dirty="0" smtClean="0"/>
              <a:t>, </a:t>
            </a:r>
            <a:r>
              <a:rPr lang="ja-JP" altLang="en-US" sz="1200" dirty="0"/>
              <a:t>第三項を考慮した場合</a:t>
            </a:r>
          </a:p>
          <a:p>
            <a:r>
              <a:rPr lang="ja-JP" altLang="en-US" sz="1200" dirty="0"/>
              <a:t>  点線</a:t>
            </a:r>
            <a:r>
              <a:rPr lang="en-US" altLang="ja-JP" sz="1200" dirty="0"/>
              <a:t>:     </a:t>
            </a:r>
            <a:r>
              <a:rPr lang="en-US" altLang="ja-JP" sz="1200" dirty="0" smtClean="0"/>
              <a:t>       </a:t>
            </a:r>
            <a:r>
              <a:rPr lang="ja-JP" altLang="en-US" sz="1200" dirty="0"/>
              <a:t>第二項</a:t>
            </a:r>
            <a:r>
              <a:rPr lang="en-US" altLang="ja-JP" sz="1200" dirty="0"/>
              <a:t>, </a:t>
            </a:r>
            <a:r>
              <a:rPr lang="ja-JP" altLang="en-US" sz="1200" dirty="0"/>
              <a:t>第三項を考慮した場合</a:t>
            </a:r>
          </a:p>
          <a:p>
            <a:r>
              <a:rPr lang="ja-JP" altLang="en-US" sz="1200" dirty="0"/>
              <a:t>  一点鎖線</a:t>
            </a:r>
            <a:r>
              <a:rPr lang="en-US" altLang="ja-JP" sz="1200" dirty="0"/>
              <a:t>:  </a:t>
            </a:r>
            <a:r>
              <a:rPr lang="ja-JP" altLang="en-US" sz="1200" dirty="0"/>
              <a:t>従来と同様の計算</a:t>
            </a:r>
            <a:r>
              <a:rPr lang="en-US" altLang="ja-JP" sz="1200" dirty="0"/>
              <a:t>. </a:t>
            </a:r>
            <a:r>
              <a:rPr lang="ja-JP" altLang="en-US" sz="1200" dirty="0"/>
              <a:t>全て無視</a:t>
            </a:r>
          </a:p>
          <a:p>
            <a:r>
              <a:rPr lang="ja-JP" altLang="en-US" sz="1200" dirty="0"/>
              <a:t>  二点鎖線</a:t>
            </a:r>
            <a:r>
              <a:rPr lang="en-US" altLang="ja-JP" sz="1200" dirty="0"/>
              <a:t>?: </a:t>
            </a:r>
            <a:r>
              <a:rPr lang="ja-JP" altLang="en-US" sz="1200" dirty="0"/>
              <a:t>第三項のみ考慮</a:t>
            </a:r>
            <a:endParaRPr lang="ja-JP" altLang="en-US" sz="1200" dirty="0"/>
          </a:p>
        </p:txBody>
      </p:sp>
      <p:pic>
        <p:nvPicPr>
          <p:cNvPr id="6" name="図 5"/>
          <p:cNvPicPr>
            <a:picLocks noChangeAspect="1"/>
          </p:cNvPicPr>
          <p:nvPr/>
        </p:nvPicPr>
        <p:blipFill>
          <a:blip r:embed="rId4"/>
          <a:stretch>
            <a:fillRect/>
          </a:stretch>
        </p:blipFill>
        <p:spPr>
          <a:xfrm>
            <a:off x="-688525" y="3105115"/>
            <a:ext cx="4064000" cy="1181100"/>
          </a:xfrm>
          <a:prstGeom prst="rect">
            <a:avLst/>
          </a:prstGeom>
        </p:spPr>
      </p:pic>
    </p:spTree>
    <p:extLst>
      <p:ext uri="{BB962C8B-B14F-4D97-AF65-F5344CB8AC3E}">
        <p14:creationId xmlns:p14="http://schemas.microsoft.com/office/powerpoint/2010/main" val="224167428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2"/>
          <a:stretch>
            <a:fillRect/>
          </a:stretch>
        </p:blipFill>
        <p:spPr>
          <a:xfrm>
            <a:off x="5779264" y="9524"/>
            <a:ext cx="3364735" cy="2283075"/>
          </a:xfrm>
          <a:prstGeom prst="rect">
            <a:avLst/>
          </a:prstGeom>
        </p:spPr>
      </p:pic>
      <p:sp>
        <p:nvSpPr>
          <p:cNvPr id="2" name="タイトル 1"/>
          <p:cNvSpPr>
            <a:spLocks noGrp="1"/>
          </p:cNvSpPr>
          <p:nvPr>
            <p:ph type="title"/>
          </p:nvPr>
        </p:nvSpPr>
        <p:spPr/>
        <p:txBody>
          <a:bodyPr/>
          <a:lstStyle/>
          <a:p>
            <a:r>
              <a:rPr lang="ja-JP" altLang="en-US" dirty="0" smtClean="0"/>
              <a:t>木星条件</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全部入りが最もずれる</a:t>
            </a:r>
            <a:r>
              <a:rPr lang="en-US" altLang="ja-JP" dirty="0" smtClean="0"/>
              <a:t>….</a:t>
            </a:r>
          </a:p>
          <a:p>
            <a:pPr lvl="1"/>
            <a:r>
              <a:rPr lang="ja-JP" altLang="en-US" dirty="0" smtClean="0"/>
              <a:t>どこかにバグがあるのだろうか</a:t>
            </a:r>
            <a:r>
              <a:rPr lang="en-US" altLang="ja-JP" dirty="0" smtClean="0"/>
              <a:t>?</a:t>
            </a:r>
          </a:p>
          <a:p>
            <a:pPr lvl="1"/>
            <a:r>
              <a:rPr lang="en-US" altLang="ja-JP" dirty="0" smtClean="0"/>
              <a:t>π </a:t>
            </a:r>
            <a:r>
              <a:rPr lang="ja-JP" altLang="en-US" dirty="0" smtClean="0"/>
              <a:t>の値が大きい</a:t>
            </a:r>
            <a:r>
              <a:rPr lang="en-US" altLang="ja-JP" dirty="0" smtClean="0"/>
              <a:t>? </a:t>
            </a:r>
            <a:endParaRPr kumimoji="1" lang="ja-JP" altLang="en-US" dirty="0"/>
          </a:p>
        </p:txBody>
      </p:sp>
      <p:pic>
        <p:nvPicPr>
          <p:cNvPr id="4" name="図 3"/>
          <p:cNvPicPr>
            <a:picLocks noChangeAspect="1"/>
          </p:cNvPicPr>
          <p:nvPr/>
        </p:nvPicPr>
        <p:blipFill>
          <a:blip r:embed="rId3"/>
          <a:stretch>
            <a:fillRect/>
          </a:stretch>
        </p:blipFill>
        <p:spPr>
          <a:xfrm>
            <a:off x="141587" y="3241292"/>
            <a:ext cx="3063240" cy="3063240"/>
          </a:xfrm>
          <a:prstGeom prst="rect">
            <a:avLst/>
          </a:prstGeom>
        </p:spPr>
      </p:pic>
      <p:pic>
        <p:nvPicPr>
          <p:cNvPr id="5" name="図 4"/>
          <p:cNvPicPr>
            <a:picLocks noChangeAspect="1"/>
          </p:cNvPicPr>
          <p:nvPr/>
        </p:nvPicPr>
        <p:blipFill>
          <a:blip r:embed="rId4"/>
          <a:stretch>
            <a:fillRect/>
          </a:stretch>
        </p:blipFill>
        <p:spPr>
          <a:xfrm>
            <a:off x="3017520" y="3241292"/>
            <a:ext cx="3063240" cy="3063240"/>
          </a:xfrm>
          <a:prstGeom prst="rect">
            <a:avLst/>
          </a:prstGeom>
        </p:spPr>
      </p:pic>
      <p:pic>
        <p:nvPicPr>
          <p:cNvPr id="6" name="図 5"/>
          <p:cNvPicPr>
            <a:picLocks noChangeAspect="1"/>
          </p:cNvPicPr>
          <p:nvPr/>
        </p:nvPicPr>
        <p:blipFill>
          <a:blip r:embed="rId5"/>
          <a:stretch>
            <a:fillRect/>
          </a:stretch>
        </p:blipFill>
        <p:spPr>
          <a:xfrm>
            <a:off x="6080760" y="3241292"/>
            <a:ext cx="3063240" cy="3063240"/>
          </a:xfrm>
          <a:prstGeom prst="rect">
            <a:avLst/>
          </a:prstGeom>
        </p:spPr>
      </p:pic>
      <p:sp>
        <p:nvSpPr>
          <p:cNvPr id="7" name="テキスト ボックス 6"/>
          <p:cNvSpPr txBox="1"/>
          <p:nvPr/>
        </p:nvSpPr>
        <p:spPr>
          <a:xfrm>
            <a:off x="308608" y="6041925"/>
            <a:ext cx="8543775" cy="369332"/>
          </a:xfrm>
          <a:prstGeom prst="rect">
            <a:avLst/>
          </a:prstGeom>
          <a:noFill/>
        </p:spPr>
        <p:txBody>
          <a:bodyPr wrap="none" rtlCol="0">
            <a:spAutoFit/>
          </a:bodyPr>
          <a:lstStyle/>
          <a:p>
            <a:r>
              <a:rPr lang="ja-JP" altLang="en-US" dirty="0" smtClean="0"/>
              <a:t>全部なし</a:t>
            </a:r>
            <a:r>
              <a:rPr lang="en-US" altLang="ja-JP" dirty="0" smtClean="0"/>
              <a:t>                                </a:t>
            </a:r>
            <a:r>
              <a:rPr lang="ja-JP" altLang="en-US" dirty="0" smtClean="0"/>
              <a:t>全部入り</a:t>
            </a:r>
            <a:r>
              <a:rPr lang="en-US" altLang="ja-JP" dirty="0" smtClean="0"/>
              <a:t>                               </a:t>
            </a:r>
            <a:r>
              <a:rPr lang="ja-JP" altLang="en-US" dirty="0" smtClean="0"/>
              <a:t>凝結にかかわる項のみ</a:t>
            </a:r>
            <a:endParaRPr kumimoji="1" lang="ja-JP" altLang="en-US" dirty="0"/>
          </a:p>
        </p:txBody>
      </p:sp>
      <p:sp>
        <p:nvSpPr>
          <p:cNvPr id="9" name="テキスト ボックス 8"/>
          <p:cNvSpPr txBox="1"/>
          <p:nvPr/>
        </p:nvSpPr>
        <p:spPr>
          <a:xfrm>
            <a:off x="8308681" y="1829661"/>
            <a:ext cx="800219" cy="369332"/>
          </a:xfrm>
          <a:prstGeom prst="rect">
            <a:avLst/>
          </a:prstGeom>
          <a:noFill/>
        </p:spPr>
        <p:txBody>
          <a:bodyPr wrap="none" rtlCol="0">
            <a:spAutoFit/>
          </a:bodyPr>
          <a:lstStyle/>
          <a:p>
            <a:r>
              <a:rPr kumimoji="1" lang="en-US" altLang="ja-JP" dirty="0" smtClean="0"/>
              <a:t>arare4</a:t>
            </a:r>
            <a:endParaRPr kumimoji="1" lang="ja-JP" altLang="en-US" dirty="0"/>
          </a:p>
        </p:txBody>
      </p:sp>
    </p:spTree>
    <p:extLst>
      <p:ext uri="{BB962C8B-B14F-4D97-AF65-F5344CB8AC3E}">
        <p14:creationId xmlns:p14="http://schemas.microsoft.com/office/powerpoint/2010/main" val="46070300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最適化オプション</a:t>
            </a:r>
            <a:endParaRPr kumimoji="1" lang="ja-JP" altLang="en-US" dirty="0"/>
          </a:p>
        </p:txBody>
      </p:sp>
      <p:sp>
        <p:nvSpPr>
          <p:cNvPr id="3" name="サブタイトル 2"/>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141931551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sz="2800" dirty="0" smtClean="0"/>
              <a:t>01: -</a:t>
            </a:r>
            <a:r>
              <a:rPr lang="en-US" altLang="ja-JP" sz="2800" dirty="0"/>
              <a:t>h fp0 -h </a:t>
            </a:r>
            <a:r>
              <a:rPr lang="en-US" altLang="ja-JP" sz="2800" dirty="0" err="1"/>
              <a:t>flex_mp</a:t>
            </a:r>
            <a:r>
              <a:rPr lang="en-US" altLang="ja-JP" sz="2800" dirty="0"/>
              <a:t>=intolerant -h </a:t>
            </a:r>
            <a:r>
              <a:rPr lang="en-US" altLang="ja-JP" sz="2800" dirty="0" smtClean="0"/>
              <a:t>ipa4 (44)</a:t>
            </a:r>
            <a:br>
              <a:rPr lang="en-US" altLang="ja-JP" sz="2800" dirty="0" smtClean="0"/>
            </a:br>
            <a:r>
              <a:rPr lang="en-US" altLang="ja-JP" sz="2800" dirty="0" smtClean="0"/>
              <a:t>02: -</a:t>
            </a:r>
            <a:r>
              <a:rPr lang="en-US" altLang="ja-JP" sz="2800" dirty="0"/>
              <a:t>h </a:t>
            </a:r>
            <a:r>
              <a:rPr lang="en-US" altLang="ja-JP" sz="2800" dirty="0" smtClean="0"/>
              <a:t>fp1 </a:t>
            </a:r>
            <a:r>
              <a:rPr lang="en-US" altLang="ja-JP" sz="2800" dirty="0"/>
              <a:t>-h </a:t>
            </a:r>
            <a:r>
              <a:rPr lang="en-US" altLang="ja-JP" sz="2800" dirty="0" err="1"/>
              <a:t>flex_mp</a:t>
            </a:r>
            <a:r>
              <a:rPr lang="en-US" altLang="ja-JP" sz="2800" dirty="0"/>
              <a:t>=intolerant -h </a:t>
            </a:r>
            <a:r>
              <a:rPr lang="en-US" altLang="ja-JP" sz="2800" dirty="0" smtClean="0"/>
              <a:t>ipa4 (49)</a:t>
            </a:r>
            <a:br>
              <a:rPr lang="en-US" altLang="ja-JP" sz="2800" dirty="0" smtClean="0"/>
            </a:br>
            <a:r>
              <a:rPr lang="en-US" altLang="ja-JP" sz="2800" dirty="0" smtClean="0"/>
              <a:t>03: -h fp2 -h </a:t>
            </a:r>
            <a:r>
              <a:rPr lang="en-US" altLang="ja-JP" sz="2800" dirty="0" err="1" smtClean="0"/>
              <a:t>flex_mp</a:t>
            </a:r>
            <a:r>
              <a:rPr lang="en-US" altLang="ja-JP" sz="2800" dirty="0" smtClean="0"/>
              <a:t>=intolerant -h ipa4 (51)</a:t>
            </a:r>
            <a:endParaRPr kumimoji="1" lang="ja-JP" altLang="en-US" sz="2800" dirty="0"/>
          </a:p>
        </p:txBody>
      </p:sp>
      <p:pic>
        <p:nvPicPr>
          <p:cNvPr id="4" name="図 3"/>
          <p:cNvPicPr>
            <a:picLocks noChangeAspect="1"/>
          </p:cNvPicPr>
          <p:nvPr/>
        </p:nvPicPr>
        <p:blipFill>
          <a:blip r:embed="rId3"/>
          <a:stretch>
            <a:fillRect/>
          </a:stretch>
        </p:blipFill>
        <p:spPr>
          <a:xfrm>
            <a:off x="0" y="2311400"/>
            <a:ext cx="9144000" cy="2210897"/>
          </a:xfrm>
          <a:prstGeom prst="rect">
            <a:avLst/>
          </a:prstGeom>
        </p:spPr>
      </p:pic>
    </p:spTree>
    <p:extLst>
      <p:ext uri="{BB962C8B-B14F-4D97-AF65-F5344CB8AC3E}">
        <p14:creationId xmlns:p14="http://schemas.microsoft.com/office/powerpoint/2010/main" val="43018414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sz="2800" dirty="0" smtClean="0"/>
              <a:t>04: -</a:t>
            </a:r>
            <a:r>
              <a:rPr lang="en-US" altLang="ja-JP" sz="2800" dirty="0"/>
              <a:t>h fp0 </a:t>
            </a:r>
            <a:r>
              <a:rPr lang="en-US" altLang="ja-JP" sz="2800" dirty="0" smtClean="0"/>
              <a:t>–h </a:t>
            </a:r>
            <a:r>
              <a:rPr lang="en-US" altLang="ja-JP" sz="2800" dirty="0" err="1" smtClean="0"/>
              <a:t>flex_mp</a:t>
            </a:r>
            <a:r>
              <a:rPr lang="en-US" altLang="ja-JP" sz="2800" dirty="0"/>
              <a:t>=strict</a:t>
            </a:r>
            <a:r>
              <a:rPr lang="en-US" altLang="ja-JP" sz="2800" dirty="0" smtClean="0"/>
              <a:t> </a:t>
            </a:r>
            <a:r>
              <a:rPr lang="en-US" altLang="ja-JP" sz="2800" dirty="0"/>
              <a:t>-h </a:t>
            </a:r>
            <a:r>
              <a:rPr lang="en-US" altLang="ja-JP" sz="2800" dirty="0" smtClean="0"/>
              <a:t>ipa4 (71)</a:t>
            </a:r>
            <a:br>
              <a:rPr lang="en-US" altLang="ja-JP" sz="2800" dirty="0" smtClean="0"/>
            </a:br>
            <a:r>
              <a:rPr lang="en-US" altLang="ja-JP" sz="2800" dirty="0" smtClean="0"/>
              <a:t>05: -</a:t>
            </a:r>
            <a:r>
              <a:rPr lang="en-US" altLang="ja-JP" sz="2800" dirty="0"/>
              <a:t>h </a:t>
            </a:r>
            <a:r>
              <a:rPr lang="en-US" altLang="ja-JP" sz="2800" dirty="0" smtClean="0"/>
              <a:t>fp1 –h </a:t>
            </a:r>
            <a:r>
              <a:rPr lang="en-US" altLang="ja-JP" sz="2800" dirty="0" err="1" smtClean="0"/>
              <a:t>flex_mp</a:t>
            </a:r>
            <a:r>
              <a:rPr lang="en-US" altLang="ja-JP" sz="2800" dirty="0"/>
              <a:t>=strict</a:t>
            </a:r>
            <a:r>
              <a:rPr lang="en-US" altLang="ja-JP" sz="2800" dirty="0" smtClean="0"/>
              <a:t> </a:t>
            </a:r>
            <a:r>
              <a:rPr lang="en-US" altLang="ja-JP" sz="2800" dirty="0"/>
              <a:t>-h </a:t>
            </a:r>
            <a:r>
              <a:rPr lang="en-US" altLang="ja-JP" sz="2800" dirty="0" smtClean="0"/>
              <a:t>ipa4 (72)</a:t>
            </a:r>
            <a:br>
              <a:rPr lang="en-US" altLang="ja-JP" sz="2800" dirty="0" smtClean="0"/>
            </a:br>
            <a:r>
              <a:rPr lang="en-US" altLang="ja-JP" sz="2800" dirty="0" smtClean="0"/>
              <a:t>06: -h fp2 –h </a:t>
            </a:r>
            <a:r>
              <a:rPr lang="en-US" altLang="ja-JP" sz="2800" dirty="0" err="1" smtClean="0"/>
              <a:t>flex_mp</a:t>
            </a:r>
            <a:r>
              <a:rPr lang="en-US" altLang="ja-JP" sz="2800" dirty="0"/>
              <a:t>=strict</a:t>
            </a:r>
            <a:r>
              <a:rPr lang="en-US" altLang="ja-JP" sz="2800" dirty="0" smtClean="0"/>
              <a:t> -h ipa4 (74)</a:t>
            </a:r>
            <a:endParaRPr kumimoji="1" lang="ja-JP" altLang="en-US" sz="2800" dirty="0"/>
          </a:p>
        </p:txBody>
      </p:sp>
      <p:pic>
        <p:nvPicPr>
          <p:cNvPr id="3" name="図 2"/>
          <p:cNvPicPr>
            <a:picLocks noChangeAspect="1"/>
          </p:cNvPicPr>
          <p:nvPr/>
        </p:nvPicPr>
        <p:blipFill>
          <a:blip r:embed="rId3"/>
          <a:stretch>
            <a:fillRect/>
          </a:stretch>
        </p:blipFill>
        <p:spPr>
          <a:xfrm>
            <a:off x="0" y="2324100"/>
            <a:ext cx="9144000" cy="2197526"/>
          </a:xfrm>
          <a:prstGeom prst="rect">
            <a:avLst/>
          </a:prstGeom>
        </p:spPr>
      </p:pic>
      <p:sp>
        <p:nvSpPr>
          <p:cNvPr id="5" name="テキスト ボックス 4"/>
          <p:cNvSpPr txBox="1"/>
          <p:nvPr/>
        </p:nvSpPr>
        <p:spPr>
          <a:xfrm>
            <a:off x="1008993" y="5496837"/>
            <a:ext cx="2993127" cy="369332"/>
          </a:xfrm>
          <a:prstGeom prst="rect">
            <a:avLst/>
          </a:prstGeom>
          <a:noFill/>
        </p:spPr>
        <p:txBody>
          <a:bodyPr wrap="none" rtlCol="0">
            <a:spAutoFit/>
          </a:bodyPr>
          <a:lstStyle/>
          <a:p>
            <a:r>
              <a:rPr kumimoji="1" lang="en-US" altLang="ja-JP" dirty="0" smtClean="0"/>
              <a:t>run01, run02 </a:t>
            </a:r>
            <a:r>
              <a:rPr kumimoji="1" lang="ja-JP" altLang="en-US" dirty="0" smtClean="0"/>
              <a:t>と</a:t>
            </a:r>
            <a:r>
              <a:rPr kumimoji="1" lang="en-US" altLang="ja-JP" dirty="0" smtClean="0"/>
              <a:t> run04 </a:t>
            </a:r>
            <a:r>
              <a:rPr kumimoji="1" lang="ja-JP" altLang="en-US" dirty="0" smtClean="0"/>
              <a:t>は一致</a:t>
            </a:r>
            <a:endParaRPr kumimoji="1" lang="ja-JP" altLang="en-US" dirty="0"/>
          </a:p>
        </p:txBody>
      </p:sp>
    </p:spTree>
    <p:extLst>
      <p:ext uri="{BB962C8B-B14F-4D97-AF65-F5344CB8AC3E}">
        <p14:creationId xmlns:p14="http://schemas.microsoft.com/office/powerpoint/2010/main" val="375433709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sz="2800" dirty="0" smtClean="0"/>
              <a:t>07: -</a:t>
            </a:r>
            <a:r>
              <a:rPr lang="en-US" altLang="ja-JP" sz="2800" dirty="0"/>
              <a:t>h fp0 </a:t>
            </a:r>
            <a:r>
              <a:rPr lang="en-US" altLang="ja-JP" sz="2800" dirty="0" smtClean="0"/>
              <a:t>–h </a:t>
            </a:r>
            <a:r>
              <a:rPr lang="en-US" altLang="ja-JP" sz="2800" dirty="0" err="1" smtClean="0"/>
              <a:t>flex_mp</a:t>
            </a:r>
            <a:r>
              <a:rPr lang="en-US" altLang="ja-JP" sz="2800" dirty="0" smtClean="0"/>
              <a:t>=</a:t>
            </a:r>
            <a:r>
              <a:rPr lang="en-US" altLang="ja-JP" sz="2800" dirty="0"/>
              <a:t>conservative</a:t>
            </a:r>
            <a:r>
              <a:rPr lang="en-US" altLang="ja-JP" sz="2800" dirty="0" smtClean="0"/>
              <a:t> </a:t>
            </a:r>
            <a:r>
              <a:rPr lang="en-US" altLang="ja-JP" sz="2800" dirty="0"/>
              <a:t>-h </a:t>
            </a:r>
            <a:r>
              <a:rPr lang="en-US" altLang="ja-JP" sz="2800" dirty="0" smtClean="0"/>
              <a:t>ipa4 (71)</a:t>
            </a:r>
            <a:br>
              <a:rPr lang="en-US" altLang="ja-JP" sz="2800" dirty="0" smtClean="0"/>
            </a:br>
            <a:r>
              <a:rPr lang="en-US" altLang="ja-JP" sz="2800" dirty="0" smtClean="0"/>
              <a:t>08: -</a:t>
            </a:r>
            <a:r>
              <a:rPr lang="en-US" altLang="ja-JP" sz="2800" dirty="0"/>
              <a:t>h </a:t>
            </a:r>
            <a:r>
              <a:rPr lang="en-US" altLang="ja-JP" sz="2800" dirty="0" smtClean="0"/>
              <a:t>fp1 –h </a:t>
            </a:r>
            <a:r>
              <a:rPr lang="en-US" altLang="ja-JP" sz="2800" dirty="0" err="1" smtClean="0"/>
              <a:t>flex_mp</a:t>
            </a:r>
            <a:r>
              <a:rPr lang="en-US" altLang="ja-JP" sz="2800" dirty="0" smtClean="0"/>
              <a:t>=</a:t>
            </a:r>
            <a:r>
              <a:rPr lang="en-US" altLang="ja-JP" sz="2800" dirty="0"/>
              <a:t>conservative</a:t>
            </a:r>
            <a:r>
              <a:rPr lang="en-US" altLang="ja-JP" sz="2800" dirty="0" smtClean="0"/>
              <a:t> </a:t>
            </a:r>
            <a:r>
              <a:rPr lang="en-US" altLang="ja-JP" sz="2800" dirty="0"/>
              <a:t>-h </a:t>
            </a:r>
            <a:r>
              <a:rPr lang="en-US" altLang="ja-JP" sz="2800" dirty="0" smtClean="0"/>
              <a:t>ipa4 (73)</a:t>
            </a:r>
            <a:br>
              <a:rPr lang="en-US" altLang="ja-JP" sz="2800" dirty="0" smtClean="0"/>
            </a:br>
            <a:r>
              <a:rPr lang="en-US" altLang="ja-JP" sz="2800" dirty="0" smtClean="0"/>
              <a:t>09: -h fp2 –h </a:t>
            </a:r>
            <a:r>
              <a:rPr lang="en-US" altLang="ja-JP" sz="2800" dirty="0" err="1" smtClean="0"/>
              <a:t>flex_mp</a:t>
            </a:r>
            <a:r>
              <a:rPr lang="en-US" altLang="ja-JP" sz="2800" dirty="0" smtClean="0"/>
              <a:t>=conservative -h ipa4 (85)</a:t>
            </a:r>
            <a:endParaRPr kumimoji="1" lang="ja-JP" altLang="en-US" sz="2800" dirty="0"/>
          </a:p>
        </p:txBody>
      </p:sp>
      <p:pic>
        <p:nvPicPr>
          <p:cNvPr id="4" name="図 3"/>
          <p:cNvPicPr>
            <a:picLocks noChangeAspect="1"/>
          </p:cNvPicPr>
          <p:nvPr/>
        </p:nvPicPr>
        <p:blipFill>
          <a:blip r:embed="rId3"/>
          <a:stretch>
            <a:fillRect/>
          </a:stretch>
        </p:blipFill>
        <p:spPr>
          <a:xfrm>
            <a:off x="0" y="2324100"/>
            <a:ext cx="9144000" cy="2206824"/>
          </a:xfrm>
          <a:prstGeom prst="rect">
            <a:avLst/>
          </a:prstGeom>
        </p:spPr>
      </p:pic>
    </p:spTree>
    <p:extLst>
      <p:ext uri="{BB962C8B-B14F-4D97-AF65-F5344CB8AC3E}">
        <p14:creationId xmlns:p14="http://schemas.microsoft.com/office/powerpoint/2010/main" val="238678303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9144000" cy="1143000"/>
          </a:xfrm>
        </p:spPr>
        <p:txBody>
          <a:bodyPr>
            <a:noAutofit/>
          </a:bodyPr>
          <a:lstStyle/>
          <a:p>
            <a:r>
              <a:rPr lang="en-US" altLang="ja-JP" sz="2800" dirty="0" smtClean="0"/>
              <a:t>10: -</a:t>
            </a:r>
            <a:r>
              <a:rPr lang="en-US" altLang="ja-JP" sz="2800" dirty="0"/>
              <a:t>h fp0 -h </a:t>
            </a:r>
            <a:r>
              <a:rPr lang="en-US" altLang="ja-JP" sz="2800" dirty="0" err="1"/>
              <a:t>nofp_trap</a:t>
            </a:r>
            <a:r>
              <a:rPr lang="en-US" altLang="ja-JP" sz="2800" dirty="0"/>
              <a:t> -h </a:t>
            </a:r>
            <a:r>
              <a:rPr lang="en-US" altLang="ja-JP" sz="2800" dirty="0" err="1"/>
              <a:t>flex_mp</a:t>
            </a:r>
            <a:r>
              <a:rPr lang="en-US" altLang="ja-JP" sz="2800" dirty="0"/>
              <a:t>=intolerant -h ipa4 </a:t>
            </a:r>
            <a:r>
              <a:rPr lang="en-US" altLang="ja-JP" sz="2800" dirty="0" smtClean="0"/>
              <a:t>(44)</a:t>
            </a:r>
            <a:br>
              <a:rPr lang="en-US" altLang="ja-JP" sz="2800" dirty="0" smtClean="0"/>
            </a:br>
            <a:r>
              <a:rPr lang="en-US" altLang="ja-JP" sz="2800" dirty="0"/>
              <a:t> </a:t>
            </a:r>
            <a:r>
              <a:rPr lang="en-US" altLang="ja-JP" sz="2800" dirty="0" smtClean="0"/>
              <a:t>11: -</a:t>
            </a:r>
            <a:r>
              <a:rPr lang="en-US" altLang="ja-JP" sz="2800" dirty="0"/>
              <a:t>h fp1 -h </a:t>
            </a:r>
            <a:r>
              <a:rPr lang="en-US" altLang="ja-JP" sz="2800" dirty="0" err="1"/>
              <a:t>nofp_trap</a:t>
            </a:r>
            <a:r>
              <a:rPr lang="en-US" altLang="ja-JP" sz="2800" dirty="0"/>
              <a:t> -h </a:t>
            </a:r>
            <a:r>
              <a:rPr lang="en-US" altLang="ja-JP" sz="2800" dirty="0" err="1"/>
              <a:t>flex_mp</a:t>
            </a:r>
            <a:r>
              <a:rPr lang="en-US" altLang="ja-JP" sz="2800" dirty="0"/>
              <a:t>=intolerant -h ipa4 </a:t>
            </a:r>
            <a:r>
              <a:rPr lang="en-US" altLang="ja-JP" sz="2800" dirty="0" smtClean="0"/>
              <a:t>(53)</a:t>
            </a:r>
            <a:br>
              <a:rPr lang="en-US" altLang="ja-JP" sz="2800" dirty="0" smtClean="0"/>
            </a:br>
            <a:r>
              <a:rPr lang="en-US" altLang="ja-JP" sz="2800" dirty="0" smtClean="0"/>
              <a:t>12: -</a:t>
            </a:r>
            <a:r>
              <a:rPr lang="en-US" altLang="ja-JP" sz="2800" dirty="0"/>
              <a:t>h fp2 -h </a:t>
            </a:r>
            <a:r>
              <a:rPr lang="en-US" altLang="ja-JP" sz="2800" dirty="0" err="1"/>
              <a:t>nofp_trap</a:t>
            </a:r>
            <a:r>
              <a:rPr lang="en-US" altLang="ja-JP" sz="2800" dirty="0"/>
              <a:t> -h </a:t>
            </a:r>
            <a:r>
              <a:rPr lang="en-US" altLang="ja-JP" sz="2800" dirty="0" err="1"/>
              <a:t>flex_mp</a:t>
            </a:r>
            <a:r>
              <a:rPr lang="en-US" altLang="ja-JP" sz="2800" dirty="0"/>
              <a:t>=intolerant -h ipa4 </a:t>
            </a:r>
            <a:r>
              <a:rPr lang="en-US" altLang="ja-JP" sz="2800" dirty="0" smtClean="0"/>
              <a:t>(53)</a:t>
            </a:r>
            <a:endParaRPr kumimoji="1" lang="ja-JP" altLang="en-US" sz="2800" dirty="0"/>
          </a:p>
        </p:txBody>
      </p:sp>
      <p:sp>
        <p:nvSpPr>
          <p:cNvPr id="5" name="テキスト ボックス 4"/>
          <p:cNvSpPr txBox="1"/>
          <p:nvPr/>
        </p:nvSpPr>
        <p:spPr>
          <a:xfrm>
            <a:off x="1008993" y="5496837"/>
            <a:ext cx="2828757" cy="369332"/>
          </a:xfrm>
          <a:prstGeom prst="rect">
            <a:avLst/>
          </a:prstGeom>
          <a:noFill/>
        </p:spPr>
        <p:txBody>
          <a:bodyPr wrap="none" rtlCol="0">
            <a:spAutoFit/>
          </a:bodyPr>
          <a:lstStyle/>
          <a:p>
            <a:r>
              <a:rPr kumimoji="1" lang="en-US" altLang="ja-JP" dirty="0" smtClean="0"/>
              <a:t>run11, run12 </a:t>
            </a:r>
            <a:r>
              <a:rPr kumimoji="1" lang="ja-JP" altLang="en-US" dirty="0" smtClean="0"/>
              <a:t>は設定一緒</a:t>
            </a:r>
            <a:r>
              <a:rPr kumimoji="1" lang="en-US" altLang="ja-JP" dirty="0" smtClean="0"/>
              <a:t>??</a:t>
            </a:r>
            <a:endParaRPr kumimoji="1" lang="ja-JP" altLang="en-US" dirty="0"/>
          </a:p>
        </p:txBody>
      </p:sp>
      <p:pic>
        <p:nvPicPr>
          <p:cNvPr id="6" name="図 5"/>
          <p:cNvPicPr>
            <a:picLocks noChangeAspect="1"/>
          </p:cNvPicPr>
          <p:nvPr/>
        </p:nvPicPr>
        <p:blipFill>
          <a:blip r:embed="rId3"/>
          <a:stretch>
            <a:fillRect/>
          </a:stretch>
        </p:blipFill>
        <p:spPr>
          <a:xfrm>
            <a:off x="0" y="2324100"/>
            <a:ext cx="9144000" cy="2195099"/>
          </a:xfrm>
          <a:prstGeom prst="rect">
            <a:avLst/>
          </a:prstGeom>
        </p:spPr>
      </p:pic>
    </p:spTree>
    <p:extLst>
      <p:ext uri="{BB962C8B-B14F-4D97-AF65-F5344CB8AC3E}">
        <p14:creationId xmlns:p14="http://schemas.microsoft.com/office/powerpoint/2010/main" val="238678303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sz="2800" dirty="0" smtClean="0"/>
              <a:t>13: -O1 -</a:t>
            </a:r>
            <a:r>
              <a:rPr lang="en-US" altLang="ja-JP" sz="2800" dirty="0"/>
              <a:t>h fp1 -h </a:t>
            </a:r>
            <a:r>
              <a:rPr lang="en-US" altLang="ja-JP" sz="2800" dirty="0" err="1"/>
              <a:t>flex_mp</a:t>
            </a:r>
            <a:r>
              <a:rPr lang="en-US" altLang="ja-JP" sz="2800" dirty="0"/>
              <a:t>=intolerant -h </a:t>
            </a:r>
            <a:r>
              <a:rPr lang="en-US" altLang="ja-JP" sz="2800" dirty="0" smtClean="0"/>
              <a:t>ipa2 (46)</a:t>
            </a:r>
            <a:br>
              <a:rPr lang="en-US" altLang="ja-JP" sz="2800" dirty="0" smtClean="0"/>
            </a:br>
            <a:r>
              <a:rPr lang="en-US" altLang="ja-JP" sz="2800" dirty="0"/>
              <a:t> </a:t>
            </a:r>
            <a:r>
              <a:rPr lang="en-US" altLang="ja-JP" sz="2800" dirty="0" smtClean="0"/>
              <a:t>14: -O2 -</a:t>
            </a:r>
            <a:r>
              <a:rPr lang="en-US" altLang="ja-JP" sz="2800" dirty="0"/>
              <a:t>h fp1 -h </a:t>
            </a:r>
            <a:r>
              <a:rPr lang="en-US" altLang="ja-JP" sz="2800" dirty="0" err="1"/>
              <a:t>flex_mp</a:t>
            </a:r>
            <a:r>
              <a:rPr lang="en-US" altLang="ja-JP" sz="2800" dirty="0"/>
              <a:t>=intolerant </a:t>
            </a:r>
            <a:r>
              <a:rPr lang="en-US" altLang="ja-JP" sz="2800" dirty="0" smtClean="0"/>
              <a:t>–h ipa2 (47)</a:t>
            </a:r>
            <a:br>
              <a:rPr lang="en-US" altLang="ja-JP" sz="2800" dirty="0" smtClean="0"/>
            </a:br>
            <a:r>
              <a:rPr lang="en-US" altLang="ja-JP" sz="2800" dirty="0" smtClean="0"/>
              <a:t>15: -O3 -</a:t>
            </a:r>
            <a:r>
              <a:rPr lang="en-US" altLang="ja-JP" sz="2800" dirty="0"/>
              <a:t>h fp1 -h </a:t>
            </a:r>
            <a:r>
              <a:rPr lang="en-US" altLang="ja-JP" sz="2800" dirty="0" err="1"/>
              <a:t>flex_mp</a:t>
            </a:r>
            <a:r>
              <a:rPr lang="en-US" altLang="ja-JP" sz="2800" dirty="0"/>
              <a:t>=intolerant -h </a:t>
            </a:r>
            <a:r>
              <a:rPr lang="en-US" altLang="ja-JP" sz="2800" dirty="0" smtClean="0"/>
              <a:t>ipa2 (47)</a:t>
            </a:r>
            <a:endParaRPr kumimoji="1" lang="ja-JP" altLang="en-US" sz="2800" dirty="0"/>
          </a:p>
        </p:txBody>
      </p:sp>
      <p:sp>
        <p:nvSpPr>
          <p:cNvPr id="5" name="テキスト ボックス 4"/>
          <p:cNvSpPr txBox="1"/>
          <p:nvPr/>
        </p:nvSpPr>
        <p:spPr>
          <a:xfrm>
            <a:off x="1008993" y="5496837"/>
            <a:ext cx="2608519" cy="369332"/>
          </a:xfrm>
          <a:prstGeom prst="rect">
            <a:avLst/>
          </a:prstGeom>
          <a:noFill/>
        </p:spPr>
        <p:txBody>
          <a:bodyPr wrap="none" rtlCol="0">
            <a:spAutoFit/>
          </a:bodyPr>
          <a:lstStyle/>
          <a:p>
            <a:r>
              <a:rPr kumimoji="1" lang="ja-JP" altLang="en-US" dirty="0" smtClean="0"/>
              <a:t>全て</a:t>
            </a:r>
            <a:r>
              <a:rPr kumimoji="1" lang="en-US" altLang="ja-JP" dirty="0" smtClean="0"/>
              <a:t> run01, run02 </a:t>
            </a:r>
            <a:r>
              <a:rPr kumimoji="1" lang="ja-JP" altLang="en-US" dirty="0" smtClean="0"/>
              <a:t>と一致</a:t>
            </a:r>
            <a:endParaRPr kumimoji="1" lang="ja-JP" altLang="en-US" dirty="0"/>
          </a:p>
        </p:txBody>
      </p:sp>
      <p:pic>
        <p:nvPicPr>
          <p:cNvPr id="4" name="図 3"/>
          <p:cNvPicPr>
            <a:picLocks noChangeAspect="1"/>
          </p:cNvPicPr>
          <p:nvPr/>
        </p:nvPicPr>
        <p:blipFill>
          <a:blip r:embed="rId3"/>
          <a:stretch>
            <a:fillRect/>
          </a:stretch>
        </p:blipFill>
        <p:spPr>
          <a:xfrm>
            <a:off x="0" y="2324100"/>
            <a:ext cx="9144000" cy="2204146"/>
          </a:xfrm>
          <a:prstGeom prst="rect">
            <a:avLst/>
          </a:prstGeom>
        </p:spPr>
      </p:pic>
    </p:spTree>
    <p:extLst>
      <p:ext uri="{BB962C8B-B14F-4D97-AF65-F5344CB8AC3E}">
        <p14:creationId xmlns:p14="http://schemas.microsoft.com/office/powerpoint/2010/main" val="238678303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設定ファイル</a:t>
            </a:r>
            <a:endParaRPr kumimoji="1" lang="ja-JP" altLang="en-US" dirty="0"/>
          </a:p>
        </p:txBody>
      </p:sp>
      <p:sp>
        <p:nvSpPr>
          <p:cNvPr id="3" name="コンテンツ プレースホルダー 2"/>
          <p:cNvSpPr>
            <a:spLocks noGrp="1"/>
          </p:cNvSpPr>
          <p:nvPr>
            <p:ph idx="1"/>
          </p:nvPr>
        </p:nvSpPr>
        <p:spPr/>
        <p:txBody>
          <a:bodyPr/>
          <a:lstStyle/>
          <a:p>
            <a:r>
              <a:rPr lang="en-US" altLang="ja-JP" dirty="0" err="1" smtClean="0"/>
              <a:t>Zlev</a:t>
            </a:r>
            <a:r>
              <a:rPr lang="en-US" altLang="ja-JP" dirty="0" smtClean="0"/>
              <a:t> </a:t>
            </a:r>
            <a:r>
              <a:rPr lang="en-US" altLang="en-US" dirty="0" smtClean="0"/>
              <a:t>に格子の位置を指定する</a:t>
            </a:r>
            <a:endParaRPr kumimoji="1" lang="ja-JP" altLang="en-US" dirty="0"/>
          </a:p>
        </p:txBody>
      </p:sp>
      <p:pic>
        <p:nvPicPr>
          <p:cNvPr id="4" name="図 3"/>
          <p:cNvPicPr>
            <a:picLocks noChangeAspect="1"/>
          </p:cNvPicPr>
          <p:nvPr/>
        </p:nvPicPr>
        <p:blipFill>
          <a:blip r:embed="rId2"/>
          <a:stretch>
            <a:fillRect/>
          </a:stretch>
        </p:blipFill>
        <p:spPr>
          <a:xfrm>
            <a:off x="0" y="2331380"/>
            <a:ext cx="9144000" cy="4526620"/>
          </a:xfrm>
          <a:prstGeom prst="rect">
            <a:avLst/>
          </a:prstGeom>
        </p:spPr>
      </p:pic>
    </p:spTree>
    <p:extLst>
      <p:ext uri="{BB962C8B-B14F-4D97-AF65-F5344CB8AC3E}">
        <p14:creationId xmlns:p14="http://schemas.microsoft.com/office/powerpoint/2010/main" val="1232228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sz="2800" dirty="0" smtClean="0"/>
              <a:t>16: -O1 -</a:t>
            </a:r>
            <a:r>
              <a:rPr lang="en-US" altLang="ja-JP" sz="2800" dirty="0"/>
              <a:t>h fp1 -h </a:t>
            </a:r>
            <a:r>
              <a:rPr lang="en-US" altLang="ja-JP" sz="2800" dirty="0" err="1"/>
              <a:t>flex_mp</a:t>
            </a:r>
            <a:r>
              <a:rPr lang="en-US" altLang="ja-JP" sz="2800" dirty="0"/>
              <a:t>=intolerant -h </a:t>
            </a:r>
            <a:r>
              <a:rPr lang="en-US" altLang="ja-JP" sz="2800" dirty="0" smtClean="0"/>
              <a:t>ipa3 (46)</a:t>
            </a:r>
            <a:br>
              <a:rPr lang="en-US" altLang="ja-JP" sz="2800" dirty="0" smtClean="0"/>
            </a:br>
            <a:r>
              <a:rPr lang="en-US" altLang="ja-JP" sz="2800" dirty="0" smtClean="0"/>
              <a:t>17: -O2 -</a:t>
            </a:r>
            <a:r>
              <a:rPr lang="en-US" altLang="ja-JP" sz="2800" dirty="0"/>
              <a:t>h fp1 -h </a:t>
            </a:r>
            <a:r>
              <a:rPr lang="en-US" altLang="ja-JP" sz="2800" dirty="0" err="1"/>
              <a:t>flex_mp</a:t>
            </a:r>
            <a:r>
              <a:rPr lang="en-US" altLang="ja-JP" sz="2800" dirty="0"/>
              <a:t>=intolerant </a:t>
            </a:r>
            <a:r>
              <a:rPr lang="en-US" altLang="ja-JP" sz="2800" dirty="0" smtClean="0"/>
              <a:t>–h ipa3 (48)</a:t>
            </a:r>
            <a:br>
              <a:rPr lang="en-US" altLang="ja-JP" sz="2800" dirty="0" smtClean="0"/>
            </a:br>
            <a:r>
              <a:rPr lang="en-US" altLang="ja-JP" sz="2800" dirty="0" smtClean="0"/>
              <a:t>18: -O3 -</a:t>
            </a:r>
            <a:r>
              <a:rPr lang="en-US" altLang="ja-JP" sz="2800" dirty="0"/>
              <a:t>h fp1 -h </a:t>
            </a:r>
            <a:r>
              <a:rPr lang="en-US" altLang="ja-JP" sz="2800" dirty="0" err="1"/>
              <a:t>flex_mp</a:t>
            </a:r>
            <a:r>
              <a:rPr lang="en-US" altLang="ja-JP" sz="2800" dirty="0"/>
              <a:t>=intolerant -h </a:t>
            </a:r>
            <a:r>
              <a:rPr lang="en-US" altLang="ja-JP" sz="2800" dirty="0" smtClean="0"/>
              <a:t>ipa3 (49)</a:t>
            </a:r>
            <a:endParaRPr kumimoji="1" lang="ja-JP" altLang="en-US" sz="2800" dirty="0"/>
          </a:p>
        </p:txBody>
      </p:sp>
      <p:sp>
        <p:nvSpPr>
          <p:cNvPr id="5" name="テキスト ボックス 4"/>
          <p:cNvSpPr txBox="1"/>
          <p:nvPr/>
        </p:nvSpPr>
        <p:spPr>
          <a:xfrm>
            <a:off x="1008993" y="5496837"/>
            <a:ext cx="2608519" cy="369332"/>
          </a:xfrm>
          <a:prstGeom prst="rect">
            <a:avLst/>
          </a:prstGeom>
          <a:noFill/>
        </p:spPr>
        <p:txBody>
          <a:bodyPr wrap="none" rtlCol="0">
            <a:spAutoFit/>
          </a:bodyPr>
          <a:lstStyle/>
          <a:p>
            <a:r>
              <a:rPr kumimoji="1" lang="ja-JP" altLang="en-US" dirty="0" smtClean="0"/>
              <a:t>全て</a:t>
            </a:r>
            <a:r>
              <a:rPr kumimoji="1" lang="en-US" altLang="ja-JP" dirty="0" smtClean="0"/>
              <a:t> run01, run02 </a:t>
            </a:r>
            <a:r>
              <a:rPr kumimoji="1" lang="ja-JP" altLang="en-US" dirty="0" smtClean="0"/>
              <a:t>と一致</a:t>
            </a:r>
            <a:endParaRPr kumimoji="1" lang="ja-JP" altLang="en-US" dirty="0"/>
          </a:p>
        </p:txBody>
      </p:sp>
      <p:pic>
        <p:nvPicPr>
          <p:cNvPr id="3" name="図 2"/>
          <p:cNvPicPr>
            <a:picLocks noChangeAspect="1"/>
          </p:cNvPicPr>
          <p:nvPr/>
        </p:nvPicPr>
        <p:blipFill>
          <a:blip r:embed="rId3"/>
          <a:stretch>
            <a:fillRect/>
          </a:stretch>
        </p:blipFill>
        <p:spPr>
          <a:xfrm>
            <a:off x="0" y="2311400"/>
            <a:ext cx="9144000" cy="2213562"/>
          </a:xfrm>
          <a:prstGeom prst="rect">
            <a:avLst/>
          </a:prstGeom>
        </p:spPr>
      </p:pic>
    </p:spTree>
    <p:extLst>
      <p:ext uri="{BB962C8B-B14F-4D97-AF65-F5344CB8AC3E}">
        <p14:creationId xmlns:p14="http://schemas.microsoft.com/office/powerpoint/2010/main" val="39928981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sz="2800" dirty="0" smtClean="0"/>
              <a:t>19:  </a:t>
            </a:r>
            <a:r>
              <a:rPr lang="en-US" altLang="ja-JP" sz="2800" dirty="0"/>
              <a:t>-O1 </a:t>
            </a:r>
            <a:r>
              <a:rPr lang="en-US" altLang="ja-JP" sz="2800" dirty="0" smtClean="0"/>
              <a:t>-</a:t>
            </a:r>
            <a:r>
              <a:rPr lang="en-US" altLang="ja-JP" sz="2800" dirty="0"/>
              <a:t>h fp1 -h </a:t>
            </a:r>
            <a:r>
              <a:rPr lang="en-US" altLang="ja-JP" sz="2800" dirty="0" err="1"/>
              <a:t>flex_mp</a:t>
            </a:r>
            <a:r>
              <a:rPr lang="en-US" altLang="ja-JP" sz="2800" dirty="0"/>
              <a:t>=intolerant -h ipa4 </a:t>
            </a:r>
            <a:r>
              <a:rPr lang="en-US" altLang="ja-JP" sz="2800" dirty="0" smtClean="0"/>
              <a:t>(46)</a:t>
            </a:r>
            <a:br>
              <a:rPr lang="en-US" altLang="ja-JP" sz="2800" dirty="0" smtClean="0"/>
            </a:br>
            <a:r>
              <a:rPr lang="en-US" altLang="ja-JP" sz="2800" dirty="0" smtClean="0"/>
              <a:t>20: -O2 </a:t>
            </a:r>
            <a:r>
              <a:rPr lang="en-US" altLang="ja-JP" sz="2800" dirty="0"/>
              <a:t>-h fp1 -h </a:t>
            </a:r>
            <a:r>
              <a:rPr lang="en-US" altLang="ja-JP" sz="2800" dirty="0" err="1"/>
              <a:t>flex_mp</a:t>
            </a:r>
            <a:r>
              <a:rPr lang="en-US" altLang="ja-JP" sz="2800" dirty="0"/>
              <a:t>=intolerant -h ipa4 </a:t>
            </a:r>
            <a:r>
              <a:rPr lang="en-US" altLang="ja-JP" sz="2800" dirty="0" smtClean="0"/>
              <a:t>(48)</a:t>
            </a:r>
            <a:r>
              <a:rPr lang="en-US" altLang="ja-JP" sz="2800" dirty="0"/>
              <a:t/>
            </a:r>
            <a:br>
              <a:rPr lang="en-US" altLang="ja-JP" sz="2800" dirty="0"/>
            </a:br>
            <a:r>
              <a:rPr lang="en-US" altLang="ja-JP" sz="2800" dirty="0" smtClean="0"/>
              <a:t>02: -O3 </a:t>
            </a:r>
            <a:r>
              <a:rPr lang="en-US" altLang="ja-JP" sz="2800" dirty="0"/>
              <a:t>-h fp1 -h </a:t>
            </a:r>
            <a:r>
              <a:rPr lang="en-US" altLang="ja-JP" sz="2800" dirty="0" err="1"/>
              <a:t>flex_mp</a:t>
            </a:r>
            <a:r>
              <a:rPr lang="en-US" altLang="ja-JP" sz="2800" dirty="0"/>
              <a:t>=intolerant -h ipa4 </a:t>
            </a:r>
            <a:r>
              <a:rPr lang="en-US" altLang="ja-JP" sz="2800" dirty="0" smtClean="0"/>
              <a:t>(49)</a:t>
            </a:r>
            <a:endParaRPr kumimoji="1" lang="ja-JP" altLang="en-US" sz="2800" dirty="0"/>
          </a:p>
        </p:txBody>
      </p:sp>
      <p:sp>
        <p:nvSpPr>
          <p:cNvPr id="5" name="テキスト ボックス 4"/>
          <p:cNvSpPr txBox="1"/>
          <p:nvPr/>
        </p:nvSpPr>
        <p:spPr>
          <a:xfrm>
            <a:off x="1008993" y="5496837"/>
            <a:ext cx="2993127" cy="369332"/>
          </a:xfrm>
          <a:prstGeom prst="rect">
            <a:avLst/>
          </a:prstGeom>
          <a:noFill/>
        </p:spPr>
        <p:txBody>
          <a:bodyPr wrap="none" rtlCol="0">
            <a:spAutoFit/>
          </a:bodyPr>
          <a:lstStyle/>
          <a:p>
            <a:r>
              <a:rPr kumimoji="1" lang="en-US" altLang="ja-JP" dirty="0" smtClean="0"/>
              <a:t>run01, run02 </a:t>
            </a:r>
            <a:r>
              <a:rPr kumimoji="1" lang="ja-JP" altLang="en-US" dirty="0" smtClean="0"/>
              <a:t>と</a:t>
            </a:r>
            <a:r>
              <a:rPr kumimoji="1" lang="en-US" altLang="ja-JP" dirty="0" smtClean="0"/>
              <a:t> run04 </a:t>
            </a:r>
            <a:r>
              <a:rPr kumimoji="1" lang="ja-JP" altLang="en-US" dirty="0" smtClean="0"/>
              <a:t>は一致</a:t>
            </a:r>
            <a:endParaRPr kumimoji="1" lang="ja-JP" altLang="en-US" dirty="0"/>
          </a:p>
        </p:txBody>
      </p:sp>
      <p:pic>
        <p:nvPicPr>
          <p:cNvPr id="7" name="図 6"/>
          <p:cNvPicPr>
            <a:picLocks noChangeAspect="1"/>
          </p:cNvPicPr>
          <p:nvPr/>
        </p:nvPicPr>
        <p:blipFill>
          <a:blip r:embed="rId3"/>
          <a:stretch>
            <a:fillRect/>
          </a:stretch>
        </p:blipFill>
        <p:spPr>
          <a:xfrm>
            <a:off x="0" y="1778000"/>
            <a:ext cx="9144000" cy="3291030"/>
          </a:xfrm>
          <a:prstGeom prst="rect">
            <a:avLst/>
          </a:prstGeom>
        </p:spPr>
      </p:pic>
    </p:spTree>
    <p:extLst>
      <p:ext uri="{BB962C8B-B14F-4D97-AF65-F5344CB8AC3E}">
        <p14:creationId xmlns:p14="http://schemas.microsoft.com/office/powerpoint/2010/main" val="238678303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sz="2800" dirty="0" smtClean="0"/>
              <a:t>21: </a:t>
            </a:r>
            <a:r>
              <a:rPr lang="en-US" altLang="ja-JP" sz="2800" dirty="0"/>
              <a:t>-O1 </a:t>
            </a:r>
            <a:r>
              <a:rPr lang="en-US" altLang="ja-JP" sz="2800" dirty="0" smtClean="0"/>
              <a:t>-</a:t>
            </a:r>
            <a:r>
              <a:rPr lang="en-US" altLang="ja-JP" sz="2800" dirty="0"/>
              <a:t>h fp1 -h </a:t>
            </a:r>
            <a:r>
              <a:rPr lang="en-US" altLang="ja-JP" sz="2800" dirty="0" err="1"/>
              <a:t>flex_mp</a:t>
            </a:r>
            <a:r>
              <a:rPr lang="en-US" altLang="ja-JP" sz="2800" dirty="0"/>
              <a:t>=intolerant -h ipa4 </a:t>
            </a:r>
            <a:r>
              <a:rPr lang="en-US" altLang="ja-JP" sz="2800" dirty="0" smtClean="0"/>
              <a:t>(69)</a:t>
            </a:r>
            <a:br>
              <a:rPr lang="en-US" altLang="ja-JP" sz="2800" dirty="0" smtClean="0"/>
            </a:br>
            <a:r>
              <a:rPr lang="en-US" altLang="ja-JP" sz="2800" dirty="0" smtClean="0"/>
              <a:t>22: -O2 </a:t>
            </a:r>
            <a:r>
              <a:rPr lang="en-US" altLang="ja-JP" sz="2800" dirty="0"/>
              <a:t>-h fp1 -h </a:t>
            </a:r>
            <a:r>
              <a:rPr lang="en-US" altLang="ja-JP" sz="2800" dirty="0" err="1"/>
              <a:t>flex_mp</a:t>
            </a:r>
            <a:r>
              <a:rPr lang="en-US" altLang="ja-JP" sz="2800" dirty="0"/>
              <a:t>=intolerant -h ipa4 </a:t>
            </a:r>
            <a:r>
              <a:rPr lang="en-US" altLang="ja-JP" sz="2800" dirty="0" smtClean="0"/>
              <a:t>(72)</a:t>
            </a:r>
            <a:r>
              <a:rPr lang="en-US" altLang="ja-JP" sz="2800" dirty="0"/>
              <a:t/>
            </a:r>
            <a:br>
              <a:rPr lang="en-US" altLang="ja-JP" sz="2800" dirty="0"/>
            </a:br>
            <a:r>
              <a:rPr lang="en-US" altLang="ja-JP" sz="2800" dirty="0" smtClean="0"/>
              <a:t>05: -O3 </a:t>
            </a:r>
            <a:r>
              <a:rPr lang="en-US" altLang="ja-JP" sz="2800" dirty="0"/>
              <a:t>-h fp1 -h </a:t>
            </a:r>
            <a:r>
              <a:rPr lang="en-US" altLang="ja-JP" sz="2800" dirty="0" err="1"/>
              <a:t>flex_mp</a:t>
            </a:r>
            <a:r>
              <a:rPr lang="en-US" altLang="ja-JP" sz="2800" dirty="0"/>
              <a:t>=intolerant -h ipa4 </a:t>
            </a:r>
            <a:r>
              <a:rPr lang="en-US" altLang="ja-JP" sz="2800" dirty="0" smtClean="0"/>
              <a:t>(49)</a:t>
            </a:r>
            <a:endParaRPr kumimoji="1" lang="ja-JP" altLang="en-US" sz="2800" dirty="0"/>
          </a:p>
        </p:txBody>
      </p:sp>
      <p:sp>
        <p:nvSpPr>
          <p:cNvPr id="5" name="テキスト ボックス 4"/>
          <p:cNvSpPr txBox="1"/>
          <p:nvPr/>
        </p:nvSpPr>
        <p:spPr>
          <a:xfrm>
            <a:off x="1008993" y="5496837"/>
            <a:ext cx="2993127" cy="369332"/>
          </a:xfrm>
          <a:prstGeom prst="rect">
            <a:avLst/>
          </a:prstGeom>
          <a:noFill/>
        </p:spPr>
        <p:txBody>
          <a:bodyPr wrap="none" rtlCol="0">
            <a:spAutoFit/>
          </a:bodyPr>
          <a:lstStyle/>
          <a:p>
            <a:r>
              <a:rPr kumimoji="1" lang="en-US" altLang="ja-JP" dirty="0" smtClean="0"/>
              <a:t>run01, run02 </a:t>
            </a:r>
            <a:r>
              <a:rPr kumimoji="1" lang="ja-JP" altLang="en-US" dirty="0" smtClean="0"/>
              <a:t>と</a:t>
            </a:r>
            <a:r>
              <a:rPr kumimoji="1" lang="en-US" altLang="ja-JP" dirty="0" smtClean="0"/>
              <a:t> run04 </a:t>
            </a:r>
            <a:r>
              <a:rPr kumimoji="1" lang="ja-JP" altLang="en-US" dirty="0" smtClean="0"/>
              <a:t>は一致</a:t>
            </a:r>
            <a:endParaRPr kumimoji="1" lang="ja-JP" altLang="en-US" dirty="0"/>
          </a:p>
        </p:txBody>
      </p:sp>
      <p:pic>
        <p:nvPicPr>
          <p:cNvPr id="4" name="図 3"/>
          <p:cNvPicPr>
            <a:picLocks noChangeAspect="1"/>
          </p:cNvPicPr>
          <p:nvPr/>
        </p:nvPicPr>
        <p:blipFill>
          <a:blip r:embed="rId3"/>
          <a:stretch>
            <a:fillRect/>
          </a:stretch>
        </p:blipFill>
        <p:spPr>
          <a:xfrm>
            <a:off x="0" y="1765300"/>
            <a:ext cx="9144000" cy="3304390"/>
          </a:xfrm>
          <a:prstGeom prst="rect">
            <a:avLst/>
          </a:prstGeom>
        </p:spPr>
      </p:pic>
    </p:spTree>
    <p:extLst>
      <p:ext uri="{BB962C8B-B14F-4D97-AF65-F5344CB8AC3E}">
        <p14:creationId xmlns:p14="http://schemas.microsoft.com/office/powerpoint/2010/main" val="394554945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sz="2800" dirty="0" smtClean="0"/>
              <a:t>23: -</a:t>
            </a:r>
            <a:r>
              <a:rPr lang="en-US" altLang="ja-JP" sz="2800" dirty="0"/>
              <a:t>O1 -h fp1 -h </a:t>
            </a:r>
            <a:r>
              <a:rPr lang="en-US" altLang="ja-JP" sz="2800" dirty="0" err="1"/>
              <a:t>flex_mp</a:t>
            </a:r>
            <a:r>
              <a:rPr lang="en-US" altLang="ja-JP" sz="2800" dirty="0"/>
              <a:t>=conservative -h ipa4 </a:t>
            </a:r>
            <a:r>
              <a:rPr lang="en-US" altLang="ja-JP" sz="2800" dirty="0" smtClean="0"/>
              <a:t>(68)</a:t>
            </a:r>
            <a:br>
              <a:rPr lang="en-US" altLang="ja-JP" sz="2800" dirty="0" smtClean="0"/>
            </a:br>
            <a:r>
              <a:rPr lang="en-US" altLang="ja-JP" sz="2800" dirty="0" smtClean="0"/>
              <a:t>24: -O2 </a:t>
            </a:r>
            <a:r>
              <a:rPr lang="en-US" altLang="ja-JP" sz="2800" dirty="0"/>
              <a:t>-h fp1 -h </a:t>
            </a:r>
            <a:r>
              <a:rPr lang="en-US" altLang="ja-JP" sz="2800" dirty="0" err="1"/>
              <a:t>flex_mp</a:t>
            </a:r>
            <a:r>
              <a:rPr lang="en-US" altLang="ja-JP" sz="2800" dirty="0"/>
              <a:t>=conservative -h ipa4 </a:t>
            </a:r>
            <a:r>
              <a:rPr lang="en-US" altLang="ja-JP" sz="2800" dirty="0" smtClean="0"/>
              <a:t>(72)</a:t>
            </a:r>
            <a:r>
              <a:rPr lang="en-US" altLang="ja-JP" sz="2800" dirty="0"/>
              <a:t/>
            </a:r>
            <a:br>
              <a:rPr lang="en-US" altLang="ja-JP" sz="2800" dirty="0"/>
            </a:br>
            <a:r>
              <a:rPr lang="en-US" altLang="ja-JP" sz="2800" dirty="0" smtClean="0"/>
              <a:t>08: -O3 </a:t>
            </a:r>
            <a:r>
              <a:rPr lang="en-US" altLang="ja-JP" sz="2800" dirty="0"/>
              <a:t>-h fp1 -h </a:t>
            </a:r>
            <a:r>
              <a:rPr lang="en-US" altLang="ja-JP" sz="2800" dirty="0" err="1"/>
              <a:t>flex_mp</a:t>
            </a:r>
            <a:r>
              <a:rPr lang="en-US" altLang="ja-JP" sz="2800" dirty="0"/>
              <a:t>=conservative -h ipa4 </a:t>
            </a:r>
            <a:r>
              <a:rPr lang="en-US" altLang="ja-JP" sz="2800" dirty="0" smtClean="0"/>
              <a:t>(73)</a:t>
            </a:r>
            <a:endParaRPr kumimoji="1" lang="ja-JP" altLang="en-US" sz="2800" dirty="0"/>
          </a:p>
        </p:txBody>
      </p:sp>
      <p:sp>
        <p:nvSpPr>
          <p:cNvPr id="5" name="テキスト ボックス 4"/>
          <p:cNvSpPr txBox="1"/>
          <p:nvPr/>
        </p:nvSpPr>
        <p:spPr>
          <a:xfrm>
            <a:off x="1008993" y="5496837"/>
            <a:ext cx="2993127" cy="369332"/>
          </a:xfrm>
          <a:prstGeom prst="rect">
            <a:avLst/>
          </a:prstGeom>
          <a:noFill/>
        </p:spPr>
        <p:txBody>
          <a:bodyPr wrap="none" rtlCol="0">
            <a:spAutoFit/>
          </a:bodyPr>
          <a:lstStyle/>
          <a:p>
            <a:r>
              <a:rPr kumimoji="1" lang="en-US" altLang="ja-JP" dirty="0" smtClean="0"/>
              <a:t>run01, run02 </a:t>
            </a:r>
            <a:r>
              <a:rPr kumimoji="1" lang="ja-JP" altLang="en-US" dirty="0" smtClean="0"/>
              <a:t>と</a:t>
            </a:r>
            <a:r>
              <a:rPr kumimoji="1" lang="en-US" altLang="ja-JP" dirty="0" smtClean="0"/>
              <a:t> run04 </a:t>
            </a:r>
            <a:r>
              <a:rPr kumimoji="1" lang="ja-JP" altLang="en-US" dirty="0" smtClean="0"/>
              <a:t>は一致</a:t>
            </a:r>
            <a:endParaRPr kumimoji="1" lang="ja-JP" altLang="en-US" dirty="0"/>
          </a:p>
        </p:txBody>
      </p:sp>
      <p:pic>
        <p:nvPicPr>
          <p:cNvPr id="4" name="図 3"/>
          <p:cNvPicPr>
            <a:picLocks noChangeAspect="1"/>
          </p:cNvPicPr>
          <p:nvPr/>
        </p:nvPicPr>
        <p:blipFill>
          <a:blip r:embed="rId3"/>
          <a:stretch>
            <a:fillRect/>
          </a:stretch>
        </p:blipFill>
        <p:spPr>
          <a:xfrm>
            <a:off x="0" y="2324100"/>
            <a:ext cx="9144000" cy="2206354"/>
          </a:xfrm>
          <a:prstGeom prst="rect">
            <a:avLst/>
          </a:prstGeom>
        </p:spPr>
      </p:pic>
      <p:pic>
        <p:nvPicPr>
          <p:cNvPr id="7" name="図 6"/>
          <p:cNvPicPr>
            <a:picLocks noChangeAspect="1"/>
          </p:cNvPicPr>
          <p:nvPr/>
        </p:nvPicPr>
        <p:blipFill>
          <a:blip r:embed="rId4"/>
          <a:stretch>
            <a:fillRect/>
          </a:stretch>
        </p:blipFill>
        <p:spPr>
          <a:xfrm>
            <a:off x="0" y="4651176"/>
            <a:ext cx="9144000" cy="2206824"/>
          </a:xfrm>
          <a:prstGeom prst="rect">
            <a:avLst/>
          </a:prstGeom>
        </p:spPr>
      </p:pic>
    </p:spTree>
    <p:extLst>
      <p:ext uri="{BB962C8B-B14F-4D97-AF65-F5344CB8AC3E}">
        <p14:creationId xmlns:p14="http://schemas.microsoft.com/office/powerpoint/2010/main" val="77014670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9144000" cy="1143000"/>
          </a:xfrm>
        </p:spPr>
        <p:txBody>
          <a:bodyPr>
            <a:noAutofit/>
          </a:bodyPr>
          <a:lstStyle/>
          <a:p>
            <a:r>
              <a:rPr lang="en-US" altLang="ja-JP" sz="2400" dirty="0"/>
              <a:t>2</a:t>
            </a:r>
            <a:r>
              <a:rPr lang="en-US" altLang="ja-JP" sz="2400" dirty="0" smtClean="0"/>
              <a:t>5:  </a:t>
            </a:r>
            <a:r>
              <a:rPr lang="en-US" altLang="ja-JP" sz="2400" dirty="0"/>
              <a:t>-h fp0 -h </a:t>
            </a:r>
            <a:r>
              <a:rPr lang="en-US" altLang="ja-JP" sz="2400" dirty="0" err="1"/>
              <a:t>flex_mp</a:t>
            </a:r>
            <a:r>
              <a:rPr lang="en-US" altLang="ja-JP" sz="2400" dirty="0"/>
              <a:t>=intolerant -h ipa4 -h </a:t>
            </a:r>
            <a:r>
              <a:rPr lang="en-US" altLang="ja-JP" sz="2400" dirty="0" err="1"/>
              <a:t>nofp_trap</a:t>
            </a:r>
            <a:r>
              <a:rPr lang="en-US" altLang="ja-JP" sz="2400" dirty="0"/>
              <a:t> </a:t>
            </a:r>
            <a:r>
              <a:rPr lang="en-US" altLang="ja-JP" sz="2400" dirty="0" smtClean="0"/>
              <a:t>(44)</a:t>
            </a:r>
            <a:br>
              <a:rPr lang="en-US" altLang="ja-JP" sz="2400" dirty="0" smtClean="0"/>
            </a:br>
            <a:r>
              <a:rPr lang="en-US" altLang="ja-JP" sz="2400" dirty="0" smtClean="0"/>
              <a:t>26:  </a:t>
            </a:r>
            <a:r>
              <a:rPr lang="en-US" altLang="ja-JP" sz="2400" dirty="0"/>
              <a:t>-h fp1 -h </a:t>
            </a:r>
            <a:r>
              <a:rPr lang="en-US" altLang="ja-JP" sz="2400" dirty="0" err="1"/>
              <a:t>flex_mp</a:t>
            </a:r>
            <a:r>
              <a:rPr lang="en-US" altLang="ja-JP" sz="2400" dirty="0"/>
              <a:t>=intolerant -h ipa4 -h </a:t>
            </a:r>
            <a:r>
              <a:rPr lang="en-US" altLang="ja-JP" sz="2400" dirty="0" err="1"/>
              <a:t>nofp_trap</a:t>
            </a:r>
            <a:r>
              <a:rPr lang="en-US" altLang="ja-JP" sz="2400" dirty="0"/>
              <a:t> </a:t>
            </a:r>
            <a:r>
              <a:rPr lang="en-US" altLang="ja-JP" sz="2400" dirty="0" smtClean="0"/>
              <a:t>(51)</a:t>
            </a:r>
            <a:r>
              <a:rPr lang="en-US" altLang="ja-JP" sz="2400" dirty="0"/>
              <a:t/>
            </a:r>
            <a:br>
              <a:rPr lang="en-US" altLang="ja-JP" sz="2400" dirty="0"/>
            </a:br>
            <a:endParaRPr kumimoji="1" lang="ja-JP" altLang="en-US" sz="2400" dirty="0"/>
          </a:p>
        </p:txBody>
      </p:sp>
      <p:pic>
        <p:nvPicPr>
          <p:cNvPr id="3" name="図 2"/>
          <p:cNvPicPr>
            <a:picLocks noChangeAspect="1"/>
          </p:cNvPicPr>
          <p:nvPr/>
        </p:nvPicPr>
        <p:blipFill>
          <a:blip r:embed="rId3"/>
          <a:stretch>
            <a:fillRect/>
          </a:stretch>
        </p:blipFill>
        <p:spPr>
          <a:xfrm>
            <a:off x="0" y="1765300"/>
            <a:ext cx="9144000" cy="3308484"/>
          </a:xfrm>
          <a:prstGeom prst="rect">
            <a:avLst/>
          </a:prstGeom>
        </p:spPr>
      </p:pic>
    </p:spTree>
    <p:extLst>
      <p:ext uri="{BB962C8B-B14F-4D97-AF65-F5344CB8AC3E}">
        <p14:creationId xmlns:p14="http://schemas.microsoft.com/office/powerpoint/2010/main" val="77014670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altLang="ja-JP" sz="2400" dirty="0" smtClean="0"/>
              <a:t>27:  -O3 -</a:t>
            </a:r>
            <a:r>
              <a:rPr lang="en-US" altLang="ja-JP" sz="2400" dirty="0"/>
              <a:t>h fp0 -h </a:t>
            </a:r>
            <a:r>
              <a:rPr lang="en-US" altLang="ja-JP" sz="2400" dirty="0" err="1"/>
              <a:t>flex_mp</a:t>
            </a:r>
            <a:r>
              <a:rPr lang="en-US" altLang="ja-JP" sz="2400" dirty="0"/>
              <a:t>=strict -h ipa4 -h </a:t>
            </a:r>
            <a:r>
              <a:rPr lang="en-US" altLang="ja-JP" sz="2400" dirty="0" err="1"/>
              <a:t>nofp_trap</a:t>
            </a:r>
            <a:r>
              <a:rPr lang="en-US" altLang="ja-JP" sz="2400" dirty="0"/>
              <a:t> </a:t>
            </a:r>
            <a:r>
              <a:rPr lang="en-US" altLang="ja-JP" sz="2400" dirty="0" smtClean="0"/>
              <a:t>(71)</a:t>
            </a:r>
            <a:br>
              <a:rPr lang="en-US" altLang="ja-JP" sz="2400" dirty="0" smtClean="0"/>
            </a:br>
            <a:r>
              <a:rPr lang="en-US" altLang="ja-JP" sz="2400" dirty="0" smtClean="0"/>
              <a:t>28:  -O3 -</a:t>
            </a:r>
            <a:r>
              <a:rPr lang="en-US" altLang="ja-JP" sz="2400" dirty="0"/>
              <a:t>h </a:t>
            </a:r>
            <a:r>
              <a:rPr lang="en-US" altLang="ja-JP" sz="2400" dirty="0" smtClean="0"/>
              <a:t>fp1 </a:t>
            </a:r>
            <a:r>
              <a:rPr lang="en-US" altLang="ja-JP" sz="2400" dirty="0"/>
              <a:t>-h </a:t>
            </a:r>
            <a:r>
              <a:rPr lang="en-US" altLang="ja-JP" sz="2400" dirty="0" err="1"/>
              <a:t>flex_mp</a:t>
            </a:r>
            <a:r>
              <a:rPr lang="en-US" altLang="ja-JP" sz="2400" dirty="0"/>
              <a:t>=strict -h ipa4 -h </a:t>
            </a:r>
            <a:r>
              <a:rPr lang="en-US" altLang="ja-JP" sz="2400" dirty="0" err="1"/>
              <a:t>nofp_trap</a:t>
            </a:r>
            <a:r>
              <a:rPr lang="en-US" altLang="ja-JP" sz="2400" dirty="0"/>
              <a:t> </a:t>
            </a:r>
            <a:r>
              <a:rPr lang="en-US" altLang="ja-JP" sz="2400" dirty="0" smtClean="0"/>
              <a:t>(74)</a:t>
            </a:r>
            <a:r>
              <a:rPr lang="en-US" altLang="ja-JP" sz="2400" dirty="0"/>
              <a:t/>
            </a:r>
            <a:br>
              <a:rPr lang="en-US" altLang="ja-JP" sz="2400" dirty="0"/>
            </a:br>
            <a:r>
              <a:rPr lang="en-US" altLang="ja-JP" sz="2400" dirty="0" smtClean="0"/>
              <a:t>29: </a:t>
            </a:r>
            <a:r>
              <a:rPr lang="en-US" altLang="ja-JP" sz="2400" dirty="0"/>
              <a:t>-O1 </a:t>
            </a:r>
            <a:r>
              <a:rPr lang="en-US" altLang="ja-JP" sz="2400" dirty="0" smtClean="0"/>
              <a:t>-</a:t>
            </a:r>
            <a:r>
              <a:rPr lang="en-US" altLang="ja-JP" sz="2400" dirty="0"/>
              <a:t>h fp1 -h </a:t>
            </a:r>
            <a:r>
              <a:rPr lang="en-US" altLang="ja-JP" sz="2400" dirty="0" err="1"/>
              <a:t>flex_mp</a:t>
            </a:r>
            <a:r>
              <a:rPr lang="en-US" altLang="ja-JP" sz="2400" dirty="0"/>
              <a:t>=strict -h ipa4 -h </a:t>
            </a:r>
            <a:r>
              <a:rPr lang="en-US" altLang="ja-JP" sz="2400" dirty="0" err="1"/>
              <a:t>nofp_trap</a:t>
            </a:r>
            <a:r>
              <a:rPr lang="en-US" altLang="ja-JP" sz="2400" dirty="0"/>
              <a:t> </a:t>
            </a:r>
            <a:r>
              <a:rPr lang="en-US" altLang="ja-JP" sz="2400" dirty="0" smtClean="0"/>
              <a:t>(71)</a:t>
            </a:r>
            <a:br>
              <a:rPr lang="en-US" altLang="ja-JP" sz="2400" dirty="0" smtClean="0"/>
            </a:br>
            <a:r>
              <a:rPr lang="en-US" altLang="ja-JP" sz="2400" dirty="0" smtClean="0"/>
              <a:t>30: -</a:t>
            </a:r>
            <a:r>
              <a:rPr lang="en-US" altLang="ja-JP" sz="2400" dirty="0"/>
              <a:t>O2 </a:t>
            </a:r>
            <a:r>
              <a:rPr lang="en-US" altLang="ja-JP" sz="2400" dirty="0" smtClean="0"/>
              <a:t>-</a:t>
            </a:r>
            <a:r>
              <a:rPr lang="en-US" altLang="ja-JP" sz="2400" dirty="0"/>
              <a:t>h fp2 -h </a:t>
            </a:r>
            <a:r>
              <a:rPr lang="en-US" altLang="ja-JP" sz="2400" dirty="0" err="1"/>
              <a:t>flex_mp</a:t>
            </a:r>
            <a:r>
              <a:rPr lang="en-US" altLang="ja-JP" sz="2400" dirty="0"/>
              <a:t>=strict -h ipa4 -h </a:t>
            </a:r>
            <a:r>
              <a:rPr lang="en-US" altLang="ja-JP" sz="2400" dirty="0" err="1" smtClean="0"/>
              <a:t>nofp_trap</a:t>
            </a:r>
            <a:r>
              <a:rPr lang="en-US" altLang="ja-JP" sz="2400" dirty="0" smtClean="0"/>
              <a:t> (74)</a:t>
            </a:r>
            <a:endParaRPr kumimoji="1" lang="ja-JP" altLang="en-US" sz="2400" dirty="0"/>
          </a:p>
        </p:txBody>
      </p:sp>
      <p:pic>
        <p:nvPicPr>
          <p:cNvPr id="4" name="図 3"/>
          <p:cNvPicPr>
            <a:picLocks noChangeAspect="1"/>
          </p:cNvPicPr>
          <p:nvPr/>
        </p:nvPicPr>
        <p:blipFill>
          <a:blip r:embed="rId3"/>
          <a:stretch>
            <a:fillRect/>
          </a:stretch>
        </p:blipFill>
        <p:spPr>
          <a:xfrm>
            <a:off x="0" y="2324100"/>
            <a:ext cx="9144000" cy="2203010"/>
          </a:xfrm>
          <a:prstGeom prst="rect">
            <a:avLst/>
          </a:prstGeom>
        </p:spPr>
      </p:pic>
    </p:spTree>
    <p:extLst>
      <p:ext uri="{BB962C8B-B14F-4D97-AF65-F5344CB8AC3E}">
        <p14:creationId xmlns:p14="http://schemas.microsoft.com/office/powerpoint/2010/main" val="77014670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274638"/>
            <a:ext cx="8229600" cy="4525963"/>
          </a:xfrm>
        </p:spPr>
        <p:txBody>
          <a:bodyPr>
            <a:normAutofit fontScale="25000" lnSpcReduction="20000"/>
          </a:bodyPr>
          <a:lstStyle/>
          <a:p>
            <a:r>
              <a:rPr lang="en-US" altLang="ja-JP" dirty="0"/>
              <a:t>###</a:t>
            </a:r>
          </a:p>
          <a:p>
            <a:r>
              <a:rPr lang="en-US" altLang="ja-JP" dirty="0"/>
              <a:t>###</a:t>
            </a:r>
          </a:p>
          <a:p>
            <a:r>
              <a:rPr lang="en-US" altLang="ja-JP" dirty="0"/>
              <a:t>### </a:t>
            </a:r>
            <a:r>
              <a:rPr lang="ja-JP" altLang="en-US" dirty="0"/>
              <a:t>基本的に </a:t>
            </a:r>
            <a:r>
              <a:rPr lang="en-US" altLang="ja-JP" dirty="0"/>
              <a:t>04 </a:t>
            </a:r>
            <a:r>
              <a:rPr lang="ja-JP" altLang="en-US" dirty="0"/>
              <a:t>のオプションを使うことにする</a:t>
            </a:r>
            <a:r>
              <a:rPr lang="en-US" altLang="ja-JP" dirty="0"/>
              <a:t>. </a:t>
            </a:r>
          </a:p>
          <a:p>
            <a:r>
              <a:rPr lang="en-US" altLang="ja-JP" dirty="0"/>
              <a:t>###</a:t>
            </a:r>
          </a:p>
          <a:p>
            <a:r>
              <a:rPr lang="en-US" altLang="ja-JP" dirty="0"/>
              <a:t>### -h fp0 </a:t>
            </a:r>
            <a:r>
              <a:rPr lang="ja-JP" altLang="en-US" dirty="0"/>
              <a:t>と </a:t>
            </a:r>
            <a:r>
              <a:rPr lang="en-US" altLang="ja-JP" dirty="0"/>
              <a:t>-h </a:t>
            </a:r>
            <a:r>
              <a:rPr lang="en-US" altLang="ja-JP" dirty="0" err="1"/>
              <a:t>nofp_trap</a:t>
            </a:r>
            <a:r>
              <a:rPr lang="en-US" altLang="ja-JP" dirty="0"/>
              <a:t> </a:t>
            </a:r>
            <a:r>
              <a:rPr lang="ja-JP" altLang="en-US" dirty="0"/>
              <a:t>の組み合わせは </a:t>
            </a:r>
            <a:r>
              <a:rPr lang="en-US" altLang="ja-JP" dirty="0"/>
              <a:t>OK </a:t>
            </a:r>
            <a:r>
              <a:rPr lang="ja-JP" altLang="en-US" dirty="0"/>
              <a:t>だが</a:t>
            </a:r>
            <a:r>
              <a:rPr lang="en-US" altLang="ja-JP" dirty="0"/>
              <a:t>, -h fp1 </a:t>
            </a:r>
            <a:r>
              <a:rPr lang="ja-JP" altLang="en-US" dirty="0"/>
              <a:t>と </a:t>
            </a:r>
            <a:r>
              <a:rPr lang="en-US" altLang="ja-JP" dirty="0"/>
              <a:t>-h </a:t>
            </a:r>
            <a:r>
              <a:rPr lang="en-US" altLang="ja-JP" dirty="0" err="1"/>
              <a:t>nofp_trap</a:t>
            </a:r>
            <a:r>
              <a:rPr lang="en-US" altLang="ja-JP" dirty="0"/>
              <a:t> </a:t>
            </a:r>
            <a:r>
              <a:rPr lang="ja-JP" altLang="en-US" dirty="0"/>
              <a:t>の組み合わせはダメ</a:t>
            </a:r>
            <a:r>
              <a:rPr lang="en-US" altLang="ja-JP" dirty="0"/>
              <a:t>. =&gt; </a:t>
            </a:r>
            <a:r>
              <a:rPr lang="ja-JP" altLang="en-US" dirty="0"/>
              <a:t>基本的に </a:t>
            </a:r>
            <a:r>
              <a:rPr lang="en-US" altLang="ja-JP" dirty="0"/>
              <a:t>-h </a:t>
            </a:r>
            <a:r>
              <a:rPr lang="en-US" altLang="ja-JP" dirty="0" err="1"/>
              <a:t>nofp_trap</a:t>
            </a:r>
            <a:r>
              <a:rPr lang="en-US" altLang="ja-JP" dirty="0"/>
              <a:t> </a:t>
            </a:r>
            <a:r>
              <a:rPr lang="ja-JP" altLang="en-US" dirty="0"/>
              <a:t>は付けないこと</a:t>
            </a:r>
            <a:r>
              <a:rPr lang="en-US" altLang="ja-JP" dirty="0"/>
              <a:t>.</a:t>
            </a:r>
            <a:endParaRPr lang="ja-JP" altLang="en-US" dirty="0"/>
          </a:p>
          <a:p>
            <a:r>
              <a:rPr lang="en-US" altLang="ja-JP" dirty="0"/>
              <a:t>###</a:t>
            </a:r>
          </a:p>
          <a:p>
            <a:endParaRPr lang="en-US" altLang="ja-JP" dirty="0"/>
          </a:p>
          <a:p>
            <a:r>
              <a:rPr lang="en-US" altLang="ja-JP" dirty="0"/>
              <a:t>01(44)#SYSFFLAGS=-</a:t>
            </a:r>
            <a:r>
              <a:rPr lang="en-US" altLang="ja-JP" dirty="0" err="1"/>
              <a:t>em</a:t>
            </a:r>
            <a:r>
              <a:rPr lang="en-US" altLang="ja-JP" dirty="0"/>
              <a:t> -O3 -h </a:t>
            </a:r>
            <a:r>
              <a:rPr lang="en-US" altLang="ja-JP" dirty="0" err="1"/>
              <a:t>noautothread</a:t>
            </a:r>
            <a:r>
              <a:rPr lang="en-US" altLang="ja-JP" dirty="0"/>
              <a:t> -h </a:t>
            </a:r>
            <a:r>
              <a:rPr lang="en-US" altLang="ja-JP" dirty="0" err="1"/>
              <a:t>noomp</a:t>
            </a:r>
            <a:r>
              <a:rPr lang="en-US" altLang="ja-JP" dirty="0"/>
              <a:t> -h fp0 -h </a:t>
            </a:r>
            <a:r>
              <a:rPr lang="en-US" altLang="ja-JP" dirty="0" err="1"/>
              <a:t>flex_mp</a:t>
            </a:r>
            <a:r>
              <a:rPr lang="en-US" altLang="ja-JP" dirty="0"/>
              <a:t>=intolerant -h ipa4 $(INCLUDE_GT) $(INCLUDES) -I$(MODDIR)  -h </a:t>
            </a:r>
            <a:r>
              <a:rPr lang="en-US" altLang="ja-JP" dirty="0" err="1"/>
              <a:t>display_opt</a:t>
            </a:r>
            <a:endParaRPr lang="en-US" altLang="ja-JP" dirty="0"/>
          </a:p>
          <a:p>
            <a:r>
              <a:rPr lang="en-US" altLang="ja-JP" dirty="0"/>
              <a:t>13(46)#SYSFFLAGS=-</a:t>
            </a:r>
            <a:r>
              <a:rPr lang="en-US" altLang="ja-JP" dirty="0" err="1"/>
              <a:t>em</a:t>
            </a:r>
            <a:r>
              <a:rPr lang="en-US" altLang="ja-JP" dirty="0"/>
              <a:t> -O1 -h </a:t>
            </a:r>
            <a:r>
              <a:rPr lang="en-US" altLang="ja-JP" dirty="0" err="1"/>
              <a:t>noautothread</a:t>
            </a:r>
            <a:r>
              <a:rPr lang="en-US" altLang="ja-JP" dirty="0"/>
              <a:t> -h </a:t>
            </a:r>
            <a:r>
              <a:rPr lang="en-US" altLang="ja-JP" dirty="0" err="1"/>
              <a:t>noomp</a:t>
            </a:r>
            <a:r>
              <a:rPr lang="en-US" altLang="ja-JP" dirty="0"/>
              <a:t> -h fp1 -h </a:t>
            </a:r>
            <a:r>
              <a:rPr lang="en-US" altLang="ja-JP" dirty="0" err="1"/>
              <a:t>flex_mp</a:t>
            </a:r>
            <a:r>
              <a:rPr lang="en-US" altLang="ja-JP" dirty="0"/>
              <a:t>=intolerant -h ipa2 $(INCLUDE_GT) $(INCLUDES) -I$(MODDIR)  -h </a:t>
            </a:r>
            <a:r>
              <a:rPr lang="en-US" altLang="ja-JP" dirty="0" err="1"/>
              <a:t>display_opt</a:t>
            </a:r>
            <a:r>
              <a:rPr lang="en-US" altLang="ja-JP" dirty="0"/>
              <a:t> </a:t>
            </a:r>
          </a:p>
          <a:p>
            <a:r>
              <a:rPr lang="en-US" altLang="ja-JP" dirty="0"/>
              <a:t>16(46)#SYSFFLAGS=-</a:t>
            </a:r>
            <a:r>
              <a:rPr lang="en-US" altLang="ja-JP" dirty="0" err="1"/>
              <a:t>em</a:t>
            </a:r>
            <a:r>
              <a:rPr lang="en-US" altLang="ja-JP" dirty="0"/>
              <a:t> -O1 -h </a:t>
            </a:r>
            <a:r>
              <a:rPr lang="en-US" altLang="ja-JP" dirty="0" err="1"/>
              <a:t>noautothread</a:t>
            </a:r>
            <a:r>
              <a:rPr lang="en-US" altLang="ja-JP" dirty="0"/>
              <a:t> -h </a:t>
            </a:r>
            <a:r>
              <a:rPr lang="en-US" altLang="ja-JP" dirty="0" err="1"/>
              <a:t>noomp</a:t>
            </a:r>
            <a:r>
              <a:rPr lang="en-US" altLang="ja-JP" dirty="0"/>
              <a:t> -h fp1 -h </a:t>
            </a:r>
            <a:r>
              <a:rPr lang="en-US" altLang="ja-JP" dirty="0" err="1"/>
              <a:t>flex_mp</a:t>
            </a:r>
            <a:r>
              <a:rPr lang="en-US" altLang="ja-JP" dirty="0"/>
              <a:t>=intolerant -h ipa3 $(INCLUDE_GT) $(INCLUDES) -I$(MODDIR)  -h </a:t>
            </a:r>
            <a:r>
              <a:rPr lang="en-US" altLang="ja-JP" dirty="0" err="1"/>
              <a:t>display_opt</a:t>
            </a:r>
            <a:r>
              <a:rPr lang="en-US" altLang="ja-JP" dirty="0"/>
              <a:t> </a:t>
            </a:r>
          </a:p>
          <a:p>
            <a:r>
              <a:rPr lang="en-US" altLang="ja-JP" dirty="0"/>
              <a:t>19(46)#SYSFFLAGS=-</a:t>
            </a:r>
            <a:r>
              <a:rPr lang="en-US" altLang="ja-JP" dirty="0" err="1"/>
              <a:t>em</a:t>
            </a:r>
            <a:r>
              <a:rPr lang="en-US" altLang="ja-JP" dirty="0"/>
              <a:t> -O1 -h </a:t>
            </a:r>
            <a:r>
              <a:rPr lang="en-US" altLang="ja-JP" dirty="0" err="1"/>
              <a:t>noautothread</a:t>
            </a:r>
            <a:r>
              <a:rPr lang="en-US" altLang="ja-JP" dirty="0"/>
              <a:t> -h </a:t>
            </a:r>
            <a:r>
              <a:rPr lang="en-US" altLang="ja-JP" dirty="0" err="1"/>
              <a:t>noomp</a:t>
            </a:r>
            <a:r>
              <a:rPr lang="en-US" altLang="ja-JP" dirty="0"/>
              <a:t> -h fp1 -h </a:t>
            </a:r>
            <a:r>
              <a:rPr lang="en-US" altLang="ja-JP" dirty="0" err="1"/>
              <a:t>flex_mp</a:t>
            </a:r>
            <a:r>
              <a:rPr lang="en-US" altLang="ja-JP" dirty="0"/>
              <a:t>=intolerant -h ipa4 $(INCLUDE_GT) $(INCLUDES) -I$(MODDIR)  -h </a:t>
            </a:r>
            <a:r>
              <a:rPr lang="en-US" altLang="ja-JP" dirty="0" err="1"/>
              <a:t>display_opt</a:t>
            </a:r>
            <a:r>
              <a:rPr lang="en-US" altLang="ja-JP" dirty="0"/>
              <a:t> 14(47)#SYSFFLAGS=-</a:t>
            </a:r>
            <a:r>
              <a:rPr lang="en-US" altLang="ja-JP" dirty="0" err="1"/>
              <a:t>em</a:t>
            </a:r>
            <a:r>
              <a:rPr lang="en-US" altLang="ja-JP" dirty="0"/>
              <a:t> -O2 -h </a:t>
            </a:r>
            <a:r>
              <a:rPr lang="en-US" altLang="ja-JP" dirty="0" err="1"/>
              <a:t>noautothread</a:t>
            </a:r>
            <a:r>
              <a:rPr lang="en-US" altLang="ja-JP" dirty="0"/>
              <a:t> -h </a:t>
            </a:r>
            <a:r>
              <a:rPr lang="en-US" altLang="ja-JP" dirty="0" err="1"/>
              <a:t>noomp</a:t>
            </a:r>
            <a:r>
              <a:rPr lang="en-US" altLang="ja-JP" dirty="0"/>
              <a:t> -h fp1 -h </a:t>
            </a:r>
            <a:r>
              <a:rPr lang="en-US" altLang="ja-JP" dirty="0" err="1"/>
              <a:t>flex_mp</a:t>
            </a:r>
            <a:r>
              <a:rPr lang="en-US" altLang="ja-JP" dirty="0"/>
              <a:t>=intolerant -h ipa2 $(INCLUDE_GT) $(INCLUDES) -I$(MODDIR)  -h </a:t>
            </a:r>
            <a:r>
              <a:rPr lang="en-US" altLang="ja-JP" dirty="0" err="1"/>
              <a:t>display_opt</a:t>
            </a:r>
            <a:endParaRPr lang="en-US" altLang="ja-JP" dirty="0"/>
          </a:p>
          <a:p>
            <a:r>
              <a:rPr lang="en-US" altLang="ja-JP" dirty="0"/>
              <a:t>15(47)#SYSFFLAGS=-</a:t>
            </a:r>
            <a:r>
              <a:rPr lang="en-US" altLang="ja-JP" dirty="0" err="1"/>
              <a:t>em</a:t>
            </a:r>
            <a:r>
              <a:rPr lang="en-US" altLang="ja-JP" dirty="0"/>
              <a:t> -O3 -h </a:t>
            </a:r>
            <a:r>
              <a:rPr lang="en-US" altLang="ja-JP" dirty="0" err="1"/>
              <a:t>noautothread</a:t>
            </a:r>
            <a:r>
              <a:rPr lang="en-US" altLang="ja-JP" dirty="0"/>
              <a:t> -h </a:t>
            </a:r>
            <a:r>
              <a:rPr lang="en-US" altLang="ja-JP" dirty="0" err="1"/>
              <a:t>noomp</a:t>
            </a:r>
            <a:r>
              <a:rPr lang="en-US" altLang="ja-JP" dirty="0"/>
              <a:t> -h fp1 -h </a:t>
            </a:r>
            <a:r>
              <a:rPr lang="en-US" altLang="ja-JP" dirty="0" err="1"/>
              <a:t>flex_mp</a:t>
            </a:r>
            <a:r>
              <a:rPr lang="en-US" altLang="ja-JP" dirty="0"/>
              <a:t>=intolerant -h ipa2 $(INCLUDE_GT) $(INCLUDES) -I$(MODDIR)  -h </a:t>
            </a:r>
            <a:r>
              <a:rPr lang="en-US" altLang="ja-JP" dirty="0" err="1"/>
              <a:t>display_opt</a:t>
            </a:r>
            <a:endParaRPr lang="en-US" altLang="ja-JP" dirty="0"/>
          </a:p>
          <a:p>
            <a:r>
              <a:rPr lang="en-US" altLang="ja-JP" dirty="0"/>
              <a:t>17(48)#SYSFFLAGS=-</a:t>
            </a:r>
            <a:r>
              <a:rPr lang="en-US" altLang="ja-JP" dirty="0" err="1"/>
              <a:t>em</a:t>
            </a:r>
            <a:r>
              <a:rPr lang="en-US" altLang="ja-JP" dirty="0"/>
              <a:t> -O2 -h </a:t>
            </a:r>
            <a:r>
              <a:rPr lang="en-US" altLang="ja-JP" dirty="0" err="1"/>
              <a:t>noautothread</a:t>
            </a:r>
            <a:r>
              <a:rPr lang="en-US" altLang="ja-JP" dirty="0"/>
              <a:t> -h </a:t>
            </a:r>
            <a:r>
              <a:rPr lang="en-US" altLang="ja-JP" dirty="0" err="1"/>
              <a:t>noomp</a:t>
            </a:r>
            <a:r>
              <a:rPr lang="en-US" altLang="ja-JP" dirty="0"/>
              <a:t> -h fp1 -h </a:t>
            </a:r>
            <a:r>
              <a:rPr lang="en-US" altLang="ja-JP" dirty="0" err="1"/>
              <a:t>flex_mp</a:t>
            </a:r>
            <a:r>
              <a:rPr lang="en-US" altLang="ja-JP" dirty="0"/>
              <a:t>=intolerant -h ipa3 $(INCLUDE_GT) $(INCLUDES) -I$(MODDIR)  -h </a:t>
            </a:r>
            <a:r>
              <a:rPr lang="en-US" altLang="ja-JP" dirty="0" err="1"/>
              <a:t>display_opt</a:t>
            </a:r>
            <a:r>
              <a:rPr lang="en-US" altLang="ja-JP" dirty="0"/>
              <a:t> </a:t>
            </a:r>
          </a:p>
          <a:p>
            <a:r>
              <a:rPr lang="en-US" altLang="ja-JP" dirty="0"/>
              <a:t>20(48)#SYSFFLAGS=-</a:t>
            </a:r>
            <a:r>
              <a:rPr lang="en-US" altLang="ja-JP" dirty="0" err="1"/>
              <a:t>em</a:t>
            </a:r>
            <a:r>
              <a:rPr lang="en-US" altLang="ja-JP" dirty="0"/>
              <a:t> -O2 -h </a:t>
            </a:r>
            <a:r>
              <a:rPr lang="en-US" altLang="ja-JP" dirty="0" err="1"/>
              <a:t>noautothread</a:t>
            </a:r>
            <a:r>
              <a:rPr lang="en-US" altLang="ja-JP" dirty="0"/>
              <a:t> -h </a:t>
            </a:r>
            <a:r>
              <a:rPr lang="en-US" altLang="ja-JP" dirty="0" err="1"/>
              <a:t>noomp</a:t>
            </a:r>
            <a:r>
              <a:rPr lang="en-US" altLang="ja-JP" dirty="0"/>
              <a:t> -h fp1 -h </a:t>
            </a:r>
            <a:r>
              <a:rPr lang="en-US" altLang="ja-JP" dirty="0" err="1"/>
              <a:t>flex_mp</a:t>
            </a:r>
            <a:r>
              <a:rPr lang="en-US" altLang="ja-JP" dirty="0"/>
              <a:t>=intolerant -h ipa4 $(INCLUDE_GT) $(INCLUDES) -I$(MODDIR)  -h </a:t>
            </a:r>
            <a:r>
              <a:rPr lang="en-US" altLang="ja-JP" dirty="0" err="1"/>
              <a:t>display_opt</a:t>
            </a:r>
            <a:r>
              <a:rPr lang="en-US" altLang="ja-JP" dirty="0"/>
              <a:t> </a:t>
            </a:r>
          </a:p>
          <a:p>
            <a:r>
              <a:rPr lang="en-US" altLang="ja-JP" dirty="0"/>
              <a:t>02(49)#SYSFFLAGS=-</a:t>
            </a:r>
            <a:r>
              <a:rPr lang="en-US" altLang="ja-JP" dirty="0" err="1"/>
              <a:t>em</a:t>
            </a:r>
            <a:r>
              <a:rPr lang="en-US" altLang="ja-JP" dirty="0"/>
              <a:t> -O3 -h </a:t>
            </a:r>
            <a:r>
              <a:rPr lang="en-US" altLang="ja-JP" dirty="0" err="1"/>
              <a:t>noautothread</a:t>
            </a:r>
            <a:r>
              <a:rPr lang="en-US" altLang="ja-JP" dirty="0"/>
              <a:t> -h </a:t>
            </a:r>
            <a:r>
              <a:rPr lang="en-US" altLang="ja-JP" dirty="0" err="1"/>
              <a:t>noomp</a:t>
            </a:r>
            <a:r>
              <a:rPr lang="en-US" altLang="ja-JP" dirty="0"/>
              <a:t> -h fp1 -h </a:t>
            </a:r>
            <a:r>
              <a:rPr lang="en-US" altLang="ja-JP" dirty="0" err="1"/>
              <a:t>flex_mp</a:t>
            </a:r>
            <a:r>
              <a:rPr lang="en-US" altLang="ja-JP" dirty="0"/>
              <a:t>=intolerant -h ipa4 $(INCLUDE_GT) $(INCLUDES) -I$(MODDIR)  -h </a:t>
            </a:r>
            <a:r>
              <a:rPr lang="en-US" altLang="ja-JP" dirty="0" err="1"/>
              <a:t>display_opt</a:t>
            </a:r>
            <a:endParaRPr lang="en-US" altLang="ja-JP" dirty="0"/>
          </a:p>
          <a:p>
            <a:r>
              <a:rPr lang="en-US" altLang="ja-JP" dirty="0"/>
              <a:t>18(49)#SYSFFLAGS=-</a:t>
            </a:r>
            <a:r>
              <a:rPr lang="en-US" altLang="ja-JP" dirty="0" err="1"/>
              <a:t>em</a:t>
            </a:r>
            <a:r>
              <a:rPr lang="en-US" altLang="ja-JP" dirty="0"/>
              <a:t> -O3 -h </a:t>
            </a:r>
            <a:r>
              <a:rPr lang="en-US" altLang="ja-JP" dirty="0" err="1"/>
              <a:t>noautothread</a:t>
            </a:r>
            <a:r>
              <a:rPr lang="en-US" altLang="ja-JP" dirty="0"/>
              <a:t> -h </a:t>
            </a:r>
            <a:r>
              <a:rPr lang="en-US" altLang="ja-JP" dirty="0" err="1"/>
              <a:t>noomp</a:t>
            </a:r>
            <a:r>
              <a:rPr lang="en-US" altLang="ja-JP" dirty="0"/>
              <a:t> -h fp1 -h </a:t>
            </a:r>
            <a:r>
              <a:rPr lang="en-US" altLang="ja-JP" dirty="0" err="1"/>
              <a:t>flex_mp</a:t>
            </a:r>
            <a:r>
              <a:rPr lang="en-US" altLang="ja-JP" dirty="0"/>
              <a:t>=intolerant -h ipa3 $(INCLUDE_GT) $(INCLUDES) -I$(MODDIR)  -h </a:t>
            </a:r>
            <a:r>
              <a:rPr lang="en-US" altLang="ja-JP" dirty="0" err="1"/>
              <a:t>display_opt</a:t>
            </a:r>
            <a:endParaRPr lang="en-US" altLang="ja-JP" dirty="0"/>
          </a:p>
          <a:p>
            <a:r>
              <a:rPr lang="en-US" altLang="ja-JP" dirty="0"/>
              <a:t>21(69)#SYSFFLAGS=-</a:t>
            </a:r>
            <a:r>
              <a:rPr lang="en-US" altLang="ja-JP" dirty="0" err="1"/>
              <a:t>em</a:t>
            </a:r>
            <a:r>
              <a:rPr lang="en-US" altLang="ja-JP" dirty="0"/>
              <a:t> -O1 -h </a:t>
            </a:r>
            <a:r>
              <a:rPr lang="en-US" altLang="ja-JP" dirty="0" err="1"/>
              <a:t>noautothread</a:t>
            </a:r>
            <a:r>
              <a:rPr lang="en-US" altLang="ja-JP" dirty="0"/>
              <a:t> -h </a:t>
            </a:r>
            <a:r>
              <a:rPr lang="en-US" altLang="ja-JP" dirty="0" err="1"/>
              <a:t>noomp</a:t>
            </a:r>
            <a:r>
              <a:rPr lang="en-US" altLang="ja-JP" dirty="0"/>
              <a:t> -h fp1 -h </a:t>
            </a:r>
            <a:r>
              <a:rPr lang="en-US" altLang="ja-JP" dirty="0" err="1"/>
              <a:t>flex_mp</a:t>
            </a:r>
            <a:r>
              <a:rPr lang="en-US" altLang="ja-JP" dirty="0"/>
              <a:t>=strict -h ipa4 $(INCLUDE_GT) $(INCLUDES) -I$(MODDIR)  -h </a:t>
            </a:r>
            <a:r>
              <a:rPr lang="en-US" altLang="ja-JP" dirty="0" err="1"/>
              <a:t>display_opt</a:t>
            </a:r>
            <a:endParaRPr lang="en-US" altLang="ja-JP" dirty="0"/>
          </a:p>
          <a:p>
            <a:r>
              <a:rPr lang="en-US" altLang="ja-JP" dirty="0"/>
              <a:t>04(71)#SYSFFLAGS=-</a:t>
            </a:r>
            <a:r>
              <a:rPr lang="en-US" altLang="ja-JP" dirty="0" err="1"/>
              <a:t>em</a:t>
            </a:r>
            <a:r>
              <a:rPr lang="en-US" altLang="ja-JP" dirty="0"/>
              <a:t> -O3 -h </a:t>
            </a:r>
            <a:r>
              <a:rPr lang="en-US" altLang="ja-JP" dirty="0" err="1"/>
              <a:t>noautothread</a:t>
            </a:r>
            <a:r>
              <a:rPr lang="en-US" altLang="ja-JP" dirty="0"/>
              <a:t> -h </a:t>
            </a:r>
            <a:r>
              <a:rPr lang="en-US" altLang="ja-JP" dirty="0" err="1"/>
              <a:t>noomp</a:t>
            </a:r>
            <a:r>
              <a:rPr lang="en-US" altLang="ja-JP" dirty="0"/>
              <a:t> -h fp0 -h </a:t>
            </a:r>
            <a:r>
              <a:rPr lang="en-US" altLang="ja-JP" dirty="0" err="1"/>
              <a:t>flex_mp</a:t>
            </a:r>
            <a:r>
              <a:rPr lang="en-US" altLang="ja-JP" dirty="0"/>
              <a:t>=strict -h ipa4 $(INCLUDE_GT) $(INCLUDES) -I$(MODDIR)  -h </a:t>
            </a:r>
            <a:r>
              <a:rPr lang="en-US" altLang="ja-JP" dirty="0" err="1"/>
              <a:t>display_opt</a:t>
            </a:r>
            <a:endParaRPr lang="en-US" altLang="ja-JP" dirty="0"/>
          </a:p>
          <a:p>
            <a:r>
              <a:rPr lang="en-US" altLang="ja-JP" dirty="0"/>
              <a:t>27(71)#SYSFFLAGS=-</a:t>
            </a:r>
            <a:r>
              <a:rPr lang="en-US" altLang="ja-JP" dirty="0" err="1"/>
              <a:t>em</a:t>
            </a:r>
            <a:r>
              <a:rPr lang="en-US" altLang="ja-JP" dirty="0"/>
              <a:t> -O3 -h </a:t>
            </a:r>
            <a:r>
              <a:rPr lang="en-US" altLang="ja-JP" dirty="0" err="1"/>
              <a:t>noautothread</a:t>
            </a:r>
            <a:r>
              <a:rPr lang="en-US" altLang="ja-JP" dirty="0"/>
              <a:t> -h </a:t>
            </a:r>
            <a:r>
              <a:rPr lang="en-US" altLang="ja-JP" dirty="0" err="1"/>
              <a:t>noomp</a:t>
            </a:r>
            <a:r>
              <a:rPr lang="en-US" altLang="ja-JP" dirty="0"/>
              <a:t> -h fp0 -h </a:t>
            </a:r>
            <a:r>
              <a:rPr lang="en-US" altLang="ja-JP" dirty="0" err="1"/>
              <a:t>flex_mp</a:t>
            </a:r>
            <a:r>
              <a:rPr lang="en-US" altLang="ja-JP" dirty="0"/>
              <a:t>=strict -h ipa4 -h </a:t>
            </a:r>
            <a:r>
              <a:rPr lang="en-US" altLang="ja-JP" dirty="0" err="1"/>
              <a:t>nofp_trap</a:t>
            </a:r>
            <a:r>
              <a:rPr lang="en-US" altLang="ja-JP" dirty="0"/>
              <a:t> $(INCLUDE_GT) $(INCLUDES) -I$(MODDIR)  -h </a:t>
            </a:r>
            <a:r>
              <a:rPr lang="en-US" altLang="ja-JP" dirty="0" err="1"/>
              <a:t>display_opt</a:t>
            </a:r>
            <a:endParaRPr lang="en-US" altLang="ja-JP" dirty="0"/>
          </a:p>
          <a:p>
            <a:endParaRPr lang="en-US" altLang="ja-JP" dirty="0"/>
          </a:p>
          <a:p>
            <a:r>
              <a:rPr lang="en-US" altLang="ja-JP" dirty="0"/>
              <a:t>10(44)#SYSFFLAGS=-</a:t>
            </a:r>
            <a:r>
              <a:rPr lang="en-US" altLang="ja-JP" dirty="0" err="1"/>
              <a:t>em</a:t>
            </a:r>
            <a:r>
              <a:rPr lang="en-US" altLang="ja-JP" dirty="0"/>
              <a:t> -O3 -h </a:t>
            </a:r>
            <a:r>
              <a:rPr lang="en-US" altLang="ja-JP" dirty="0" err="1"/>
              <a:t>noautothread</a:t>
            </a:r>
            <a:r>
              <a:rPr lang="en-US" altLang="ja-JP" dirty="0"/>
              <a:t> -h </a:t>
            </a:r>
            <a:r>
              <a:rPr lang="en-US" altLang="ja-JP" dirty="0" err="1"/>
              <a:t>noomp</a:t>
            </a:r>
            <a:r>
              <a:rPr lang="en-US" altLang="ja-JP" dirty="0"/>
              <a:t> -h fp0 -h </a:t>
            </a:r>
            <a:r>
              <a:rPr lang="en-US" altLang="ja-JP" dirty="0" err="1"/>
              <a:t>nofp_trap</a:t>
            </a:r>
            <a:r>
              <a:rPr lang="en-US" altLang="ja-JP" dirty="0"/>
              <a:t> -h </a:t>
            </a:r>
            <a:r>
              <a:rPr lang="en-US" altLang="ja-JP" dirty="0" err="1"/>
              <a:t>flex_mp</a:t>
            </a:r>
            <a:r>
              <a:rPr lang="en-US" altLang="ja-JP" dirty="0"/>
              <a:t>=intolerant -h ipa4 $(INCLUDE_GT) $(INCLUDES) -I$(MODDIR)  -h </a:t>
            </a:r>
            <a:r>
              <a:rPr lang="en-US" altLang="ja-JP" dirty="0" err="1"/>
              <a:t>display_opt</a:t>
            </a:r>
            <a:endParaRPr lang="en-US" altLang="ja-JP" dirty="0"/>
          </a:p>
          <a:p>
            <a:r>
              <a:rPr lang="en-US" altLang="ja-JP" dirty="0"/>
              <a:t>25(44)#SYSFFLAGS=-</a:t>
            </a:r>
            <a:r>
              <a:rPr lang="en-US" altLang="ja-JP" dirty="0" err="1"/>
              <a:t>em</a:t>
            </a:r>
            <a:r>
              <a:rPr lang="en-US" altLang="ja-JP" dirty="0"/>
              <a:t> -O3 -h </a:t>
            </a:r>
            <a:r>
              <a:rPr lang="en-US" altLang="ja-JP" dirty="0" err="1"/>
              <a:t>noautothread</a:t>
            </a:r>
            <a:r>
              <a:rPr lang="en-US" altLang="ja-JP" dirty="0"/>
              <a:t> -h </a:t>
            </a:r>
            <a:r>
              <a:rPr lang="en-US" altLang="ja-JP" dirty="0" err="1"/>
              <a:t>noomp</a:t>
            </a:r>
            <a:r>
              <a:rPr lang="en-US" altLang="ja-JP" dirty="0"/>
              <a:t> -h fp0 -h </a:t>
            </a:r>
            <a:r>
              <a:rPr lang="en-US" altLang="ja-JP" dirty="0" err="1"/>
              <a:t>flex_mp</a:t>
            </a:r>
            <a:r>
              <a:rPr lang="en-US" altLang="ja-JP" dirty="0"/>
              <a:t>=intolerant -h ipa4 -h </a:t>
            </a:r>
            <a:r>
              <a:rPr lang="en-US" altLang="ja-JP" dirty="0" err="1"/>
              <a:t>nofp_trap</a:t>
            </a:r>
            <a:r>
              <a:rPr lang="en-US" altLang="ja-JP" dirty="0"/>
              <a:t> $(INCLUDE_GT) $(INCLUDES) -I$(MODDIR)  -h </a:t>
            </a:r>
            <a:r>
              <a:rPr lang="en-US" altLang="ja-JP" dirty="0" err="1"/>
              <a:t>display_opt</a:t>
            </a:r>
            <a:endParaRPr lang="en-US" altLang="ja-JP" dirty="0"/>
          </a:p>
          <a:p>
            <a:endParaRPr lang="en-US" altLang="ja-JP" dirty="0"/>
          </a:p>
          <a:p>
            <a:endParaRPr lang="en-US" altLang="ja-JP" dirty="0"/>
          </a:p>
          <a:p>
            <a:endParaRPr lang="en-US" altLang="ja-JP" dirty="0"/>
          </a:p>
          <a:p>
            <a:r>
              <a:rPr lang="en-US" altLang="ja-JP" dirty="0"/>
              <a:t>###</a:t>
            </a:r>
          </a:p>
          <a:p>
            <a:r>
              <a:rPr lang="en-US" altLang="ja-JP" dirty="0"/>
              <a:t>### intolerant </a:t>
            </a:r>
          </a:p>
          <a:p>
            <a:r>
              <a:rPr lang="en-US" altLang="ja-JP" dirty="0"/>
              <a:t>###   </a:t>
            </a:r>
            <a:r>
              <a:rPr lang="ja-JP" altLang="en-US" dirty="0"/>
              <a:t>全て結果が一致</a:t>
            </a:r>
          </a:p>
          <a:p>
            <a:r>
              <a:rPr lang="en-US" altLang="ja-JP" dirty="0"/>
              <a:t>###</a:t>
            </a:r>
          </a:p>
          <a:p>
            <a:r>
              <a:rPr lang="en-US" altLang="ja-JP" dirty="0"/>
              <a:t>03(51)#SYSFFLAGS=-</a:t>
            </a:r>
            <a:r>
              <a:rPr lang="en-US" altLang="ja-JP" dirty="0" err="1"/>
              <a:t>em</a:t>
            </a:r>
            <a:r>
              <a:rPr lang="en-US" altLang="ja-JP" dirty="0"/>
              <a:t> -O3 -h </a:t>
            </a:r>
            <a:r>
              <a:rPr lang="en-US" altLang="ja-JP" dirty="0" err="1"/>
              <a:t>noautothread</a:t>
            </a:r>
            <a:r>
              <a:rPr lang="en-US" altLang="ja-JP" dirty="0"/>
              <a:t> -h </a:t>
            </a:r>
            <a:r>
              <a:rPr lang="en-US" altLang="ja-JP" dirty="0" err="1"/>
              <a:t>noomp</a:t>
            </a:r>
            <a:r>
              <a:rPr lang="en-US" altLang="ja-JP" dirty="0"/>
              <a:t> -h fp2 -h </a:t>
            </a:r>
            <a:r>
              <a:rPr lang="en-US" altLang="ja-JP" dirty="0" err="1"/>
              <a:t>flex_mp</a:t>
            </a:r>
            <a:r>
              <a:rPr lang="en-US" altLang="ja-JP" dirty="0"/>
              <a:t>=intolerant -h ipa4 $(INCLUDE_GT) $(INCLUDES) -I$(MODDIR)  -h </a:t>
            </a:r>
            <a:r>
              <a:rPr lang="en-US" altLang="ja-JP" dirty="0" err="1"/>
              <a:t>display_opt</a:t>
            </a:r>
            <a:endParaRPr lang="en-US" altLang="ja-JP" dirty="0"/>
          </a:p>
          <a:p>
            <a:r>
              <a:rPr lang="en-US" altLang="ja-JP" dirty="0"/>
              <a:t>26(51)#SYSFFLAGS=-</a:t>
            </a:r>
            <a:r>
              <a:rPr lang="en-US" altLang="ja-JP" dirty="0" err="1"/>
              <a:t>em</a:t>
            </a:r>
            <a:r>
              <a:rPr lang="en-US" altLang="ja-JP" dirty="0"/>
              <a:t> -O3 -h </a:t>
            </a:r>
            <a:r>
              <a:rPr lang="en-US" altLang="ja-JP" dirty="0" err="1"/>
              <a:t>noautothread</a:t>
            </a:r>
            <a:r>
              <a:rPr lang="en-US" altLang="ja-JP" dirty="0"/>
              <a:t> -h </a:t>
            </a:r>
            <a:r>
              <a:rPr lang="en-US" altLang="ja-JP" dirty="0" err="1"/>
              <a:t>noomp</a:t>
            </a:r>
            <a:r>
              <a:rPr lang="en-US" altLang="ja-JP" dirty="0"/>
              <a:t> -h fp1 -h </a:t>
            </a:r>
            <a:r>
              <a:rPr lang="en-US" altLang="ja-JP" dirty="0" err="1"/>
              <a:t>flex_mp</a:t>
            </a:r>
            <a:r>
              <a:rPr lang="en-US" altLang="ja-JP" dirty="0"/>
              <a:t>=intolerant -h ipa4 -h </a:t>
            </a:r>
            <a:r>
              <a:rPr lang="en-US" altLang="ja-JP" dirty="0" err="1"/>
              <a:t>nofp_trap</a:t>
            </a:r>
            <a:r>
              <a:rPr lang="en-US" altLang="ja-JP" dirty="0"/>
              <a:t> $(INCLUDE_GT) $(INCLUDES) -I$(MODDIR)  -h </a:t>
            </a:r>
            <a:r>
              <a:rPr lang="en-US" altLang="ja-JP" dirty="0" err="1"/>
              <a:t>display_opt</a:t>
            </a:r>
            <a:endParaRPr lang="en-US" altLang="ja-JP" dirty="0"/>
          </a:p>
          <a:p>
            <a:r>
              <a:rPr lang="en-US" altLang="ja-JP" dirty="0"/>
              <a:t>11(53)#SYSFFLAGS=-</a:t>
            </a:r>
            <a:r>
              <a:rPr lang="en-US" altLang="ja-JP" dirty="0" err="1"/>
              <a:t>em</a:t>
            </a:r>
            <a:r>
              <a:rPr lang="en-US" altLang="ja-JP" dirty="0"/>
              <a:t> -O3 -h </a:t>
            </a:r>
            <a:r>
              <a:rPr lang="en-US" altLang="ja-JP" dirty="0" err="1"/>
              <a:t>noautothread</a:t>
            </a:r>
            <a:r>
              <a:rPr lang="en-US" altLang="ja-JP" dirty="0"/>
              <a:t> -h </a:t>
            </a:r>
            <a:r>
              <a:rPr lang="en-US" altLang="ja-JP" dirty="0" err="1"/>
              <a:t>noomp</a:t>
            </a:r>
            <a:r>
              <a:rPr lang="en-US" altLang="ja-JP" dirty="0"/>
              <a:t> -h fp1 -h </a:t>
            </a:r>
            <a:r>
              <a:rPr lang="en-US" altLang="ja-JP" dirty="0" err="1"/>
              <a:t>nofp_trap</a:t>
            </a:r>
            <a:r>
              <a:rPr lang="en-US" altLang="ja-JP" dirty="0"/>
              <a:t> -h </a:t>
            </a:r>
            <a:r>
              <a:rPr lang="en-US" altLang="ja-JP" dirty="0" err="1"/>
              <a:t>flex_mp</a:t>
            </a:r>
            <a:r>
              <a:rPr lang="en-US" altLang="ja-JP" dirty="0"/>
              <a:t>=intolerant -h ipa4 $(INCLUDE_GT) $(INCLUDES) -I$(MODDIR)  -h </a:t>
            </a:r>
            <a:r>
              <a:rPr lang="en-US" altLang="ja-JP" dirty="0" err="1"/>
              <a:t>display_opt</a:t>
            </a:r>
            <a:endParaRPr lang="en-US" altLang="ja-JP" dirty="0"/>
          </a:p>
          <a:p>
            <a:r>
              <a:rPr lang="en-US" altLang="ja-JP" dirty="0"/>
              <a:t>12(53)#SYSFFLAGS=-</a:t>
            </a:r>
            <a:r>
              <a:rPr lang="en-US" altLang="ja-JP" dirty="0" err="1"/>
              <a:t>em</a:t>
            </a:r>
            <a:r>
              <a:rPr lang="en-US" altLang="ja-JP" dirty="0"/>
              <a:t> -O3 -h </a:t>
            </a:r>
            <a:r>
              <a:rPr lang="en-US" altLang="ja-JP" dirty="0" err="1"/>
              <a:t>noautothread</a:t>
            </a:r>
            <a:r>
              <a:rPr lang="en-US" altLang="ja-JP" dirty="0"/>
              <a:t> -h </a:t>
            </a:r>
            <a:r>
              <a:rPr lang="en-US" altLang="ja-JP" dirty="0" err="1"/>
              <a:t>noomp</a:t>
            </a:r>
            <a:r>
              <a:rPr lang="en-US" altLang="ja-JP" dirty="0"/>
              <a:t> -h fp2 -h </a:t>
            </a:r>
            <a:r>
              <a:rPr lang="en-US" altLang="ja-JP" dirty="0" err="1"/>
              <a:t>nofp_trap</a:t>
            </a:r>
            <a:r>
              <a:rPr lang="en-US" altLang="ja-JP" dirty="0"/>
              <a:t> -h </a:t>
            </a:r>
            <a:r>
              <a:rPr lang="en-US" altLang="ja-JP" dirty="0" err="1"/>
              <a:t>flex_mp</a:t>
            </a:r>
            <a:r>
              <a:rPr lang="en-US" altLang="ja-JP" dirty="0"/>
              <a:t>=intolerant -h ipa4 $(INCLUDE_GT) $(INCLUDES) -I$(MODDIR)  -h </a:t>
            </a:r>
            <a:r>
              <a:rPr lang="en-US" altLang="ja-JP" dirty="0" err="1"/>
              <a:t>display_opt</a:t>
            </a:r>
            <a:endParaRPr lang="en-US" altLang="ja-JP" dirty="0"/>
          </a:p>
          <a:p>
            <a:endParaRPr lang="en-US" altLang="ja-JP" dirty="0"/>
          </a:p>
          <a:p>
            <a:endParaRPr lang="en-US" altLang="ja-JP" dirty="0"/>
          </a:p>
          <a:p>
            <a:r>
              <a:rPr lang="en-US" altLang="ja-JP" dirty="0"/>
              <a:t>05(72)#SYSFFLAGS=-</a:t>
            </a:r>
            <a:r>
              <a:rPr lang="en-US" altLang="ja-JP" dirty="0" err="1"/>
              <a:t>em</a:t>
            </a:r>
            <a:r>
              <a:rPr lang="en-US" altLang="ja-JP" dirty="0"/>
              <a:t> -O3 -h </a:t>
            </a:r>
            <a:r>
              <a:rPr lang="en-US" altLang="ja-JP" dirty="0" err="1"/>
              <a:t>noautothread</a:t>
            </a:r>
            <a:r>
              <a:rPr lang="en-US" altLang="ja-JP" dirty="0"/>
              <a:t> -h </a:t>
            </a:r>
            <a:r>
              <a:rPr lang="en-US" altLang="ja-JP" dirty="0" err="1"/>
              <a:t>noomp</a:t>
            </a:r>
            <a:r>
              <a:rPr lang="en-US" altLang="ja-JP" dirty="0"/>
              <a:t> -h fp1 -h </a:t>
            </a:r>
            <a:r>
              <a:rPr lang="en-US" altLang="ja-JP" dirty="0" err="1"/>
              <a:t>flex_mp</a:t>
            </a:r>
            <a:r>
              <a:rPr lang="en-US" altLang="ja-JP" dirty="0"/>
              <a:t>=strict -h ipa4 $(INCLUDE_GT) $(INCLUDES) -I$(MODDIR)  -h </a:t>
            </a:r>
            <a:r>
              <a:rPr lang="en-US" altLang="ja-JP" dirty="0" err="1"/>
              <a:t>display_opt</a:t>
            </a:r>
            <a:endParaRPr lang="en-US" altLang="ja-JP" dirty="0"/>
          </a:p>
          <a:p>
            <a:r>
              <a:rPr lang="en-US" altLang="ja-JP" dirty="0"/>
              <a:t>28(75)#SYSFFLAGS=-</a:t>
            </a:r>
            <a:r>
              <a:rPr lang="en-US" altLang="ja-JP" dirty="0" err="1"/>
              <a:t>em</a:t>
            </a:r>
            <a:r>
              <a:rPr lang="en-US" altLang="ja-JP" dirty="0"/>
              <a:t> -O3 -h </a:t>
            </a:r>
            <a:r>
              <a:rPr lang="en-US" altLang="ja-JP" dirty="0" err="1"/>
              <a:t>noautothread</a:t>
            </a:r>
            <a:r>
              <a:rPr lang="en-US" altLang="ja-JP" dirty="0"/>
              <a:t> -h </a:t>
            </a:r>
            <a:r>
              <a:rPr lang="en-US" altLang="ja-JP" dirty="0" err="1"/>
              <a:t>noomp</a:t>
            </a:r>
            <a:r>
              <a:rPr lang="en-US" altLang="ja-JP" dirty="0"/>
              <a:t> -h fp1 -h </a:t>
            </a:r>
            <a:r>
              <a:rPr lang="en-US" altLang="ja-JP" dirty="0" err="1"/>
              <a:t>flex_mp</a:t>
            </a:r>
            <a:r>
              <a:rPr lang="en-US" altLang="ja-JP" dirty="0"/>
              <a:t>=strict -h ipa4 -h </a:t>
            </a:r>
            <a:r>
              <a:rPr lang="en-US" altLang="ja-JP" dirty="0" err="1"/>
              <a:t>nofp_trap</a:t>
            </a:r>
            <a:r>
              <a:rPr lang="en-US" altLang="ja-JP" dirty="0"/>
              <a:t> $(INCLUDE_GT) $(INCLUDES) -I$(MODDIR)  -h </a:t>
            </a:r>
            <a:r>
              <a:rPr lang="en-US" altLang="ja-JP" dirty="0" err="1"/>
              <a:t>display_opt</a:t>
            </a:r>
            <a:endParaRPr lang="en-US" altLang="ja-JP" dirty="0"/>
          </a:p>
          <a:p>
            <a:r>
              <a:rPr lang="en-US" altLang="ja-JP" dirty="0"/>
              <a:t>06(74)#SYSFFLAGS=-</a:t>
            </a:r>
            <a:r>
              <a:rPr lang="en-US" altLang="ja-JP" dirty="0" err="1"/>
              <a:t>em</a:t>
            </a:r>
            <a:r>
              <a:rPr lang="en-US" altLang="ja-JP" dirty="0"/>
              <a:t> -O3 -h </a:t>
            </a:r>
            <a:r>
              <a:rPr lang="en-US" altLang="ja-JP" dirty="0" err="1"/>
              <a:t>noautothread</a:t>
            </a:r>
            <a:r>
              <a:rPr lang="en-US" altLang="ja-JP" dirty="0"/>
              <a:t> -h </a:t>
            </a:r>
            <a:r>
              <a:rPr lang="en-US" altLang="ja-JP" dirty="0" err="1"/>
              <a:t>noomp</a:t>
            </a:r>
            <a:r>
              <a:rPr lang="en-US" altLang="ja-JP" dirty="0"/>
              <a:t> -h fp2 -h </a:t>
            </a:r>
            <a:r>
              <a:rPr lang="en-US" altLang="ja-JP" dirty="0" err="1"/>
              <a:t>flex_mp</a:t>
            </a:r>
            <a:r>
              <a:rPr lang="en-US" altLang="ja-JP" dirty="0"/>
              <a:t>=strict -h ipa4 $(INCLUDE_GT) $(INCLUDES) -I$(MODDIR)  -h </a:t>
            </a:r>
            <a:r>
              <a:rPr lang="en-US" altLang="ja-JP" dirty="0" err="1"/>
              <a:t>display_opt</a:t>
            </a:r>
            <a:endParaRPr lang="en-US" altLang="ja-JP" dirty="0"/>
          </a:p>
          <a:p>
            <a:r>
              <a:rPr lang="en-US" altLang="ja-JP" dirty="0"/>
              <a:t>22(72)#SYSFFLAGS=-</a:t>
            </a:r>
            <a:r>
              <a:rPr lang="en-US" altLang="ja-JP" dirty="0" err="1"/>
              <a:t>em</a:t>
            </a:r>
            <a:r>
              <a:rPr lang="en-US" altLang="ja-JP" dirty="0"/>
              <a:t> -O2 -h </a:t>
            </a:r>
            <a:r>
              <a:rPr lang="en-US" altLang="ja-JP" dirty="0" err="1"/>
              <a:t>noautothread</a:t>
            </a:r>
            <a:r>
              <a:rPr lang="en-US" altLang="ja-JP" dirty="0"/>
              <a:t> -h </a:t>
            </a:r>
            <a:r>
              <a:rPr lang="en-US" altLang="ja-JP" dirty="0" err="1"/>
              <a:t>noomp</a:t>
            </a:r>
            <a:r>
              <a:rPr lang="en-US" altLang="ja-JP" dirty="0"/>
              <a:t> -h fp1 -h </a:t>
            </a:r>
            <a:r>
              <a:rPr lang="en-US" altLang="ja-JP" dirty="0" err="1"/>
              <a:t>flex_mp</a:t>
            </a:r>
            <a:r>
              <a:rPr lang="en-US" altLang="ja-JP" dirty="0"/>
              <a:t>=strict -h ipa4 $(INCLUDE_GT) $(INCLUDES) -I$(MODDIR)  -h </a:t>
            </a:r>
            <a:r>
              <a:rPr lang="en-US" altLang="ja-JP" dirty="0" err="1"/>
              <a:t>display_opt</a:t>
            </a:r>
            <a:endParaRPr lang="en-US" altLang="ja-JP" dirty="0"/>
          </a:p>
          <a:p>
            <a:r>
              <a:rPr lang="en-US" altLang="ja-JP" dirty="0"/>
              <a:t>30(71)#SYSFFLAGS=-</a:t>
            </a:r>
            <a:r>
              <a:rPr lang="en-US" altLang="ja-JP" dirty="0" err="1"/>
              <a:t>em</a:t>
            </a:r>
            <a:r>
              <a:rPr lang="en-US" altLang="ja-JP" dirty="0"/>
              <a:t> -O2 -h </a:t>
            </a:r>
            <a:r>
              <a:rPr lang="en-US" altLang="ja-JP" dirty="0" err="1"/>
              <a:t>noautothread</a:t>
            </a:r>
            <a:r>
              <a:rPr lang="en-US" altLang="ja-JP" dirty="0"/>
              <a:t> -h </a:t>
            </a:r>
            <a:r>
              <a:rPr lang="en-US" altLang="ja-JP" dirty="0" err="1"/>
              <a:t>noomp</a:t>
            </a:r>
            <a:r>
              <a:rPr lang="en-US" altLang="ja-JP" dirty="0"/>
              <a:t> -h fp2 -h </a:t>
            </a:r>
            <a:r>
              <a:rPr lang="en-US" altLang="ja-JP" dirty="0" err="1"/>
              <a:t>flex_mp</a:t>
            </a:r>
            <a:r>
              <a:rPr lang="en-US" altLang="ja-JP" dirty="0"/>
              <a:t>=strict -h ipa4 -h </a:t>
            </a:r>
            <a:r>
              <a:rPr lang="en-US" altLang="ja-JP" dirty="0" err="1"/>
              <a:t>nofp_trap</a:t>
            </a:r>
            <a:r>
              <a:rPr lang="en-US" altLang="ja-JP" dirty="0"/>
              <a:t> $(INCLUDE_GT) $(INCLUDES) -I$(MODDIR)  -h </a:t>
            </a:r>
            <a:r>
              <a:rPr lang="en-US" altLang="ja-JP" dirty="0" err="1"/>
              <a:t>display_opt</a:t>
            </a:r>
            <a:endParaRPr lang="en-US" altLang="ja-JP" dirty="0"/>
          </a:p>
          <a:p>
            <a:r>
              <a:rPr lang="en-US" altLang="ja-JP" dirty="0"/>
              <a:t>29(71)#SYSFFLAGS=-</a:t>
            </a:r>
            <a:r>
              <a:rPr lang="en-US" altLang="ja-JP" dirty="0" err="1"/>
              <a:t>em</a:t>
            </a:r>
            <a:r>
              <a:rPr lang="en-US" altLang="ja-JP" dirty="0"/>
              <a:t> -O1 -h </a:t>
            </a:r>
            <a:r>
              <a:rPr lang="en-US" altLang="ja-JP" dirty="0" err="1"/>
              <a:t>noautothread</a:t>
            </a:r>
            <a:r>
              <a:rPr lang="en-US" altLang="ja-JP" dirty="0"/>
              <a:t> -h </a:t>
            </a:r>
            <a:r>
              <a:rPr lang="en-US" altLang="ja-JP" dirty="0" err="1"/>
              <a:t>noomp</a:t>
            </a:r>
            <a:r>
              <a:rPr lang="en-US" altLang="ja-JP" dirty="0"/>
              <a:t> -h fp1 -h </a:t>
            </a:r>
            <a:r>
              <a:rPr lang="en-US" altLang="ja-JP" dirty="0" err="1"/>
              <a:t>flex_mp</a:t>
            </a:r>
            <a:r>
              <a:rPr lang="en-US" altLang="ja-JP" dirty="0"/>
              <a:t>=strict -h ipa4 -h </a:t>
            </a:r>
            <a:r>
              <a:rPr lang="en-US" altLang="ja-JP" dirty="0" err="1"/>
              <a:t>nofp_trap</a:t>
            </a:r>
            <a:r>
              <a:rPr lang="en-US" altLang="ja-JP" dirty="0"/>
              <a:t> $(INCLUDE_GT) $(INCLUDES) -I$(MODDIR)  -h </a:t>
            </a:r>
            <a:r>
              <a:rPr lang="en-US" altLang="ja-JP" dirty="0" err="1"/>
              <a:t>display_opt</a:t>
            </a:r>
            <a:endParaRPr lang="en-US" altLang="ja-JP" dirty="0"/>
          </a:p>
          <a:p>
            <a:endParaRPr lang="en-US" altLang="ja-JP" dirty="0"/>
          </a:p>
          <a:p>
            <a:r>
              <a:rPr lang="en-US" altLang="ja-JP" dirty="0"/>
              <a:t>###</a:t>
            </a:r>
          </a:p>
          <a:p>
            <a:r>
              <a:rPr lang="en-US" altLang="ja-JP" dirty="0"/>
              <a:t>### conservative</a:t>
            </a:r>
          </a:p>
          <a:p>
            <a:r>
              <a:rPr lang="en-US" altLang="ja-JP" dirty="0"/>
              <a:t>###   08 </a:t>
            </a:r>
            <a:r>
              <a:rPr lang="ja-JP" altLang="en-US" dirty="0"/>
              <a:t>と </a:t>
            </a:r>
            <a:r>
              <a:rPr lang="en-US" altLang="ja-JP" dirty="0"/>
              <a:t>024 </a:t>
            </a:r>
            <a:r>
              <a:rPr lang="ja-JP" altLang="en-US" dirty="0"/>
              <a:t>は一致</a:t>
            </a:r>
          </a:p>
          <a:p>
            <a:r>
              <a:rPr lang="en-US" altLang="ja-JP" dirty="0"/>
              <a:t>###</a:t>
            </a:r>
          </a:p>
          <a:p>
            <a:r>
              <a:rPr lang="en-US" altLang="ja-JP" dirty="0"/>
              <a:t>07(71)#SYSFFLAGS=-</a:t>
            </a:r>
            <a:r>
              <a:rPr lang="en-US" altLang="ja-JP" dirty="0" err="1"/>
              <a:t>em</a:t>
            </a:r>
            <a:r>
              <a:rPr lang="en-US" altLang="ja-JP" dirty="0"/>
              <a:t> -O3 -h </a:t>
            </a:r>
            <a:r>
              <a:rPr lang="en-US" altLang="ja-JP" dirty="0" err="1"/>
              <a:t>noautothread</a:t>
            </a:r>
            <a:r>
              <a:rPr lang="en-US" altLang="ja-JP" dirty="0"/>
              <a:t> -h </a:t>
            </a:r>
            <a:r>
              <a:rPr lang="en-US" altLang="ja-JP" dirty="0" err="1"/>
              <a:t>noomp</a:t>
            </a:r>
            <a:r>
              <a:rPr lang="en-US" altLang="ja-JP" dirty="0"/>
              <a:t> -h fp0 -h </a:t>
            </a:r>
            <a:r>
              <a:rPr lang="en-US" altLang="ja-JP" dirty="0" err="1"/>
              <a:t>flex_mp</a:t>
            </a:r>
            <a:r>
              <a:rPr lang="en-US" altLang="ja-JP" dirty="0"/>
              <a:t>=conservative -h ipa4 $(INCLUDE_GT) $(INCLUDES) -I$(MODDIR)  -h </a:t>
            </a:r>
            <a:r>
              <a:rPr lang="en-US" altLang="ja-JP" dirty="0" err="1"/>
              <a:t>display_opt</a:t>
            </a:r>
            <a:endParaRPr lang="en-US" altLang="ja-JP" dirty="0"/>
          </a:p>
          <a:p>
            <a:r>
              <a:rPr lang="en-US" altLang="ja-JP" dirty="0"/>
              <a:t>24(72)#SYSFFLAGS=-</a:t>
            </a:r>
            <a:r>
              <a:rPr lang="en-US" altLang="ja-JP" dirty="0" err="1"/>
              <a:t>em</a:t>
            </a:r>
            <a:r>
              <a:rPr lang="en-US" altLang="ja-JP" dirty="0"/>
              <a:t> -O2 -h </a:t>
            </a:r>
            <a:r>
              <a:rPr lang="en-US" altLang="ja-JP" dirty="0" err="1"/>
              <a:t>noautothread</a:t>
            </a:r>
            <a:r>
              <a:rPr lang="en-US" altLang="ja-JP" dirty="0"/>
              <a:t> -h </a:t>
            </a:r>
            <a:r>
              <a:rPr lang="en-US" altLang="ja-JP" dirty="0" err="1"/>
              <a:t>noomp</a:t>
            </a:r>
            <a:r>
              <a:rPr lang="en-US" altLang="ja-JP" dirty="0"/>
              <a:t> -h fp1 -h </a:t>
            </a:r>
            <a:r>
              <a:rPr lang="en-US" altLang="ja-JP" dirty="0" err="1"/>
              <a:t>flex_mp</a:t>
            </a:r>
            <a:r>
              <a:rPr lang="en-US" altLang="ja-JP" dirty="0"/>
              <a:t>=conservative -h ipa4 $(INCLUDE_GT) $(INCLUDES) -I$(MODDIR)  -h </a:t>
            </a:r>
            <a:r>
              <a:rPr lang="en-US" altLang="ja-JP" dirty="0" err="1"/>
              <a:t>display_opt</a:t>
            </a:r>
            <a:endParaRPr lang="en-US" altLang="ja-JP" dirty="0"/>
          </a:p>
          <a:p>
            <a:r>
              <a:rPr lang="en-US" altLang="ja-JP" dirty="0"/>
              <a:t>08(73)#SYSFFLAGS=-</a:t>
            </a:r>
            <a:r>
              <a:rPr lang="en-US" altLang="ja-JP" dirty="0" err="1"/>
              <a:t>em</a:t>
            </a:r>
            <a:r>
              <a:rPr lang="en-US" altLang="ja-JP" dirty="0"/>
              <a:t> -O3 -h </a:t>
            </a:r>
            <a:r>
              <a:rPr lang="en-US" altLang="ja-JP" dirty="0" err="1"/>
              <a:t>noautothread</a:t>
            </a:r>
            <a:r>
              <a:rPr lang="en-US" altLang="ja-JP" dirty="0"/>
              <a:t> -h </a:t>
            </a:r>
            <a:r>
              <a:rPr lang="en-US" altLang="ja-JP" dirty="0" err="1"/>
              <a:t>noomp</a:t>
            </a:r>
            <a:r>
              <a:rPr lang="en-US" altLang="ja-JP" dirty="0"/>
              <a:t> -h fp1 -h </a:t>
            </a:r>
            <a:r>
              <a:rPr lang="en-US" altLang="ja-JP" dirty="0" err="1"/>
              <a:t>flex_mp</a:t>
            </a:r>
            <a:r>
              <a:rPr lang="en-US" altLang="ja-JP" dirty="0"/>
              <a:t>=conservative -h ipa4 $(INCLUDE_GT) $(INCLUDES) -I$(MODDIR)  -h </a:t>
            </a:r>
            <a:r>
              <a:rPr lang="en-US" altLang="ja-JP" dirty="0" err="1"/>
              <a:t>display_opt</a:t>
            </a:r>
            <a:endParaRPr lang="en-US" altLang="ja-JP" dirty="0"/>
          </a:p>
          <a:p>
            <a:r>
              <a:rPr lang="en-US" altLang="ja-JP" dirty="0"/>
              <a:t>23(68)#SYSFFLAGS=-</a:t>
            </a:r>
            <a:r>
              <a:rPr lang="en-US" altLang="ja-JP" dirty="0" err="1"/>
              <a:t>em</a:t>
            </a:r>
            <a:r>
              <a:rPr lang="en-US" altLang="ja-JP" dirty="0"/>
              <a:t> -O1 -h </a:t>
            </a:r>
            <a:r>
              <a:rPr lang="en-US" altLang="ja-JP" dirty="0" err="1"/>
              <a:t>noautothread</a:t>
            </a:r>
            <a:r>
              <a:rPr lang="en-US" altLang="ja-JP" dirty="0"/>
              <a:t> -h </a:t>
            </a:r>
            <a:r>
              <a:rPr lang="en-US" altLang="ja-JP" dirty="0" err="1"/>
              <a:t>noomp</a:t>
            </a:r>
            <a:r>
              <a:rPr lang="en-US" altLang="ja-JP" dirty="0"/>
              <a:t> -h fp1 -h </a:t>
            </a:r>
            <a:r>
              <a:rPr lang="en-US" altLang="ja-JP" dirty="0" err="1"/>
              <a:t>flex_mp</a:t>
            </a:r>
            <a:r>
              <a:rPr lang="en-US" altLang="ja-JP" dirty="0"/>
              <a:t>=conservative -h ipa4 $(INCLUDE_GT) $(INCLUDES) -I$(MODDIR)  -h </a:t>
            </a:r>
            <a:r>
              <a:rPr lang="en-US" altLang="ja-JP" dirty="0" err="1"/>
              <a:t>display_opt</a:t>
            </a:r>
            <a:endParaRPr lang="en-US" altLang="ja-JP" dirty="0"/>
          </a:p>
          <a:p>
            <a:r>
              <a:rPr lang="en-US" altLang="ja-JP" dirty="0"/>
              <a:t>09(85)#SYSFFLAGS=-</a:t>
            </a:r>
            <a:r>
              <a:rPr lang="en-US" altLang="ja-JP" dirty="0" err="1"/>
              <a:t>em</a:t>
            </a:r>
            <a:r>
              <a:rPr lang="en-US" altLang="ja-JP" dirty="0"/>
              <a:t> -O3 -h </a:t>
            </a:r>
            <a:r>
              <a:rPr lang="en-US" altLang="ja-JP" dirty="0" err="1"/>
              <a:t>noautothread</a:t>
            </a:r>
            <a:r>
              <a:rPr lang="en-US" altLang="ja-JP" dirty="0"/>
              <a:t> -h </a:t>
            </a:r>
            <a:r>
              <a:rPr lang="en-US" altLang="ja-JP" dirty="0" err="1"/>
              <a:t>noomp</a:t>
            </a:r>
            <a:r>
              <a:rPr lang="en-US" altLang="ja-JP" dirty="0"/>
              <a:t> -h fp2 -h </a:t>
            </a:r>
            <a:r>
              <a:rPr lang="en-US" altLang="ja-JP" dirty="0" err="1"/>
              <a:t>flex_mp</a:t>
            </a:r>
            <a:r>
              <a:rPr lang="en-US" altLang="ja-JP" dirty="0"/>
              <a:t>=conservative -h ipa4 $(INCLUDE_GT) $(INCLUDES) -I$(MODDIR)  -h </a:t>
            </a:r>
            <a:r>
              <a:rPr lang="en-US" altLang="ja-JP" dirty="0" err="1"/>
              <a:t>display_opt</a:t>
            </a:r>
            <a:endParaRPr lang="en-US" altLang="ja-JP" dirty="0"/>
          </a:p>
          <a:p>
            <a:endParaRPr lang="en-US" altLang="ja-JP" dirty="0"/>
          </a:p>
          <a:p>
            <a:pPr marL="0" indent="0">
              <a:buNone/>
            </a:pPr>
            <a:endParaRPr kumimoji="1" lang="ja-JP" altLang="en-US" dirty="0"/>
          </a:p>
        </p:txBody>
      </p:sp>
    </p:spTree>
    <p:extLst>
      <p:ext uri="{BB962C8B-B14F-4D97-AF65-F5344CB8AC3E}">
        <p14:creationId xmlns:p14="http://schemas.microsoft.com/office/powerpoint/2010/main" val="3190757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415635414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微分</a:t>
            </a:r>
            <a:r>
              <a:rPr lang="ja-JP" altLang="en-US" dirty="0" smtClean="0"/>
              <a:t>操作</a:t>
            </a:r>
            <a:r>
              <a:rPr lang="en-US" altLang="ja-JP" dirty="0" smtClean="0"/>
              <a:t> (</a:t>
            </a:r>
            <a:r>
              <a:rPr lang="ja-JP" altLang="en-US" dirty="0" smtClean="0"/>
              <a:t>二次精度</a:t>
            </a:r>
            <a:r>
              <a:rPr lang="en-US" altLang="ja-JP" dirty="0" smtClean="0"/>
              <a:t>)</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a</a:t>
            </a:r>
            <a:endParaRPr kumimoji="1" lang="ja-JP" altLang="en-US" dirty="0"/>
          </a:p>
        </p:txBody>
      </p:sp>
      <p:pic>
        <p:nvPicPr>
          <p:cNvPr id="5" name="図 4"/>
          <p:cNvPicPr>
            <a:picLocks noChangeAspect="1"/>
          </p:cNvPicPr>
          <p:nvPr/>
        </p:nvPicPr>
        <p:blipFill>
          <a:blip r:embed="rId2"/>
          <a:stretch>
            <a:fillRect/>
          </a:stretch>
        </p:blipFill>
        <p:spPr>
          <a:xfrm>
            <a:off x="457200" y="1674090"/>
            <a:ext cx="8394700" cy="736600"/>
          </a:xfrm>
          <a:prstGeom prst="rect">
            <a:avLst/>
          </a:prstGeom>
        </p:spPr>
      </p:pic>
      <p:pic>
        <p:nvPicPr>
          <p:cNvPr id="8" name="図 7"/>
          <p:cNvPicPr>
            <a:picLocks noChangeAspect="1"/>
          </p:cNvPicPr>
          <p:nvPr/>
        </p:nvPicPr>
        <p:blipFill>
          <a:blip r:embed="rId3"/>
          <a:stretch>
            <a:fillRect/>
          </a:stretch>
        </p:blipFill>
        <p:spPr>
          <a:xfrm>
            <a:off x="457200" y="2571750"/>
            <a:ext cx="8331200" cy="850900"/>
          </a:xfrm>
          <a:prstGeom prst="rect">
            <a:avLst/>
          </a:prstGeom>
        </p:spPr>
      </p:pic>
    </p:spTree>
    <p:extLst>
      <p:ext uri="{BB962C8B-B14F-4D97-AF65-F5344CB8AC3E}">
        <p14:creationId xmlns:p14="http://schemas.microsoft.com/office/powerpoint/2010/main" val="3936043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初期値</a:t>
            </a:r>
            <a:r>
              <a:rPr lang="en-US" altLang="ja-JP" dirty="0" smtClean="0"/>
              <a:t>/</a:t>
            </a:r>
            <a:r>
              <a:rPr lang="ja-JP" altLang="en-US" dirty="0" smtClean="0"/>
              <a:t>解析値</a:t>
            </a:r>
            <a:endParaRPr kumimoji="1" lang="ja-JP" altLang="en-US" dirty="0"/>
          </a:p>
        </p:txBody>
      </p:sp>
      <p:sp>
        <p:nvSpPr>
          <p:cNvPr id="3" name="コンテンツ プレースホルダー 2"/>
          <p:cNvSpPr>
            <a:spLocks noGrp="1"/>
          </p:cNvSpPr>
          <p:nvPr>
            <p:ph idx="1"/>
          </p:nvPr>
        </p:nvSpPr>
        <p:spPr>
          <a:xfrm>
            <a:off x="457200" y="1600200"/>
            <a:ext cx="8686800" cy="4525963"/>
          </a:xfrm>
        </p:spPr>
        <p:txBody>
          <a:bodyPr>
            <a:normAutofit fontScale="92500"/>
          </a:bodyPr>
          <a:lstStyle/>
          <a:p>
            <a:r>
              <a:rPr lang="ja-JP" altLang="en-US" dirty="0" smtClean="0"/>
              <a:t>初期値</a:t>
            </a:r>
            <a:endParaRPr lang="en-US" altLang="ja-JP" dirty="0" smtClean="0"/>
          </a:p>
          <a:p>
            <a:pPr marL="457200" lvl="1" indent="0">
              <a:buNone/>
            </a:pPr>
            <a:r>
              <a:rPr lang="en-US" altLang="ja-JP" dirty="0" err="1" smtClean="0"/>
              <a:t>xyz_VarZ</a:t>
            </a:r>
            <a:r>
              <a:rPr lang="en-US" altLang="ja-JP" dirty="0"/>
              <a:t>(</a:t>
            </a:r>
            <a:r>
              <a:rPr lang="en-US" altLang="ja-JP" dirty="0" err="1"/>
              <a:t>i,j,k</a:t>
            </a:r>
            <a:r>
              <a:rPr lang="en-US" altLang="ja-JP" dirty="0"/>
              <a:t>) = </a:t>
            </a:r>
            <a:r>
              <a:rPr lang="en-US" altLang="ja-JP" dirty="0" err="1"/>
              <a:t>cos</a:t>
            </a:r>
            <a:r>
              <a:rPr lang="en-US" altLang="ja-JP" dirty="0"/>
              <a:t>(</a:t>
            </a:r>
            <a:r>
              <a:rPr lang="en-US" altLang="ja-JP" dirty="0" err="1"/>
              <a:t>z_z</a:t>
            </a:r>
            <a:r>
              <a:rPr lang="en-US" altLang="ja-JP" dirty="0"/>
              <a:t>(k) * </a:t>
            </a:r>
            <a:r>
              <a:rPr lang="en-US" altLang="ja-JP" dirty="0" err="1"/>
              <a:t>circ</a:t>
            </a:r>
            <a:r>
              <a:rPr lang="en-US" altLang="ja-JP" dirty="0"/>
              <a:t> / (</a:t>
            </a:r>
            <a:r>
              <a:rPr lang="en-US" altLang="ja-JP" dirty="0" err="1"/>
              <a:t>zmax</a:t>
            </a:r>
            <a:r>
              <a:rPr lang="en-US" altLang="ja-JP" dirty="0"/>
              <a:t> - </a:t>
            </a:r>
            <a:r>
              <a:rPr lang="en-US" altLang="ja-JP" dirty="0" err="1"/>
              <a:t>zmin</a:t>
            </a:r>
            <a:r>
              <a:rPr lang="en-US" altLang="ja-JP" dirty="0"/>
              <a:t>) </a:t>
            </a:r>
            <a:r>
              <a:rPr lang="en-US" altLang="ja-JP" dirty="0" smtClean="0"/>
              <a:t>)</a:t>
            </a:r>
          </a:p>
          <a:p>
            <a:pPr marL="457200" lvl="1" indent="0">
              <a:buNone/>
            </a:pPr>
            <a:r>
              <a:rPr lang="it-IT" altLang="ja-JP" dirty="0" err="1" smtClean="0"/>
              <a:t>xyr_VarZ</a:t>
            </a:r>
            <a:r>
              <a:rPr lang="it-IT" altLang="ja-JP" dirty="0"/>
              <a:t>(</a:t>
            </a:r>
            <a:r>
              <a:rPr lang="it-IT" altLang="ja-JP" dirty="0" err="1"/>
              <a:t>i,j,k</a:t>
            </a:r>
            <a:r>
              <a:rPr lang="it-IT" altLang="ja-JP" dirty="0"/>
              <a:t>) = cos(</a:t>
            </a:r>
            <a:r>
              <a:rPr lang="it-IT" altLang="ja-JP" dirty="0" err="1"/>
              <a:t>r_z</a:t>
            </a:r>
            <a:r>
              <a:rPr lang="it-IT" altLang="ja-JP" dirty="0"/>
              <a:t>(k) * </a:t>
            </a:r>
            <a:r>
              <a:rPr lang="it-IT" altLang="ja-JP" dirty="0" err="1"/>
              <a:t>circ</a:t>
            </a:r>
            <a:r>
              <a:rPr lang="it-IT" altLang="ja-JP" dirty="0"/>
              <a:t> / (</a:t>
            </a:r>
            <a:r>
              <a:rPr lang="it-IT" altLang="ja-JP" dirty="0" err="1"/>
              <a:t>zmax</a:t>
            </a:r>
            <a:r>
              <a:rPr lang="it-IT" altLang="ja-JP" dirty="0"/>
              <a:t> - </a:t>
            </a:r>
            <a:r>
              <a:rPr lang="it-IT" altLang="ja-JP" dirty="0" err="1"/>
              <a:t>zmin</a:t>
            </a:r>
            <a:r>
              <a:rPr lang="it-IT" altLang="ja-JP" dirty="0"/>
              <a:t>) </a:t>
            </a:r>
            <a:r>
              <a:rPr lang="it-IT" altLang="ja-JP" dirty="0" smtClean="0"/>
              <a:t>)</a:t>
            </a:r>
          </a:p>
          <a:p>
            <a:pPr lvl="4"/>
            <a:endParaRPr kumimoji="1" lang="it-IT" altLang="ja-JP" dirty="0"/>
          </a:p>
          <a:p>
            <a:r>
              <a:rPr lang="ja-JP" altLang="en-US" dirty="0" smtClean="0"/>
              <a:t>解析値</a:t>
            </a:r>
            <a:endParaRPr lang="en-US" altLang="ja-JP" dirty="0"/>
          </a:p>
          <a:p>
            <a:pPr marL="457200" lvl="1" indent="0">
              <a:buNone/>
            </a:pPr>
            <a:r>
              <a:rPr lang="en-US" altLang="ja-JP" dirty="0" smtClean="0"/>
              <a:t>xyz_DVarZDZ0</a:t>
            </a:r>
            <a:r>
              <a:rPr lang="en-US" altLang="ja-JP" dirty="0"/>
              <a:t>(</a:t>
            </a:r>
            <a:r>
              <a:rPr lang="en-US" altLang="ja-JP" dirty="0" err="1"/>
              <a:t>i,j,k</a:t>
            </a:r>
            <a:r>
              <a:rPr lang="en-US" altLang="ja-JP" dirty="0"/>
              <a:t>) = </a:t>
            </a:r>
            <a:r>
              <a:rPr lang="en-US" altLang="ja-JP" dirty="0" smtClean="0"/>
              <a:t>&amp;</a:t>
            </a:r>
            <a:br>
              <a:rPr lang="en-US" altLang="ja-JP" dirty="0" smtClean="0"/>
            </a:br>
            <a:r>
              <a:rPr lang="en-US" altLang="ja-JP" dirty="0" smtClean="0"/>
              <a:t>&amp; </a:t>
            </a:r>
            <a:r>
              <a:rPr lang="pl-PL" altLang="ja-JP" dirty="0" smtClean="0"/>
              <a:t>- </a:t>
            </a:r>
            <a:r>
              <a:rPr lang="pl-PL" altLang="ja-JP" dirty="0"/>
              <a:t>sin(</a:t>
            </a:r>
            <a:r>
              <a:rPr lang="pl-PL" altLang="ja-JP" dirty="0" err="1"/>
              <a:t>z_z</a:t>
            </a:r>
            <a:r>
              <a:rPr lang="pl-PL" altLang="ja-JP" dirty="0"/>
              <a:t>(k) * </a:t>
            </a:r>
            <a:r>
              <a:rPr lang="pl-PL" altLang="ja-JP" dirty="0" err="1"/>
              <a:t>circ</a:t>
            </a:r>
            <a:r>
              <a:rPr lang="pl-PL" altLang="ja-JP" dirty="0"/>
              <a:t> / (</a:t>
            </a:r>
            <a:r>
              <a:rPr lang="pl-PL" altLang="ja-JP" dirty="0" err="1"/>
              <a:t>zmax</a:t>
            </a:r>
            <a:r>
              <a:rPr lang="pl-PL" altLang="ja-JP" dirty="0"/>
              <a:t> - </a:t>
            </a:r>
            <a:r>
              <a:rPr lang="pl-PL" altLang="ja-JP" dirty="0" err="1"/>
              <a:t>zmin</a:t>
            </a:r>
            <a:r>
              <a:rPr lang="pl-PL" altLang="ja-JP" dirty="0"/>
              <a:t>) ) * ( </a:t>
            </a:r>
            <a:r>
              <a:rPr lang="pl-PL" altLang="ja-JP" dirty="0" err="1"/>
              <a:t>circ</a:t>
            </a:r>
            <a:r>
              <a:rPr lang="pl-PL" altLang="ja-JP" dirty="0"/>
              <a:t> / (</a:t>
            </a:r>
            <a:r>
              <a:rPr lang="pl-PL" altLang="ja-JP" dirty="0" err="1"/>
              <a:t>zmax</a:t>
            </a:r>
            <a:r>
              <a:rPr lang="pl-PL" altLang="ja-JP" dirty="0"/>
              <a:t> - </a:t>
            </a:r>
            <a:r>
              <a:rPr lang="pl-PL" altLang="ja-JP" dirty="0" err="1"/>
              <a:t>zmin</a:t>
            </a:r>
            <a:r>
              <a:rPr lang="pl-PL" altLang="ja-JP" dirty="0"/>
              <a:t>) )</a:t>
            </a:r>
          </a:p>
          <a:p>
            <a:pPr marL="457200" lvl="1" indent="0">
              <a:buNone/>
            </a:pPr>
            <a:r>
              <a:rPr lang="pl-PL" altLang="ja-JP" dirty="0" smtClean="0"/>
              <a:t>xyr_DVarZDZ0</a:t>
            </a:r>
            <a:r>
              <a:rPr lang="pl-PL" altLang="ja-JP" dirty="0"/>
              <a:t>(</a:t>
            </a:r>
            <a:r>
              <a:rPr lang="pl-PL" altLang="ja-JP" dirty="0" err="1"/>
              <a:t>i,j,k</a:t>
            </a:r>
            <a:r>
              <a:rPr lang="pl-PL" altLang="ja-JP" dirty="0"/>
              <a:t>) = </a:t>
            </a:r>
            <a:r>
              <a:rPr lang="pl-PL" altLang="ja-JP" dirty="0" smtClean="0"/>
              <a:t>&amp;</a:t>
            </a:r>
            <a:br>
              <a:rPr lang="pl-PL" altLang="ja-JP" dirty="0" smtClean="0"/>
            </a:br>
            <a:r>
              <a:rPr lang="pl-PL" altLang="ja-JP" dirty="0" smtClean="0"/>
              <a:t>&amp; </a:t>
            </a:r>
            <a:r>
              <a:rPr lang="pl-PL" altLang="ja-JP" dirty="0"/>
              <a:t>- sin(</a:t>
            </a:r>
            <a:r>
              <a:rPr lang="pl-PL" altLang="ja-JP" dirty="0" err="1"/>
              <a:t>r_z</a:t>
            </a:r>
            <a:r>
              <a:rPr lang="pl-PL" altLang="ja-JP" dirty="0"/>
              <a:t>(k) * </a:t>
            </a:r>
            <a:r>
              <a:rPr lang="pl-PL" altLang="ja-JP" dirty="0" err="1"/>
              <a:t>circ</a:t>
            </a:r>
            <a:r>
              <a:rPr lang="pl-PL" altLang="ja-JP" dirty="0"/>
              <a:t> / (</a:t>
            </a:r>
            <a:r>
              <a:rPr lang="pl-PL" altLang="ja-JP" dirty="0" err="1"/>
              <a:t>zmax</a:t>
            </a:r>
            <a:r>
              <a:rPr lang="pl-PL" altLang="ja-JP" dirty="0"/>
              <a:t> - </a:t>
            </a:r>
            <a:r>
              <a:rPr lang="pl-PL" altLang="ja-JP" dirty="0" err="1"/>
              <a:t>zmin</a:t>
            </a:r>
            <a:r>
              <a:rPr lang="pl-PL" altLang="ja-JP" dirty="0"/>
              <a:t>) ) * ( </a:t>
            </a:r>
            <a:r>
              <a:rPr lang="pl-PL" altLang="ja-JP" dirty="0" err="1"/>
              <a:t>circ</a:t>
            </a:r>
            <a:r>
              <a:rPr lang="pl-PL" altLang="ja-JP" dirty="0"/>
              <a:t> / (</a:t>
            </a:r>
            <a:r>
              <a:rPr lang="pl-PL" altLang="ja-JP" dirty="0" err="1"/>
              <a:t>zmax</a:t>
            </a:r>
            <a:r>
              <a:rPr lang="pl-PL" altLang="ja-JP" dirty="0"/>
              <a:t> - </a:t>
            </a:r>
            <a:r>
              <a:rPr lang="pl-PL" altLang="ja-JP" dirty="0" err="1"/>
              <a:t>zmin</a:t>
            </a:r>
            <a:r>
              <a:rPr lang="pl-PL" altLang="ja-JP" dirty="0"/>
              <a:t>) )</a:t>
            </a:r>
            <a:endParaRPr kumimoji="1" lang="ja-JP" altLang="en-US" dirty="0"/>
          </a:p>
        </p:txBody>
      </p:sp>
    </p:spTree>
    <p:extLst>
      <p:ext uri="{BB962C8B-B14F-4D97-AF65-F5344CB8AC3E}">
        <p14:creationId xmlns:p14="http://schemas.microsoft.com/office/powerpoint/2010/main" val="2918484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0" y="127000"/>
            <a:ext cx="9144000" cy="6602312"/>
          </a:xfrm>
          <a:prstGeom prst="rect">
            <a:avLst/>
          </a:prstGeom>
        </p:spPr>
      </p:pic>
      <p:sp>
        <p:nvSpPr>
          <p:cNvPr id="2" name="タイトル 1"/>
          <p:cNvSpPr>
            <a:spLocks noGrp="1"/>
          </p:cNvSpPr>
          <p:nvPr>
            <p:ph type="title"/>
          </p:nvPr>
        </p:nvSpPr>
        <p:spPr/>
        <p:txBody>
          <a:bodyPr/>
          <a:lstStyle/>
          <a:p>
            <a:r>
              <a:rPr lang="ja-JP" altLang="en-US" dirty="0" smtClean="0"/>
              <a:t>相対誤差</a:t>
            </a:r>
            <a:endParaRPr kumimoji="1" lang="ja-JP" altLang="en-US" dirty="0"/>
          </a:p>
        </p:txBody>
      </p:sp>
      <p:sp>
        <p:nvSpPr>
          <p:cNvPr id="5" name="テキスト ボックス 4"/>
          <p:cNvSpPr txBox="1"/>
          <p:nvPr/>
        </p:nvSpPr>
        <p:spPr>
          <a:xfrm>
            <a:off x="0" y="5802997"/>
            <a:ext cx="4806161" cy="646331"/>
          </a:xfrm>
          <a:prstGeom prst="rect">
            <a:avLst/>
          </a:prstGeom>
          <a:noFill/>
        </p:spPr>
        <p:txBody>
          <a:bodyPr wrap="none" rtlCol="0">
            <a:spAutoFit/>
          </a:bodyPr>
          <a:lstStyle/>
          <a:p>
            <a:r>
              <a:rPr kumimoji="1" lang="ja-JP" altLang="en-US" dirty="0" smtClean="0"/>
              <a:t>実線</a:t>
            </a:r>
            <a:r>
              <a:rPr kumimoji="1" lang="en-US" altLang="ja-JP" dirty="0" smtClean="0"/>
              <a:t>: (</a:t>
            </a:r>
            <a:r>
              <a:rPr lang="en-US" altLang="ja-JP" dirty="0" err="1" smtClean="0"/>
              <a:t>xyr_dz_xyz</a:t>
            </a:r>
            <a:r>
              <a:rPr lang="en-US" altLang="ja-JP" dirty="0"/>
              <a:t>( </a:t>
            </a:r>
            <a:r>
              <a:rPr lang="en-US" altLang="ja-JP" dirty="0" err="1"/>
              <a:t>xyz_VarZ</a:t>
            </a:r>
            <a:r>
              <a:rPr lang="en-US" altLang="ja-JP" dirty="0"/>
              <a:t> </a:t>
            </a:r>
            <a:r>
              <a:rPr lang="en-US" altLang="ja-JP" dirty="0" smtClean="0"/>
              <a:t>) – </a:t>
            </a:r>
            <a:r>
              <a:rPr lang="ja-JP" altLang="en-US" dirty="0" smtClean="0"/>
              <a:t>解析値</a:t>
            </a:r>
            <a:r>
              <a:rPr lang="en-US" altLang="ja-JP" dirty="0" smtClean="0"/>
              <a:t>) / </a:t>
            </a:r>
            <a:r>
              <a:rPr lang="ja-JP" altLang="en-US" dirty="0" smtClean="0"/>
              <a:t>解析値</a:t>
            </a:r>
            <a:endParaRPr lang="en-US" altLang="ja-JP" dirty="0" smtClean="0"/>
          </a:p>
          <a:p>
            <a:r>
              <a:rPr kumimoji="1" lang="ja-JP" altLang="en-US" dirty="0" smtClean="0"/>
              <a:t>破線：</a:t>
            </a:r>
            <a:r>
              <a:rPr lang="en-US" altLang="ja-JP" dirty="0"/>
              <a:t>(</a:t>
            </a:r>
            <a:r>
              <a:rPr lang="en-US" altLang="ja-JP" dirty="0" err="1" smtClean="0"/>
              <a:t>xyz_dz_xyr</a:t>
            </a:r>
            <a:r>
              <a:rPr lang="en-US" altLang="ja-JP" dirty="0"/>
              <a:t>( </a:t>
            </a:r>
            <a:r>
              <a:rPr lang="en-US" altLang="ja-JP" dirty="0" err="1"/>
              <a:t>xyr_VarZ</a:t>
            </a:r>
            <a:r>
              <a:rPr lang="en-US" altLang="ja-JP" dirty="0"/>
              <a:t> </a:t>
            </a:r>
            <a:r>
              <a:rPr lang="en-US" altLang="ja-JP" dirty="0" smtClean="0"/>
              <a:t>) – </a:t>
            </a:r>
            <a:r>
              <a:rPr lang="ja-JP" altLang="en-US" dirty="0" smtClean="0"/>
              <a:t>解析値</a:t>
            </a:r>
            <a:r>
              <a:rPr lang="en-US" altLang="ja-JP" dirty="0" smtClean="0"/>
              <a:t>) / </a:t>
            </a:r>
            <a:r>
              <a:rPr lang="ja-JP" altLang="en-US" dirty="0" smtClean="0"/>
              <a:t>解析値</a:t>
            </a:r>
            <a:endParaRPr lang="ja-JP" altLang="en-US" dirty="0"/>
          </a:p>
        </p:txBody>
      </p:sp>
    </p:spTree>
    <p:extLst>
      <p:ext uri="{BB962C8B-B14F-4D97-AF65-F5344CB8AC3E}">
        <p14:creationId xmlns:p14="http://schemas.microsoft.com/office/powerpoint/2010/main" val="9623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r>
              <a:rPr kumimoji="1" lang="en-US" altLang="ja-JP" dirty="0" smtClean="0"/>
              <a:t>a</a:t>
            </a:r>
            <a:endParaRPr kumimoji="1" lang="ja-JP" altLang="en-US" dirty="0"/>
          </a:p>
        </p:txBody>
      </p:sp>
      <p:pic>
        <p:nvPicPr>
          <p:cNvPr id="4" name="図 3"/>
          <p:cNvPicPr>
            <a:picLocks noChangeAspect="1"/>
          </p:cNvPicPr>
          <p:nvPr/>
        </p:nvPicPr>
        <p:blipFill>
          <a:blip r:embed="rId2"/>
          <a:stretch>
            <a:fillRect/>
          </a:stretch>
        </p:blipFill>
        <p:spPr>
          <a:xfrm>
            <a:off x="0" y="127000"/>
            <a:ext cx="9144000" cy="6604000"/>
          </a:xfrm>
          <a:prstGeom prst="rect">
            <a:avLst/>
          </a:prstGeom>
        </p:spPr>
      </p:pic>
      <p:sp>
        <p:nvSpPr>
          <p:cNvPr id="5" name="テキスト ボックス 4"/>
          <p:cNvSpPr txBox="1"/>
          <p:nvPr/>
        </p:nvSpPr>
        <p:spPr>
          <a:xfrm>
            <a:off x="0" y="5802997"/>
            <a:ext cx="5747524" cy="646331"/>
          </a:xfrm>
          <a:prstGeom prst="rect">
            <a:avLst/>
          </a:prstGeom>
          <a:noFill/>
        </p:spPr>
        <p:txBody>
          <a:bodyPr wrap="none" rtlCol="0">
            <a:spAutoFit/>
          </a:bodyPr>
          <a:lstStyle/>
          <a:p>
            <a:r>
              <a:rPr kumimoji="1" lang="ja-JP" altLang="en-US" dirty="0" smtClean="0"/>
              <a:t>実線</a:t>
            </a:r>
            <a:r>
              <a:rPr kumimoji="1" lang="en-US" altLang="ja-JP" dirty="0" smtClean="0"/>
              <a:t>: (</a:t>
            </a:r>
            <a:r>
              <a:rPr lang="en-US" altLang="ja-JP" dirty="0" err="1" smtClean="0"/>
              <a:t>xyr_dz_xyz</a:t>
            </a:r>
            <a:r>
              <a:rPr lang="en-US" altLang="ja-JP" dirty="0"/>
              <a:t>( </a:t>
            </a:r>
            <a:r>
              <a:rPr lang="en-US" altLang="ja-JP" dirty="0" err="1"/>
              <a:t>xyz_VarZ</a:t>
            </a:r>
            <a:r>
              <a:rPr lang="en-US" altLang="ja-JP" dirty="0"/>
              <a:t> </a:t>
            </a:r>
            <a:r>
              <a:rPr lang="en-US" altLang="ja-JP" dirty="0" smtClean="0"/>
              <a:t>) – </a:t>
            </a:r>
            <a:r>
              <a:rPr lang="ja-JP" altLang="en-US" dirty="0" smtClean="0"/>
              <a:t>解析値</a:t>
            </a:r>
            <a:r>
              <a:rPr lang="en-US" altLang="ja-JP" dirty="0" smtClean="0"/>
              <a:t>) / </a:t>
            </a:r>
            <a:r>
              <a:rPr lang="ja-JP" altLang="en-US" dirty="0" smtClean="0"/>
              <a:t>解析値</a:t>
            </a:r>
            <a:endParaRPr lang="en-US" altLang="ja-JP" dirty="0" smtClean="0"/>
          </a:p>
          <a:p>
            <a:r>
              <a:rPr kumimoji="1" lang="ja-JP" altLang="en-US" dirty="0" smtClean="0"/>
              <a:t>破線：</a:t>
            </a:r>
            <a:r>
              <a:rPr kumimoji="1" lang="en-US" altLang="ja-JP" dirty="0" smtClean="0"/>
              <a:t>(</a:t>
            </a:r>
            <a:r>
              <a:rPr lang="en-US" altLang="ja-JP" dirty="0" err="1" smtClean="0"/>
              <a:t>xyz_dz_xyr</a:t>
            </a:r>
            <a:r>
              <a:rPr lang="en-US" altLang="ja-JP" dirty="0"/>
              <a:t>( </a:t>
            </a:r>
            <a:r>
              <a:rPr lang="en-US" altLang="ja-JP" dirty="0" err="1"/>
              <a:t>xyr_xyz</a:t>
            </a:r>
            <a:r>
              <a:rPr lang="en-US" altLang="ja-JP" dirty="0"/>
              <a:t>( </a:t>
            </a:r>
            <a:r>
              <a:rPr lang="en-US" altLang="ja-JP" dirty="0" err="1"/>
              <a:t>xyz_VarZ</a:t>
            </a:r>
            <a:r>
              <a:rPr lang="en-US" altLang="ja-JP" dirty="0"/>
              <a:t> ) </a:t>
            </a:r>
            <a:r>
              <a:rPr lang="en-US" altLang="ja-JP" dirty="0" smtClean="0"/>
              <a:t>) – </a:t>
            </a:r>
            <a:r>
              <a:rPr lang="ja-JP" altLang="en-US" dirty="0" smtClean="0"/>
              <a:t>解析値</a:t>
            </a:r>
            <a:r>
              <a:rPr lang="en-US" altLang="ja-JP" dirty="0" smtClean="0"/>
              <a:t>) / </a:t>
            </a:r>
            <a:r>
              <a:rPr lang="ja-JP" altLang="en-US" dirty="0" smtClean="0"/>
              <a:t>解析値</a:t>
            </a:r>
            <a:endParaRPr lang="ja-JP" altLang="en-US" dirty="0"/>
          </a:p>
        </p:txBody>
      </p:sp>
      <p:sp>
        <p:nvSpPr>
          <p:cNvPr id="2" name="タイトル 1"/>
          <p:cNvSpPr>
            <a:spLocks noGrp="1"/>
          </p:cNvSpPr>
          <p:nvPr>
            <p:ph type="title"/>
          </p:nvPr>
        </p:nvSpPr>
        <p:spPr/>
        <p:txBody>
          <a:bodyPr/>
          <a:lstStyle/>
          <a:p>
            <a:r>
              <a:rPr kumimoji="1" lang="ja-JP" altLang="en-US" dirty="0" smtClean="0"/>
              <a:t>相対誤差</a:t>
            </a:r>
            <a:endParaRPr kumimoji="1" lang="ja-JP" altLang="en-US" dirty="0"/>
          </a:p>
        </p:txBody>
      </p:sp>
    </p:spTree>
    <p:extLst>
      <p:ext uri="{BB962C8B-B14F-4D97-AF65-F5344CB8AC3E}">
        <p14:creationId xmlns:p14="http://schemas.microsoft.com/office/powerpoint/2010/main" val="3912767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参考：</a:t>
            </a:r>
            <a:r>
              <a:rPr kumimoji="1" lang="ja-JP" altLang="en-US" dirty="0" smtClean="0"/>
              <a:t>平均操作</a:t>
            </a:r>
            <a:endParaRPr kumimoji="1" lang="ja-JP" altLang="en-US" dirty="0"/>
          </a:p>
        </p:txBody>
      </p:sp>
      <p:pic>
        <p:nvPicPr>
          <p:cNvPr id="4" name="コンテンツ プレースホルダー 3"/>
          <p:cNvPicPr>
            <a:picLocks noGrp="1" noChangeAspect="1"/>
          </p:cNvPicPr>
          <p:nvPr>
            <p:ph idx="1"/>
          </p:nvPr>
        </p:nvPicPr>
        <p:blipFill>
          <a:blip r:embed="rId2"/>
          <a:srcRect t="12174" b="12174"/>
          <a:stretch>
            <a:fillRect/>
          </a:stretch>
        </p:blipFill>
        <p:spPr/>
      </p:pic>
      <p:sp>
        <p:nvSpPr>
          <p:cNvPr id="5" name="テキスト ボックス 4"/>
          <p:cNvSpPr txBox="1"/>
          <p:nvPr/>
        </p:nvSpPr>
        <p:spPr>
          <a:xfrm>
            <a:off x="0" y="6098491"/>
            <a:ext cx="4550532" cy="646331"/>
          </a:xfrm>
          <a:prstGeom prst="rect">
            <a:avLst/>
          </a:prstGeom>
          <a:noFill/>
        </p:spPr>
        <p:txBody>
          <a:bodyPr wrap="none" rtlCol="0">
            <a:spAutoFit/>
          </a:bodyPr>
          <a:lstStyle/>
          <a:p>
            <a:r>
              <a:rPr kumimoji="1" lang="ja-JP" altLang="en-US" dirty="0" smtClean="0"/>
              <a:t>実線</a:t>
            </a:r>
            <a:r>
              <a:rPr kumimoji="1" lang="en-US" altLang="ja-JP" dirty="0" smtClean="0"/>
              <a:t>: </a:t>
            </a:r>
            <a:r>
              <a:rPr lang="en-US" altLang="ja-JP" dirty="0"/>
              <a:t> </a:t>
            </a:r>
            <a:r>
              <a:rPr lang="en-US" altLang="ja-JP" dirty="0" smtClean="0"/>
              <a:t>(</a:t>
            </a:r>
            <a:r>
              <a:rPr lang="en-US" altLang="ja-JP" dirty="0" err="1" smtClean="0"/>
              <a:t>xyz_xyr</a:t>
            </a:r>
            <a:r>
              <a:rPr lang="en-US" altLang="ja-JP" dirty="0" smtClean="0"/>
              <a:t>( </a:t>
            </a:r>
            <a:r>
              <a:rPr lang="en-US" altLang="ja-JP" dirty="0" err="1" smtClean="0"/>
              <a:t>xyr_VarZ</a:t>
            </a:r>
            <a:r>
              <a:rPr lang="en-US" altLang="ja-JP" dirty="0" smtClean="0"/>
              <a:t> ) – </a:t>
            </a:r>
            <a:r>
              <a:rPr lang="ja-JP" altLang="en-US" dirty="0" smtClean="0"/>
              <a:t>解析値</a:t>
            </a:r>
            <a:r>
              <a:rPr lang="en-US" altLang="ja-JP" dirty="0" smtClean="0"/>
              <a:t>) / </a:t>
            </a:r>
            <a:r>
              <a:rPr lang="ja-JP" altLang="en-US" dirty="0" smtClean="0"/>
              <a:t>解析値</a:t>
            </a:r>
            <a:endParaRPr lang="en-US" altLang="ja-JP" dirty="0" smtClean="0"/>
          </a:p>
          <a:p>
            <a:r>
              <a:rPr kumimoji="1" lang="ja-JP" altLang="en-US" dirty="0" smtClean="0"/>
              <a:t>破線：</a:t>
            </a:r>
            <a:r>
              <a:rPr lang="en-US" altLang="ja-JP" dirty="0"/>
              <a:t> </a:t>
            </a:r>
            <a:r>
              <a:rPr lang="en-US" altLang="ja-JP" dirty="0" smtClean="0"/>
              <a:t>(</a:t>
            </a:r>
            <a:r>
              <a:rPr lang="en-US" altLang="ja-JP" dirty="0" err="1" smtClean="0"/>
              <a:t>xyr_xyz</a:t>
            </a:r>
            <a:r>
              <a:rPr lang="en-US" altLang="ja-JP" dirty="0"/>
              <a:t>( </a:t>
            </a:r>
            <a:r>
              <a:rPr lang="en-US" altLang="ja-JP" dirty="0" err="1"/>
              <a:t>xyz_VarZ</a:t>
            </a:r>
            <a:r>
              <a:rPr lang="en-US" altLang="ja-JP" dirty="0"/>
              <a:t> </a:t>
            </a:r>
            <a:r>
              <a:rPr lang="en-US" altLang="ja-JP" dirty="0" smtClean="0"/>
              <a:t>) – </a:t>
            </a:r>
            <a:r>
              <a:rPr lang="ja-JP" altLang="en-US" dirty="0" smtClean="0"/>
              <a:t>解析値</a:t>
            </a:r>
            <a:r>
              <a:rPr lang="en-US" altLang="ja-JP" dirty="0" smtClean="0"/>
              <a:t>) / </a:t>
            </a:r>
            <a:r>
              <a:rPr lang="ja-JP" altLang="en-US" dirty="0" smtClean="0"/>
              <a:t>解析値</a:t>
            </a:r>
            <a:endParaRPr kumimoji="1" lang="ja-JP" altLang="en-US" dirty="0"/>
          </a:p>
        </p:txBody>
      </p:sp>
    </p:spTree>
    <p:extLst>
      <p:ext uri="{BB962C8B-B14F-4D97-AF65-F5344CB8AC3E}">
        <p14:creationId xmlns:p14="http://schemas.microsoft.com/office/powerpoint/2010/main" val="3883213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木星条件</a:t>
            </a:r>
            <a:endParaRPr kumimoji="1" lang="ja-JP" altLang="en-US" dirty="0"/>
          </a:p>
        </p:txBody>
      </p:sp>
      <p:sp>
        <p:nvSpPr>
          <p:cNvPr id="3" name="サブタイトル 2"/>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301919113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normAutofit fontScale="92500"/>
          </a:bodyPr>
          <a:lstStyle/>
          <a:p>
            <a:r>
              <a:rPr lang="ja-JP" altLang="en-US" dirty="0" smtClean="0"/>
              <a:t>困ったこと</a:t>
            </a:r>
            <a:r>
              <a:rPr lang="en-US" altLang="ja-JP" dirty="0" smtClean="0"/>
              <a:t>: </a:t>
            </a:r>
            <a:br>
              <a:rPr lang="en-US" altLang="ja-JP" dirty="0" smtClean="0"/>
            </a:br>
            <a:r>
              <a:rPr lang="en-US" altLang="ja-JP" dirty="0" smtClean="0"/>
              <a:t>arare4 </a:t>
            </a:r>
            <a:r>
              <a:rPr lang="ja-JP" altLang="en-US" dirty="0" smtClean="0"/>
              <a:t>と</a:t>
            </a:r>
            <a:r>
              <a:rPr lang="en-US" altLang="ja-JP" dirty="0" smtClean="0"/>
              <a:t> arare6 </a:t>
            </a:r>
            <a:r>
              <a:rPr lang="ja-JP" altLang="en-US" dirty="0" smtClean="0"/>
              <a:t>で得られた周期が異なる</a:t>
            </a:r>
            <a:endParaRPr lang="en-US" altLang="ja-JP" dirty="0" smtClean="0"/>
          </a:p>
          <a:p>
            <a:endParaRPr lang="en-US" altLang="ja-JP" dirty="0"/>
          </a:p>
          <a:p>
            <a:r>
              <a:rPr lang="ja-JP" altLang="en-US" dirty="0" smtClean="0"/>
              <a:t>方程式系を変更したことにより周期が変わったことを示せれば良いのだが</a:t>
            </a:r>
            <a:r>
              <a:rPr lang="en-US" altLang="ja-JP" dirty="0" smtClean="0"/>
              <a:t>. </a:t>
            </a:r>
            <a:r>
              <a:rPr lang="ja-JP" altLang="en-US" dirty="0" smtClean="0"/>
              <a:t>まだその段階にない</a:t>
            </a:r>
            <a:r>
              <a:rPr lang="en-US" altLang="ja-JP" dirty="0" smtClean="0"/>
              <a:t>. </a:t>
            </a:r>
          </a:p>
          <a:p>
            <a:r>
              <a:rPr lang="ja-JP" altLang="en-US" dirty="0" smtClean="0"/>
              <a:t>方法：</a:t>
            </a:r>
            <a:r>
              <a:rPr lang="en-US" altLang="ja-JP" dirty="0" smtClean="0"/>
              <a:t/>
            </a:r>
            <a:br>
              <a:rPr lang="en-US" altLang="ja-JP" dirty="0" smtClean="0"/>
            </a:br>
            <a:r>
              <a:rPr lang="en-US" altLang="ja-JP" dirty="0" smtClean="0"/>
              <a:t>arare4 </a:t>
            </a:r>
            <a:r>
              <a:rPr lang="ja-JP" altLang="en-US" dirty="0" smtClean="0"/>
              <a:t>から</a:t>
            </a:r>
            <a:r>
              <a:rPr lang="en-US" altLang="ja-JP" dirty="0" smtClean="0"/>
              <a:t> arare6 </a:t>
            </a:r>
            <a:r>
              <a:rPr lang="ja-JP" altLang="en-US" dirty="0" smtClean="0"/>
              <a:t>への途中経過において木星条件の長時間計算を行う</a:t>
            </a:r>
            <a:r>
              <a:rPr lang="en-US" altLang="ja-JP" dirty="0" smtClean="0"/>
              <a:t>. </a:t>
            </a:r>
            <a:r>
              <a:rPr lang="ja-JP" altLang="en-US" dirty="0" smtClean="0"/>
              <a:t>どの段階で周期が大きく変わるか</a:t>
            </a:r>
            <a:r>
              <a:rPr lang="en-US" altLang="ja-JP" dirty="0" smtClean="0"/>
              <a:t>?</a:t>
            </a:r>
          </a:p>
        </p:txBody>
      </p:sp>
    </p:spTree>
    <p:extLst>
      <p:ext uri="{BB962C8B-B14F-4D97-AF65-F5344CB8AC3E}">
        <p14:creationId xmlns:p14="http://schemas.microsoft.com/office/powerpoint/2010/main" val="244419226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274</TotalTime>
  <Words>2324</Words>
  <Application>Microsoft Macintosh PowerPoint</Application>
  <PresentationFormat>画面に合わせる (4:3)</PresentationFormat>
  <Paragraphs>153</Paragraphs>
  <Slides>27</Slides>
  <Notes>12</Notes>
  <HiddenSlides>0</HiddenSlides>
  <MMClips>0</MMClips>
  <ScaleCrop>false</ScaleCrop>
  <HeadingPairs>
    <vt:vector size="4" baseType="variant">
      <vt:variant>
        <vt:lpstr>テーマ</vt:lpstr>
      </vt:variant>
      <vt:variant>
        <vt:i4>1</vt:i4>
      </vt:variant>
      <vt:variant>
        <vt:lpstr>スライド タイトル</vt:lpstr>
      </vt:variant>
      <vt:variant>
        <vt:i4>27</vt:i4>
      </vt:variant>
    </vt:vector>
  </HeadingPairs>
  <TitlesOfParts>
    <vt:vector size="28" baseType="lpstr">
      <vt:lpstr>ホワイト</vt:lpstr>
      <vt:lpstr>格子刻み</vt:lpstr>
      <vt:lpstr>設定ファイル</vt:lpstr>
      <vt:lpstr>微分操作 (二次精度)</vt:lpstr>
      <vt:lpstr>初期値/解析値</vt:lpstr>
      <vt:lpstr>相対誤差</vt:lpstr>
      <vt:lpstr>相対誤差</vt:lpstr>
      <vt:lpstr>参考：平均操作</vt:lpstr>
      <vt:lpstr>木星条件</vt:lpstr>
      <vt:lpstr>PowerPoint プレゼンテーション</vt:lpstr>
      <vt:lpstr>PowerPoint プレゼンテーション</vt:lpstr>
      <vt:lpstr>圧力問題</vt:lpstr>
      <vt:lpstr>地球条件</vt:lpstr>
      <vt:lpstr>木星条件</vt:lpstr>
      <vt:lpstr>最適化オプション</vt:lpstr>
      <vt:lpstr>01: -h fp0 -h flex_mp=intolerant -h ipa4 (44) 02: -h fp1 -h flex_mp=intolerant -h ipa4 (49) 03: -h fp2 -h flex_mp=intolerant -h ipa4 (51)</vt:lpstr>
      <vt:lpstr>04: -h fp0 –h flex_mp=strict -h ipa4 (71) 05: -h fp1 –h flex_mp=strict -h ipa4 (72) 06: -h fp2 –h flex_mp=strict -h ipa4 (74)</vt:lpstr>
      <vt:lpstr>07: -h fp0 –h flex_mp=conservative -h ipa4 (71) 08: -h fp1 –h flex_mp=conservative -h ipa4 (73) 09: -h fp2 –h flex_mp=conservative -h ipa4 (85)</vt:lpstr>
      <vt:lpstr>10: -h fp0 -h nofp_trap -h flex_mp=intolerant -h ipa4 (44)  11: -h fp1 -h nofp_trap -h flex_mp=intolerant -h ipa4 (53) 12: -h fp2 -h nofp_trap -h flex_mp=intolerant -h ipa4 (53)</vt:lpstr>
      <vt:lpstr>13: -O1 -h fp1 -h flex_mp=intolerant -h ipa2 (46)  14: -O2 -h fp1 -h flex_mp=intolerant –h ipa2 (47) 15: -O3 -h fp1 -h flex_mp=intolerant -h ipa2 (47)</vt:lpstr>
      <vt:lpstr>16: -O1 -h fp1 -h flex_mp=intolerant -h ipa3 (46) 17: -O2 -h fp1 -h flex_mp=intolerant –h ipa3 (48) 18: -O3 -h fp1 -h flex_mp=intolerant -h ipa3 (49)</vt:lpstr>
      <vt:lpstr>19:  -O1 -h fp1 -h flex_mp=intolerant -h ipa4 (46) 20: -O2 -h fp1 -h flex_mp=intolerant -h ipa4 (48) 02: -O3 -h fp1 -h flex_mp=intolerant -h ipa4 (49)</vt:lpstr>
      <vt:lpstr>21: -O1 -h fp1 -h flex_mp=intolerant -h ipa4 (69) 22: -O2 -h fp1 -h flex_mp=intolerant -h ipa4 (72) 05: -O3 -h fp1 -h flex_mp=intolerant -h ipa4 (49)</vt:lpstr>
      <vt:lpstr>23: -O1 -h fp1 -h flex_mp=conservative -h ipa4 (68) 24: -O2 -h fp1 -h flex_mp=conservative -h ipa4 (72) 08: -O3 -h fp1 -h flex_mp=conservative -h ipa4 (73)</vt:lpstr>
      <vt:lpstr>25:  -h fp0 -h flex_mp=intolerant -h ipa4 -h nofp_trap (44) 26:  -h fp1 -h flex_mp=intolerant -h ipa4 -h nofp_trap (51) </vt:lpstr>
      <vt:lpstr>27:  -O3 -h fp0 -h flex_mp=strict -h ipa4 -h nofp_trap (71) 28:  -O3 -h fp1 -h flex_mp=strict -h ipa4 -h nofp_trap (74) 29: -O1 -h fp1 -h flex_mp=strict -h ipa4 -h nofp_trap (71) 30: -O2 -h fp2 -h flex_mp=strict -h ipa4 -h nofp_trap (74)</vt:lpstr>
      <vt:lpstr>PowerPoint プレゼンテーション</vt:lpstr>
      <vt:lpstr>PowerPoint プレゼンテーション</vt:lpstr>
    </vt:vector>
  </TitlesOfParts>
  <Company>GFD_Dennou_Club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格子刻み</dc:title>
  <dc:creator>SUGIYAMA Ko-ichiro</dc:creator>
  <cp:lastModifiedBy>SUGIYAMA Ko-ichiro</cp:lastModifiedBy>
  <cp:revision>79</cp:revision>
  <dcterms:created xsi:type="dcterms:W3CDTF">2015-04-15T05:12:02Z</dcterms:created>
  <dcterms:modified xsi:type="dcterms:W3CDTF">2015-04-30T04:15:02Z</dcterms:modified>
</cp:coreProperties>
</file>