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5422" r:id="rId1"/>
  </p:sldMasterIdLst>
  <p:notesMasterIdLst>
    <p:notesMasterId r:id="rId6"/>
  </p:notesMasterIdLst>
  <p:handoutMasterIdLst>
    <p:handoutMasterId r:id="rId7"/>
  </p:handoutMasterIdLst>
  <p:sldIdLst>
    <p:sldId id="265" r:id="rId2"/>
    <p:sldId id="266" r:id="rId3"/>
    <p:sldId id="263" r:id="rId4"/>
    <p:sldId id="264" r:id="rId5"/>
  </p:sldIdLst>
  <p:sldSz cx="9144000" cy="6858000" type="screen4x3"/>
  <p:notesSz cx="6794500" cy="9931400"/>
  <p:embeddedFontLst>
    <p:embeddedFont>
      <p:font typeface="Cambria Math" panose="02040503050406030204" pitchFamily="18" charset="0"/>
      <p:regular r:id="rId8"/>
    </p:embeddedFont>
    <p:embeddedFont>
      <p:font typeface="Calibri" panose="020F0502020204030204" pitchFamily="34" charset="0"/>
      <p:regular r:id="rId9"/>
      <p:bold r:id="rId10"/>
      <p:italic r:id="rId11"/>
      <p:boldItalic r:id="rId12"/>
    </p:embeddedFont>
    <p:embeddedFont>
      <p:font typeface="游ゴシック" panose="020B0400000000000000" pitchFamily="50" charset="-128"/>
      <p:regular r:id="rId13"/>
      <p:bold r:id="rId14"/>
    </p:embeddedFont>
    <p:embeddedFont>
      <p:font typeface="Wingdings 2" panose="05020102010507070707" pitchFamily="18" charset="2"/>
      <p:regular r:id="rId1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545" autoAdjust="0"/>
  </p:normalViewPr>
  <p:slideViewPr>
    <p:cSldViewPr snapToGrid="0">
      <p:cViewPr varScale="1">
        <p:scale>
          <a:sx n="85" d="100"/>
          <a:sy n="85" d="100"/>
        </p:scale>
        <p:origin x="133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1934" y="3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513DF38-9958-4A6F-86EF-8BA6618852E1}" type="datetimeFigureOut">
              <a:rPr kumimoji="1" lang="ja-JP" altLang="en-US" smtClean="0"/>
              <a:t>2015/2/26</a:t>
            </a:fld>
            <a:endParaRPr kumimoji="1" lang="ja-JP" altLang="en-US"/>
          </a:p>
        </p:txBody>
      </p:sp>
      <p:sp>
        <p:nvSpPr>
          <p:cNvPr id="4" name="フッター プレースホルダー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1C6AD1F1-6F4A-4366-B0D0-D5BD47204A8B}" type="slidenum">
              <a:rPr kumimoji="1" lang="ja-JP" altLang="en-US" smtClean="0"/>
              <a:t>‹#›</a:t>
            </a:fld>
            <a:endParaRPr kumimoji="1" lang="ja-JP" altLang="en-US"/>
          </a:p>
        </p:txBody>
      </p:sp>
    </p:spTree>
    <p:extLst>
      <p:ext uri="{BB962C8B-B14F-4D97-AF65-F5344CB8AC3E}">
        <p14:creationId xmlns:p14="http://schemas.microsoft.com/office/powerpoint/2010/main" val="325073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74EB144F-8F4C-4DF9-AB75-D3E5B7078BC8}" type="datetimeFigureOut">
              <a:rPr kumimoji="1" lang="ja-JP" altLang="en-US" smtClean="0"/>
              <a:t>2015/2/26</a:t>
            </a:fld>
            <a:endParaRPr kumimoji="1" lang="ja-JP" altLang="en-US"/>
          </a:p>
        </p:txBody>
      </p:sp>
      <p:sp>
        <p:nvSpPr>
          <p:cNvPr id="4" name="スライド イメージ プレースホルダー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61F0AA0-67F7-4313-A0CE-59B75C8F59A7}" type="slidenum">
              <a:rPr kumimoji="1" lang="ja-JP" altLang="en-US" smtClean="0"/>
              <a:t>‹#›</a:t>
            </a:fld>
            <a:endParaRPr kumimoji="1" lang="ja-JP" altLang="en-US"/>
          </a:p>
        </p:txBody>
      </p:sp>
    </p:spTree>
    <p:extLst>
      <p:ext uri="{BB962C8B-B14F-4D97-AF65-F5344CB8AC3E}">
        <p14:creationId xmlns:p14="http://schemas.microsoft.com/office/powerpoint/2010/main" val="11101503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地球および惑星大気科学研究室の村上美雪です</a:t>
            </a:r>
            <a:r>
              <a:rPr kumimoji="1" lang="en-US" altLang="ja-JP" dirty="0" smtClean="0"/>
              <a:t>.</a:t>
            </a:r>
          </a:p>
          <a:p>
            <a:r>
              <a:rPr kumimoji="1" lang="ja-JP" altLang="en-US" dirty="0" smtClean="0"/>
              <a:t>私は内部重力波の伝播特性について研究しましたので発表いたします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61F0AA0-67F7-4313-A0CE-59B75C8F59A7}" type="slidenum">
              <a:rPr kumimoji="1" lang="ja-JP" altLang="en-US" smtClean="0"/>
              <a:t>1</a:t>
            </a:fld>
            <a:endParaRPr kumimoji="1" lang="ja-JP" altLang="en-US"/>
          </a:p>
        </p:txBody>
      </p:sp>
    </p:spTree>
    <p:extLst>
      <p:ext uri="{BB962C8B-B14F-4D97-AF65-F5344CB8AC3E}">
        <p14:creationId xmlns:p14="http://schemas.microsoft.com/office/powerpoint/2010/main" val="184297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まず初めに内部重力波とは何かを説明します</a:t>
            </a:r>
            <a:r>
              <a:rPr kumimoji="1" lang="en-US" altLang="ja-JP" dirty="0" smtClean="0"/>
              <a:t>.</a:t>
            </a:r>
          </a:p>
          <a:p>
            <a:r>
              <a:rPr kumimoji="1" lang="ja-JP" altLang="en-US" dirty="0" smtClean="0"/>
              <a:t>内部重力波とは密度成層した流体内部を伝わる浮力を復元力とする波のことをいいます</a:t>
            </a:r>
            <a:endParaRPr kumimoji="1" lang="en-US" altLang="ja-JP" dirty="0" smtClean="0"/>
          </a:p>
          <a:p>
            <a:r>
              <a:rPr kumimoji="1" lang="ja-JP" altLang="en-US" dirty="0" smtClean="0"/>
              <a:t>地球大気は概ね密度成層しているため</a:t>
            </a:r>
            <a:r>
              <a:rPr kumimoji="1" lang="en-US" altLang="ja-JP" dirty="0" smtClean="0"/>
              <a:t>, </a:t>
            </a:r>
            <a:r>
              <a:rPr kumimoji="1" lang="ja-JP" altLang="en-US" dirty="0" smtClean="0"/>
              <a:t>この内部重力波はいたるところに存在しており</a:t>
            </a:r>
            <a:endParaRPr kumimoji="1" lang="en-US" altLang="ja-JP" dirty="0" smtClean="0"/>
          </a:p>
          <a:p>
            <a:r>
              <a:rPr kumimoji="1" lang="ja-JP" altLang="en-US" dirty="0" smtClean="0"/>
              <a:t>様々な大気の現象に関与しています</a:t>
            </a:r>
            <a:endParaRPr kumimoji="1" lang="en-US" altLang="ja-JP" dirty="0" smtClean="0"/>
          </a:p>
          <a:p>
            <a:r>
              <a:rPr kumimoji="1" lang="ja-JP" altLang="en-US" dirty="0" smtClean="0"/>
              <a:t>たとえば代表的なものとしては山岳波があります</a:t>
            </a:r>
            <a:r>
              <a:rPr kumimoji="1" lang="en-US" altLang="ja-JP" dirty="0" smtClean="0"/>
              <a:t>.</a:t>
            </a:r>
            <a:r>
              <a:rPr kumimoji="1" lang="ja-JP" altLang="en-US" dirty="0" smtClean="0"/>
              <a:t>これは気流が山にぶつかることで励起される内部重力波の一種です。</a:t>
            </a:r>
            <a:endParaRPr kumimoji="1" lang="en-US" altLang="ja-JP" dirty="0" smtClean="0"/>
          </a:p>
          <a:p>
            <a:r>
              <a:rPr kumimoji="1" lang="ja-JP" altLang="en-US" dirty="0" smtClean="0"/>
              <a:t>この山岳波による雲の写真はキャンパス内でとられたもので、大学周辺の六甲山系でもよく見られます</a:t>
            </a:r>
            <a:endParaRPr kumimoji="1" lang="en-US" altLang="ja-JP" dirty="0" smtClean="0"/>
          </a:p>
          <a:p>
            <a:r>
              <a:rPr kumimoji="1" lang="en-US" altLang="ja-JP" dirty="0" smtClean="0"/>
              <a:t>(</a:t>
            </a:r>
            <a:r>
              <a:rPr kumimoji="1" lang="ja-JP" altLang="en-US" dirty="0" smtClean="0"/>
              <a:t>また中間圏界面付近の弱風層の形成にも関与しているといわれています</a:t>
            </a:r>
            <a:r>
              <a:rPr kumimoji="1" lang="en-US" altLang="ja-JP" dirty="0" smtClean="0"/>
              <a:t>)</a:t>
            </a:r>
          </a:p>
          <a:p>
            <a:r>
              <a:rPr kumimoji="1" lang="ja-JP" altLang="en-US" dirty="0" smtClean="0"/>
              <a:t>これ以外にもさまざまな現象に関わる内部重力波を知ることは地球大気について知るうえでとても重要であると考えます</a:t>
            </a:r>
            <a:r>
              <a:rPr kumimoji="1" lang="en-US" altLang="ja-JP" dirty="0" smtClean="0"/>
              <a:t>.</a:t>
            </a:r>
          </a:p>
          <a:p>
            <a:endParaRPr kumimoji="1" lang="en-US" altLang="ja-JP" dirty="0" smtClean="0"/>
          </a:p>
          <a:p>
            <a:r>
              <a:rPr kumimoji="1" lang="ja-JP" altLang="en-US" dirty="0" smtClean="0"/>
              <a:t>今回の研究としては</a:t>
            </a:r>
            <a:endParaRPr kumimoji="1" lang="en-US" altLang="ja-JP" dirty="0" smtClean="0"/>
          </a:p>
          <a:p>
            <a:pPr lvl="1">
              <a:buFont typeface="+mj-lt"/>
              <a:buAutoNum type="arabicPeriod"/>
            </a:pPr>
            <a:r>
              <a:rPr lang="ja-JP" altLang="en-US" sz="1200" dirty="0" smtClean="0"/>
              <a:t>線形化した流体の基礎方程式から導かれる線形波動の分類</a:t>
            </a:r>
          </a:p>
          <a:p>
            <a:pPr lvl="1">
              <a:buFont typeface="+mj-lt"/>
              <a:buAutoNum type="arabicPeriod"/>
            </a:pPr>
            <a:r>
              <a:rPr lang="en-US" altLang="ja-JP" sz="1200" dirty="0" err="1" smtClean="0"/>
              <a:t>Boussinesq</a:t>
            </a:r>
            <a:r>
              <a:rPr lang="en-US" altLang="ja-JP" sz="1200" dirty="0" smtClean="0"/>
              <a:t> </a:t>
            </a:r>
            <a:r>
              <a:rPr lang="ja-JP" altLang="en-US" sz="1200" dirty="0" smtClean="0"/>
              <a:t>近似を用いた内部重力波の反射や透過についての伝播特性の考察</a:t>
            </a:r>
          </a:p>
          <a:p>
            <a:r>
              <a:rPr kumimoji="1" lang="ja-JP" altLang="en-US" dirty="0" smtClean="0"/>
              <a:t>を行いました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61F0AA0-67F7-4313-A0CE-59B75C8F59A7}" type="slidenum">
              <a:rPr kumimoji="1" lang="ja-JP" altLang="en-US" smtClean="0"/>
              <a:t>2</a:t>
            </a:fld>
            <a:endParaRPr kumimoji="1" lang="ja-JP" altLang="en-US"/>
          </a:p>
        </p:txBody>
      </p:sp>
    </p:spTree>
    <p:extLst>
      <p:ext uri="{BB962C8B-B14F-4D97-AF65-F5344CB8AC3E}">
        <p14:creationId xmlns:p14="http://schemas.microsoft.com/office/powerpoint/2010/main" val="283027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まず線形化した支配方程式とそこから導かれる分散関係式がこちらです</a:t>
            </a:r>
            <a:endParaRPr kumimoji="1" lang="en-US" altLang="ja-JP" dirty="0" smtClean="0"/>
          </a:p>
          <a:p>
            <a:r>
              <a:rPr kumimoji="1" lang="ja-JP" altLang="en-US" dirty="0" smtClean="0"/>
              <a:t>鉛直二次元平面で断熱過程を考えており、支配方程式は運動方程式、連続の式、エントロピー保存の式です</a:t>
            </a:r>
            <a:endParaRPr kumimoji="1" lang="en-US" altLang="ja-JP" dirty="0" smtClean="0"/>
          </a:p>
          <a:p>
            <a:r>
              <a:rPr kumimoji="1" lang="ja-JP" altLang="en-US" dirty="0" smtClean="0"/>
              <a:t>これらを整理して波動解を仮定し、分散関係式を導出しました</a:t>
            </a:r>
            <a:r>
              <a:rPr kumimoji="1" lang="en-US" altLang="ja-JP" dirty="0" smtClean="0"/>
              <a:t>.</a:t>
            </a:r>
          </a:p>
          <a:p>
            <a:r>
              <a:rPr kumimoji="1" lang="ja-JP" altLang="en-US" dirty="0" smtClean="0"/>
              <a:t>図は水平方向の波数</a:t>
            </a:r>
            <a:r>
              <a:rPr kumimoji="1" lang="en-US" altLang="ja-JP" dirty="0" smtClean="0"/>
              <a:t>k</a:t>
            </a:r>
            <a:r>
              <a:rPr kumimoji="1" lang="ja-JP" altLang="en-US" dirty="0" smtClean="0"/>
              <a:t>と</a:t>
            </a:r>
            <a:r>
              <a:rPr kumimoji="1" lang="en-US" altLang="ja-JP" dirty="0" smtClean="0"/>
              <a:t>ω</a:t>
            </a:r>
            <a:r>
              <a:rPr kumimoji="1" lang="ja-JP" altLang="en-US" dirty="0" smtClean="0"/>
              <a:t>についての分散関係を示したもので</a:t>
            </a:r>
            <a:endParaRPr kumimoji="1" lang="en-US" altLang="ja-JP" dirty="0" smtClean="0"/>
          </a:p>
          <a:p>
            <a:r>
              <a:rPr kumimoji="1" lang="ja-JP" altLang="en-US" dirty="0" smtClean="0"/>
              <a:t>横軸が水平波数、縦軸が振動数になっています</a:t>
            </a:r>
            <a:endParaRPr kumimoji="1" lang="en-US" altLang="ja-JP" dirty="0" smtClean="0"/>
          </a:p>
          <a:p>
            <a:r>
              <a:rPr kumimoji="1" lang="ja-JP" altLang="en-US" dirty="0" smtClean="0"/>
              <a:t>このうちこの領域の内部重力波について→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061F0AA0-67F7-4313-A0CE-59B75C8F59A7}" type="slidenum">
              <a:rPr kumimoji="1" lang="ja-JP" altLang="en-US" smtClean="0"/>
              <a:t>3</a:t>
            </a:fld>
            <a:endParaRPr kumimoji="1" lang="ja-JP" altLang="en-US"/>
          </a:p>
        </p:txBody>
      </p:sp>
    </p:spTree>
    <p:extLst>
      <p:ext uri="{BB962C8B-B14F-4D97-AF65-F5344CB8AC3E}">
        <p14:creationId xmlns:p14="http://schemas.microsoft.com/office/powerpoint/2010/main" val="185577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→伝播特性を考えていきます</a:t>
            </a:r>
            <a:endParaRPr kumimoji="1" lang="en-US" altLang="ja-JP" dirty="0" smtClean="0"/>
          </a:p>
          <a:p>
            <a:r>
              <a:rPr kumimoji="1" lang="ja-JP" altLang="en-US" dirty="0" smtClean="0"/>
              <a:t>音波を除去する</a:t>
            </a:r>
            <a:r>
              <a:rPr kumimoji="1" lang="en-US" altLang="ja-JP" dirty="0" err="1" smtClean="0"/>
              <a:t>Boussinesq</a:t>
            </a:r>
            <a:r>
              <a:rPr kumimoji="1" lang="ja-JP" altLang="en-US" dirty="0" smtClean="0"/>
              <a:t>近似を用いて内部重力波だけに焦点を当ててこの反射や透過についての伝播特性について調べました</a:t>
            </a:r>
            <a:endParaRPr kumimoji="1" lang="en-US" altLang="ja-JP" dirty="0" smtClean="0"/>
          </a:p>
          <a:p>
            <a:r>
              <a:rPr kumimoji="1" lang="ja-JP" altLang="en-US" dirty="0" smtClean="0"/>
              <a:t>すると条件によって</a:t>
            </a:r>
            <a:r>
              <a:rPr lang="ja-JP" altLang="en-US" sz="1200" dirty="0" smtClean="0"/>
              <a:t>大気層が導波管の役割を果たすこと、</a:t>
            </a:r>
            <a:endParaRPr lang="en-US" altLang="ja-JP" sz="1200" dirty="0" smtClean="0"/>
          </a:p>
          <a:p>
            <a:r>
              <a:rPr lang="ja-JP" altLang="en-US" sz="1200" dirty="0" smtClean="0"/>
              <a:t>量子力学でいう「トンネル効果」と同じような現象が大気でも起きる、ということがわかりました</a:t>
            </a:r>
            <a:endParaRPr lang="en-US" altLang="ja-JP" sz="1200" dirty="0" smtClean="0"/>
          </a:p>
          <a:p>
            <a:r>
              <a:rPr kumimoji="1" lang="ja-JP" altLang="en-US" sz="1200" dirty="0" smtClean="0"/>
              <a:t>これらの詳細についてはポスターをご覧ください</a:t>
            </a: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61F0AA0-67F7-4313-A0CE-59B75C8F59A7}" type="slidenum">
              <a:rPr kumimoji="1" lang="ja-JP" altLang="en-US" smtClean="0"/>
              <a:t>4</a:t>
            </a:fld>
            <a:endParaRPr kumimoji="1" lang="ja-JP" altLang="en-US"/>
          </a:p>
        </p:txBody>
      </p:sp>
    </p:spTree>
    <p:extLst>
      <p:ext uri="{BB962C8B-B14F-4D97-AF65-F5344CB8AC3E}">
        <p14:creationId xmlns:p14="http://schemas.microsoft.com/office/powerpoint/2010/main" val="91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D607907-857D-4493-A72E-2829A33CCE65}" type="datetimeFigureOut">
              <a:rPr kumimoji="1" lang="ja-JP" altLang="en-US" smtClean="0"/>
              <a:t>2015/2/26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286646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277185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CD607907-857D-4493-A72E-2829A33CCE65}" type="datetimeFigureOut">
              <a:rPr kumimoji="1" lang="ja-JP" altLang="en-US" smtClean="0"/>
              <a:t>2015/2/26</a:t>
            </a:fld>
            <a:endParaRPr kumimoji="1" lang="ja-JP" altLang="en-US"/>
          </a:p>
        </p:txBody>
      </p:sp>
      <p:sp>
        <p:nvSpPr>
          <p:cNvPr id="5" name="Footer Placeholder 4"/>
          <p:cNvSpPr>
            <a:spLocks noGrp="1"/>
          </p:cNvSpPr>
          <p:nvPr>
            <p:ph type="ftr" sz="quarter" idx="11"/>
          </p:nvPr>
        </p:nvSpPr>
        <p:spPr>
          <a:xfrm>
            <a:off x="581192" y="5951810"/>
            <a:ext cx="5922209"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327017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24601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D607907-857D-4493-A72E-2829A33CCE65}" type="datetimeFigureOut">
              <a:rPr kumimoji="1" lang="ja-JP" altLang="en-US" smtClean="0"/>
              <a:t>2015/2/26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321710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420337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322253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135494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42616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D607907-857D-4493-A72E-2829A33CCE65}" type="datetimeFigureOut">
              <a:rPr kumimoji="1" lang="ja-JP" altLang="en-US" smtClean="0"/>
              <a:t>2015/2/26</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14799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D607907-857D-4493-A72E-2829A33CCE65}" type="datetimeFigureOut">
              <a:rPr kumimoji="1" lang="ja-JP" altLang="en-US" smtClean="0"/>
              <a:t>2015/2/26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C071B2-58B4-4A8D-B38A-9D564BD1E5CF}" type="slidenum">
              <a:rPr kumimoji="1" lang="ja-JP" altLang="en-US" smtClean="0"/>
              <a:t>‹#›</a:t>
            </a:fld>
            <a:endParaRPr kumimoji="1" lang="ja-JP" altLang="en-US"/>
          </a:p>
        </p:txBody>
      </p:sp>
    </p:spTree>
    <p:extLst>
      <p:ext uri="{BB962C8B-B14F-4D97-AF65-F5344CB8AC3E}">
        <p14:creationId xmlns:p14="http://schemas.microsoft.com/office/powerpoint/2010/main" val="366766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CD607907-857D-4493-A72E-2829A33CCE65}" type="datetimeFigureOut">
              <a:rPr kumimoji="1" lang="ja-JP" altLang="en-US" smtClean="0"/>
              <a:t>2015/2/26</a:t>
            </a:fld>
            <a:endParaRPr kumimoji="1" lang="ja-JP" alt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E8C071B2-58B4-4A8D-B38A-9D564BD1E5CF}" type="slidenum">
              <a:rPr kumimoji="1" lang="ja-JP" altLang="en-US" smtClean="0"/>
              <a:t>‹#›</a:t>
            </a:fld>
            <a:endParaRPr kumimoji="1" lang="ja-JP"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7939380"/>
      </p:ext>
    </p:extLst>
  </p:cSld>
  <p:clrMap bg1="lt1" tx1="dk1" bg2="lt2" tx2="dk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428" r:id="rId6"/>
    <p:sldLayoutId id="2147485429" r:id="rId7"/>
    <p:sldLayoutId id="2147485430" r:id="rId8"/>
    <p:sldLayoutId id="2147485431" r:id="rId9"/>
    <p:sldLayoutId id="2147485432" r:id="rId10"/>
    <p:sldLayoutId id="2147485433"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b="1" dirty="0">
                <a:latin typeface="游ゴシック" panose="020B0400000000000000" pitchFamily="50" charset="-128"/>
                <a:ea typeface="游ゴシック" panose="020B0400000000000000" pitchFamily="50" charset="-128"/>
              </a:rPr>
              <a:t>内部重力波の</a:t>
            </a:r>
            <a:r>
              <a:rPr lang="en-US" altLang="ja-JP" b="1" dirty="0">
                <a:latin typeface="游ゴシック" panose="020B0400000000000000" pitchFamily="50" charset="-128"/>
                <a:ea typeface="游ゴシック" panose="020B0400000000000000" pitchFamily="50" charset="-128"/>
              </a:rPr>
              <a:t/>
            </a:r>
            <a:br>
              <a:rPr lang="en-US" altLang="ja-JP" b="1" dirty="0">
                <a:latin typeface="游ゴシック" panose="020B0400000000000000" pitchFamily="50" charset="-128"/>
                <a:ea typeface="游ゴシック" panose="020B0400000000000000" pitchFamily="50" charset="-128"/>
              </a:rPr>
            </a:br>
            <a:r>
              <a:rPr lang="ja-JP" altLang="en-US" b="1" dirty="0">
                <a:latin typeface="游ゴシック" panose="020B0400000000000000" pitchFamily="50" charset="-128"/>
                <a:ea typeface="游ゴシック" panose="020B0400000000000000" pitchFamily="50" charset="-128"/>
              </a:rPr>
              <a:t>伝播特性に関する考察</a:t>
            </a:r>
            <a:endParaRPr kumimoji="1" lang="ja-JP" altLang="en-US" b="1" dirty="0">
              <a:latin typeface="游ゴシック" panose="020B0400000000000000" pitchFamily="50" charset="-128"/>
              <a:ea typeface="游ゴシック" panose="020B0400000000000000" pitchFamily="50" charset="-128"/>
            </a:endParaRPr>
          </a:p>
        </p:txBody>
      </p:sp>
      <p:sp>
        <p:nvSpPr>
          <p:cNvPr id="5" name="サブタイトル 4"/>
          <p:cNvSpPr>
            <a:spLocks noGrp="1"/>
          </p:cNvSpPr>
          <p:nvPr>
            <p:ph type="subTitle" idx="1"/>
          </p:nvPr>
        </p:nvSpPr>
        <p:spPr/>
        <p:txBody>
          <a:bodyPr>
            <a:normAutofit fontScale="92500" lnSpcReduction="20000"/>
          </a:bodyPr>
          <a:lstStyle/>
          <a:p>
            <a:r>
              <a:rPr lang="en-US" altLang="ja-JP" b="1" dirty="0" smtClean="0">
                <a:latin typeface="游ゴシック" panose="020B0400000000000000" pitchFamily="50" charset="-128"/>
                <a:ea typeface="游ゴシック" panose="020B0400000000000000" pitchFamily="50" charset="-128"/>
              </a:rPr>
              <a:t>1123430s </a:t>
            </a:r>
            <a:r>
              <a:rPr lang="ja-JP" altLang="en-US" b="1" dirty="0" smtClean="0">
                <a:latin typeface="游ゴシック" panose="020B0400000000000000" pitchFamily="50" charset="-128"/>
                <a:ea typeface="游ゴシック" panose="020B0400000000000000" pitchFamily="50" charset="-128"/>
              </a:rPr>
              <a:t>村上 美雪</a:t>
            </a:r>
            <a:r>
              <a:rPr lang="ja-JP" altLang="en-US" b="1" dirty="0">
                <a:latin typeface="游ゴシック" panose="020B0400000000000000" pitchFamily="50" charset="-128"/>
                <a:ea typeface="游ゴシック" panose="020B0400000000000000" pitchFamily="50" charset="-128"/>
              </a:rPr>
              <a:t> </a:t>
            </a:r>
            <a:endParaRPr lang="en-US" altLang="ja-JP" b="1" dirty="0" smtClean="0">
              <a:latin typeface="游ゴシック" panose="020B0400000000000000" pitchFamily="50" charset="-128"/>
              <a:ea typeface="游ゴシック" panose="020B0400000000000000" pitchFamily="50" charset="-128"/>
            </a:endParaRPr>
          </a:p>
          <a:p>
            <a:r>
              <a:rPr lang="ja-JP" altLang="en-US" b="1" dirty="0" smtClean="0">
                <a:latin typeface="游ゴシック" panose="020B0400000000000000" pitchFamily="50" charset="-128"/>
                <a:ea typeface="游ゴシック" panose="020B0400000000000000" pitchFamily="50" charset="-128"/>
              </a:rPr>
              <a:t>地球</a:t>
            </a:r>
            <a:r>
              <a:rPr lang="ja-JP" altLang="en-US" b="1" dirty="0">
                <a:latin typeface="游ゴシック" panose="020B0400000000000000" pitchFamily="50" charset="-128"/>
                <a:ea typeface="游ゴシック" panose="020B0400000000000000" pitchFamily="50" charset="-128"/>
              </a:rPr>
              <a:t>惑星科</a:t>
            </a:r>
            <a:r>
              <a:rPr lang="ja-JP" altLang="en-US" b="1" dirty="0" smtClean="0">
                <a:latin typeface="游ゴシック" panose="020B0400000000000000" pitchFamily="50" charset="-128"/>
                <a:ea typeface="游ゴシック" panose="020B0400000000000000" pitchFamily="50" charset="-128"/>
              </a:rPr>
              <a:t>学科地球</a:t>
            </a:r>
            <a:r>
              <a:rPr lang="ja-JP" altLang="en-US" b="1" dirty="0">
                <a:latin typeface="游ゴシック" panose="020B0400000000000000" pitchFamily="50" charset="-128"/>
                <a:ea typeface="游ゴシック" panose="020B0400000000000000" pitchFamily="50" charset="-128"/>
              </a:rPr>
              <a:t>および惑星大気科学</a:t>
            </a:r>
            <a:r>
              <a:rPr lang="ja-JP" altLang="en-US" b="1" dirty="0" smtClean="0">
                <a:latin typeface="游ゴシック" panose="020B0400000000000000" pitchFamily="50" charset="-128"/>
                <a:ea typeface="游ゴシック" panose="020B0400000000000000" pitchFamily="50" charset="-128"/>
              </a:rPr>
              <a:t>研究室</a:t>
            </a:r>
            <a:endParaRPr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7545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はじめに</a:t>
            </a:r>
            <a:endParaRPr kumimoji="1" lang="ja-JP" altLang="en-US" b="1" dirty="0"/>
          </a:p>
        </p:txBody>
      </p:sp>
      <p:sp>
        <p:nvSpPr>
          <p:cNvPr id="3" name="コンテンツ プレースホルダー 2"/>
          <p:cNvSpPr>
            <a:spLocks noGrp="1"/>
          </p:cNvSpPr>
          <p:nvPr>
            <p:ph idx="1"/>
          </p:nvPr>
        </p:nvSpPr>
        <p:spPr>
          <a:xfrm>
            <a:off x="488472" y="1995848"/>
            <a:ext cx="5026694" cy="4248211"/>
          </a:xfrm>
        </p:spPr>
        <p:txBody>
          <a:bodyPr>
            <a:normAutofit/>
          </a:bodyPr>
          <a:lstStyle/>
          <a:p>
            <a:r>
              <a:rPr lang="ja-JP" altLang="en-US" sz="2000" dirty="0"/>
              <a:t>内部重力波とは？</a:t>
            </a:r>
            <a:endParaRPr lang="en-US" altLang="ja-JP" sz="2000" dirty="0"/>
          </a:p>
          <a:p>
            <a:pPr lvl="1"/>
            <a:r>
              <a:rPr lang="ja-JP" altLang="en-US" sz="1800" dirty="0"/>
              <a:t>密度成層した流体内部を伝わる</a:t>
            </a:r>
            <a:r>
              <a:rPr lang="ja-JP" altLang="en-US" sz="1800" b="1" dirty="0"/>
              <a:t>浮力を復元力とする波</a:t>
            </a:r>
            <a:endParaRPr lang="en-US" altLang="ja-JP" sz="1800" b="1" dirty="0"/>
          </a:p>
          <a:p>
            <a:pPr lvl="1"/>
            <a:r>
              <a:rPr lang="ja-JP" altLang="en-US" sz="1800" dirty="0"/>
              <a:t>地球大気は概ね密度成層しており、重力波はいたるところに存在している</a:t>
            </a:r>
            <a:endParaRPr lang="en-US" altLang="ja-JP" sz="1800" dirty="0"/>
          </a:p>
          <a:p>
            <a:pPr lvl="1"/>
            <a:r>
              <a:rPr lang="ja-JP" altLang="en-US" sz="1800" dirty="0"/>
              <a:t>地球大気の様々な現象に関与している</a:t>
            </a:r>
            <a:endParaRPr lang="en-US" altLang="ja-JP" sz="1800" dirty="0"/>
          </a:p>
          <a:p>
            <a:r>
              <a:rPr lang="ja-JP" altLang="en-US" sz="2000" dirty="0"/>
              <a:t>研究内容</a:t>
            </a:r>
            <a:endParaRPr lang="en-US" altLang="ja-JP" sz="2000" dirty="0"/>
          </a:p>
          <a:p>
            <a:pPr lvl="1">
              <a:buFont typeface="+mj-lt"/>
              <a:buAutoNum type="arabicPeriod"/>
            </a:pPr>
            <a:r>
              <a:rPr lang="ja-JP" altLang="en-US" sz="1800" dirty="0"/>
              <a:t>線形化した流体の基礎方程式から導かれる線形波動の</a:t>
            </a:r>
            <a:r>
              <a:rPr lang="ja-JP" altLang="en-US" sz="1800" dirty="0" smtClean="0"/>
              <a:t>分類</a:t>
            </a:r>
            <a:r>
              <a:rPr lang="en-US" altLang="ja-JP" sz="1800" dirty="0" smtClean="0"/>
              <a:t>(</a:t>
            </a:r>
            <a:r>
              <a:rPr lang="ja-JP" altLang="en-US" sz="1800" dirty="0" smtClean="0"/>
              <a:t>音波、重力波など</a:t>
            </a:r>
            <a:r>
              <a:rPr lang="en-US" altLang="ja-JP" sz="1800" dirty="0" smtClean="0"/>
              <a:t>)</a:t>
            </a:r>
            <a:endParaRPr lang="ja-JP" altLang="en-US" sz="1800" dirty="0"/>
          </a:p>
          <a:p>
            <a:pPr lvl="1">
              <a:buFont typeface="+mj-lt"/>
              <a:buAutoNum type="arabicPeriod"/>
            </a:pPr>
            <a:r>
              <a:rPr lang="ja-JP" altLang="en-US" sz="1800" dirty="0" smtClean="0"/>
              <a:t>内部</a:t>
            </a:r>
            <a:r>
              <a:rPr lang="ja-JP" altLang="en-US" sz="1800" dirty="0"/>
              <a:t>重力波の反射や透過について</a:t>
            </a:r>
            <a:r>
              <a:rPr lang="ja-JP" altLang="en-US" sz="1800" dirty="0" smtClean="0"/>
              <a:t>の考察</a:t>
            </a:r>
            <a:endParaRPr lang="ja-JP" altLang="en-US" sz="1800" dirty="0"/>
          </a:p>
        </p:txBody>
      </p:sp>
      <p:sp>
        <p:nvSpPr>
          <p:cNvPr id="8" name="正方形/長方形 7"/>
          <p:cNvSpPr/>
          <p:nvPr/>
        </p:nvSpPr>
        <p:spPr>
          <a:xfrm>
            <a:off x="5670056" y="5398597"/>
            <a:ext cx="2779059" cy="1077218"/>
          </a:xfrm>
          <a:prstGeom prst="rect">
            <a:avLst/>
          </a:prstGeom>
        </p:spPr>
        <p:txBody>
          <a:bodyPr wrap="square">
            <a:spAutoFit/>
          </a:bodyPr>
          <a:lstStyle/>
          <a:p>
            <a:r>
              <a:rPr lang="ja-JP" altLang="en-US" sz="1600" dirty="0" smtClean="0"/>
              <a:t>上</a:t>
            </a:r>
            <a:r>
              <a:rPr lang="en-US" altLang="ja-JP" sz="1600" dirty="0" smtClean="0"/>
              <a:t>: </a:t>
            </a:r>
            <a:r>
              <a:rPr lang="ja-JP" altLang="en-US" sz="1600" dirty="0" smtClean="0"/>
              <a:t>山岳波による波状雲の例</a:t>
            </a:r>
            <a:endParaRPr lang="en-US" altLang="ja-JP" sz="1600" dirty="0" smtClean="0"/>
          </a:p>
          <a:p>
            <a:pPr marL="268288" indent="90488"/>
            <a:r>
              <a:rPr lang="en-US" altLang="ja-JP" sz="1600" dirty="0" smtClean="0"/>
              <a:t>(1989</a:t>
            </a:r>
            <a:r>
              <a:rPr lang="ja-JP" altLang="en-US" sz="1600" dirty="0" smtClean="0"/>
              <a:t>年</a:t>
            </a:r>
            <a:r>
              <a:rPr lang="en-US" altLang="ja-JP" sz="1600" dirty="0" smtClean="0"/>
              <a:t>5</a:t>
            </a:r>
            <a:r>
              <a:rPr lang="ja-JP" altLang="en-US" sz="1600" dirty="0" smtClean="0"/>
              <a:t>月</a:t>
            </a:r>
            <a:r>
              <a:rPr lang="en-US" altLang="ja-JP" sz="1600" dirty="0" smtClean="0"/>
              <a:t>17</a:t>
            </a:r>
            <a:r>
              <a:rPr lang="ja-JP" altLang="en-US" sz="1600" dirty="0" smtClean="0"/>
              <a:t>日正午の「ひまわり」可視画像</a:t>
            </a:r>
            <a:r>
              <a:rPr lang="en-US" altLang="ja-JP" sz="1600" dirty="0" smtClean="0"/>
              <a:t>)</a:t>
            </a:r>
          </a:p>
          <a:p>
            <a:pPr indent="358775"/>
            <a:r>
              <a:rPr lang="en-US" altLang="ja-JP" sz="1600" dirty="0" smtClean="0"/>
              <a:t>(</a:t>
            </a:r>
            <a:r>
              <a:rPr lang="ja-JP" altLang="en-US" sz="1600" dirty="0" smtClean="0"/>
              <a:t>小倉 義光 </a:t>
            </a:r>
            <a:r>
              <a:rPr lang="en-US" altLang="ja-JP" sz="1600" dirty="0" smtClean="0"/>
              <a:t>1997)</a:t>
            </a:r>
            <a:endParaRPr lang="en-US" altLang="ja-JP" sz="16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276" y="1889188"/>
            <a:ext cx="3398619" cy="3509409"/>
          </a:xfrm>
          <a:prstGeom prst="rect">
            <a:avLst/>
          </a:prstGeom>
        </p:spPr>
      </p:pic>
    </p:spTree>
    <p:extLst>
      <p:ext uri="{BB962C8B-B14F-4D97-AF65-F5344CB8AC3E}">
        <p14:creationId xmlns:p14="http://schemas.microsoft.com/office/powerpoint/2010/main" val="10654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71341" y="2045616"/>
                <a:ext cx="4892850" cy="4557859"/>
              </a:xfrm>
            </p:spPr>
            <p:txBody>
              <a:bodyPr>
                <a:normAutofit fontScale="77500" lnSpcReduction="20000"/>
              </a:bodyPr>
              <a:lstStyle/>
              <a:p>
                <a:r>
                  <a:rPr lang="ja-JP" altLang="en-US" sz="2400" b="1" dirty="0" smtClean="0">
                    <a:latin typeface="Cambria Math" panose="02040503050406030204" pitchFamily="18" charset="0"/>
                  </a:rPr>
                  <a:t>運動方程式</a:t>
                </a:r>
                <a:endParaRPr lang="en-US" altLang="ja-JP" sz="2400" b="1" dirty="0">
                  <a:latin typeface="Cambria Math" panose="02040503050406030204" pitchFamily="18" charset="0"/>
                </a:endParaRPr>
              </a:p>
              <a:p>
                <a:pPr lvl="1"/>
                <a14:m>
                  <m:oMath xmlns:m="http://schemas.openxmlformats.org/officeDocument/2006/math">
                    <m:sSub>
                      <m:sSubPr>
                        <m:ctrlPr>
                          <a:rPr lang="en-US" altLang="ja-JP" sz="2200" i="1">
                            <a:latin typeface="Cambria Math" panose="02040503050406030204" pitchFamily="18" charset="0"/>
                          </a:rPr>
                        </m:ctrlPr>
                      </m:sSubPr>
                      <m:e>
                        <m:r>
                          <a:rPr lang="ja-JP" altLang="en-US" sz="2200" b="0" i="1">
                            <a:latin typeface="Cambria Math" panose="02040503050406030204" pitchFamily="18" charset="0"/>
                          </a:rPr>
                          <m:t>𝜌</m:t>
                        </m:r>
                      </m:e>
                      <m:sub>
                        <m:r>
                          <a:rPr lang="en-US" altLang="ja-JP" sz="2200" b="0" i="1">
                            <a:latin typeface="Cambria Math" panose="02040503050406030204" pitchFamily="18" charset="0"/>
                          </a:rPr>
                          <m:t>0</m:t>
                        </m:r>
                      </m:sub>
                    </m:sSub>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a:rPr lang="en-US" altLang="ja-JP" sz="2200" b="0" i="1">
                            <a:latin typeface="Cambria Math" panose="02040503050406030204" pitchFamily="18" charset="0"/>
                          </a:rPr>
                          <m:t>𝑢</m:t>
                        </m:r>
                      </m:num>
                      <m:den>
                        <m:r>
                          <a:rPr lang="en-US" altLang="ja-JP" sz="2200" b="0" i="1">
                            <a:latin typeface="Cambria Math" panose="02040503050406030204" pitchFamily="18" charset="0"/>
                          </a:rPr>
                          <m:t>𝜕</m:t>
                        </m:r>
                        <m:r>
                          <a:rPr lang="en-US" altLang="ja-JP" sz="2200" b="0" i="1">
                            <a:latin typeface="Cambria Math" panose="02040503050406030204" pitchFamily="18" charset="0"/>
                          </a:rPr>
                          <m:t>𝑡</m:t>
                        </m:r>
                      </m:den>
                    </m:f>
                    <m:r>
                      <a:rPr lang="en-US" altLang="ja-JP" sz="2200" b="0" i="1">
                        <a:latin typeface="Cambria Math" panose="02040503050406030204" pitchFamily="18" charset="0"/>
                      </a:rPr>
                      <m:t>=−</m:t>
                    </m:r>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a:rPr lang="en-US" altLang="ja-JP" sz="2200" b="0" i="1">
                            <a:latin typeface="Cambria Math" panose="02040503050406030204" pitchFamily="18" charset="0"/>
                          </a:rPr>
                          <m:t>𝑝</m:t>
                        </m:r>
                      </m:num>
                      <m:den>
                        <m:r>
                          <a:rPr lang="en-US" altLang="ja-JP" sz="2200" b="0" i="1">
                            <a:latin typeface="Cambria Math" panose="02040503050406030204" pitchFamily="18" charset="0"/>
                          </a:rPr>
                          <m:t>𝜕</m:t>
                        </m:r>
                        <m:r>
                          <a:rPr lang="en-US" altLang="ja-JP" sz="2200" b="0" i="1">
                            <a:latin typeface="Cambria Math" panose="02040503050406030204" pitchFamily="18" charset="0"/>
                          </a:rPr>
                          <m:t>𝑥</m:t>
                        </m:r>
                      </m:den>
                    </m:f>
                    <m:r>
                      <a:rPr lang="en-US" altLang="ja-JP" sz="2200" b="0" i="1">
                        <a:latin typeface="Cambria Math" panose="02040503050406030204" pitchFamily="18" charset="0"/>
                      </a:rPr>
                      <m:t>                        </m:t>
                    </m:r>
                    <m:r>
                      <a:rPr lang="en-US" altLang="ja-JP" sz="2200" b="0" i="1" smtClean="0">
                        <a:latin typeface="Cambria Math" panose="02040503050406030204" pitchFamily="18" charset="0"/>
                      </a:rPr>
                      <m:t> </m:t>
                    </m:r>
                    <m:r>
                      <a:rPr lang="en-US" altLang="ja-JP" sz="2200" b="0" i="1" dirty="0" smtClean="0">
                        <a:latin typeface="Cambria Math" panose="02040503050406030204" pitchFamily="18" charset="0"/>
                      </a:rPr>
                      <m:t>(</m:t>
                    </m:r>
                    <m:r>
                      <a:rPr lang="en-US" altLang="ja-JP" sz="2200" b="0" i="1">
                        <a:latin typeface="Cambria Math" panose="02040503050406030204" pitchFamily="18" charset="0"/>
                      </a:rPr>
                      <m:t>𝑥</m:t>
                    </m:r>
                    <m:r>
                      <a:rPr lang="en-US" altLang="ja-JP" sz="2200" b="0" i="1">
                        <a:latin typeface="Cambria Math" panose="02040503050406030204" pitchFamily="18" charset="0"/>
                      </a:rPr>
                      <m:t> </m:t>
                    </m:r>
                    <m:r>
                      <a:rPr lang="ja-JP" altLang="en-US" sz="2200" b="0" i="1">
                        <a:latin typeface="Cambria Math" panose="02040503050406030204" pitchFamily="18" charset="0"/>
                      </a:rPr>
                      <m:t>方向</m:t>
                    </m:r>
                    <m:r>
                      <a:rPr lang="en-US" altLang="ja-JP" sz="2200" b="0" i="1">
                        <a:latin typeface="Cambria Math" panose="02040503050406030204" pitchFamily="18" charset="0"/>
                      </a:rPr>
                      <m:t>)</m:t>
                    </m:r>
                  </m:oMath>
                </a14:m>
                <a:r>
                  <a:rPr lang="ja-JP" altLang="en-US" sz="2200" dirty="0"/>
                  <a:t>　　</a:t>
                </a:r>
                <a:endParaRPr lang="en-US" altLang="ja-JP" sz="2200" dirty="0"/>
              </a:p>
              <a:p>
                <a:pPr lvl="1"/>
                <a14:m>
                  <m:oMath xmlns:m="http://schemas.openxmlformats.org/officeDocument/2006/math">
                    <m:sSub>
                      <m:sSubPr>
                        <m:ctrlPr>
                          <a:rPr lang="en-US" altLang="ja-JP" sz="2200" i="1">
                            <a:latin typeface="Cambria Math" panose="02040503050406030204" pitchFamily="18" charset="0"/>
                          </a:rPr>
                        </m:ctrlPr>
                      </m:sSubPr>
                      <m:e>
                        <m:r>
                          <a:rPr lang="en-US" altLang="ja-JP" sz="2200" b="0" i="1">
                            <a:latin typeface="Cambria Math" panose="02040503050406030204" pitchFamily="18" charset="0"/>
                          </a:rPr>
                          <m:t>𝜌</m:t>
                        </m:r>
                      </m:e>
                      <m:sub>
                        <m:r>
                          <a:rPr lang="en-US" altLang="ja-JP" sz="2200" b="0" i="1">
                            <a:latin typeface="Cambria Math" panose="02040503050406030204" pitchFamily="18" charset="0"/>
                          </a:rPr>
                          <m:t>0</m:t>
                        </m:r>
                      </m:sub>
                    </m:sSub>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a:rPr lang="en-US" altLang="ja-JP" sz="2200" b="0" i="1">
                            <a:latin typeface="Cambria Math" panose="02040503050406030204" pitchFamily="18" charset="0"/>
                          </a:rPr>
                          <m:t>𝑤</m:t>
                        </m:r>
                      </m:num>
                      <m:den>
                        <m:r>
                          <a:rPr lang="en-US" altLang="ja-JP" sz="2200" b="0" i="1">
                            <a:latin typeface="Cambria Math" panose="02040503050406030204" pitchFamily="18" charset="0"/>
                          </a:rPr>
                          <m:t>𝜕</m:t>
                        </m:r>
                        <m:r>
                          <a:rPr lang="en-US" altLang="ja-JP" sz="2200" b="0" i="1">
                            <a:latin typeface="Cambria Math" panose="02040503050406030204" pitchFamily="18" charset="0"/>
                          </a:rPr>
                          <m:t>𝑡</m:t>
                        </m:r>
                      </m:den>
                    </m:f>
                    <m:r>
                      <a:rPr lang="en-US" altLang="ja-JP" sz="2200" b="0" i="1">
                        <a:latin typeface="Cambria Math" panose="02040503050406030204" pitchFamily="18" charset="0"/>
                      </a:rPr>
                      <m:t>+</m:t>
                    </m:r>
                    <m:r>
                      <a:rPr lang="en-US" altLang="ja-JP" sz="2200" b="0" i="1">
                        <a:latin typeface="Cambria Math" panose="02040503050406030204" pitchFamily="18" charset="0"/>
                      </a:rPr>
                      <m:t>𝑔</m:t>
                    </m:r>
                    <m:r>
                      <a:rPr lang="en-US" altLang="ja-JP" sz="2200" b="0" i="1">
                        <a:latin typeface="Cambria Math" panose="02040503050406030204" pitchFamily="18" charset="0"/>
                      </a:rPr>
                      <m:t>𝜌</m:t>
                    </m:r>
                    <m:r>
                      <a:rPr lang="en-US" altLang="ja-JP" sz="2200" b="0" i="1">
                        <a:latin typeface="Cambria Math" panose="02040503050406030204" pitchFamily="18" charset="0"/>
                      </a:rPr>
                      <m:t>=−</m:t>
                    </m:r>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a:rPr lang="en-US" altLang="ja-JP" sz="2200" b="0" i="1">
                            <a:latin typeface="Cambria Math" panose="02040503050406030204" pitchFamily="18" charset="0"/>
                          </a:rPr>
                          <m:t>𝑝</m:t>
                        </m:r>
                      </m:num>
                      <m:den>
                        <m:r>
                          <a:rPr lang="en-US" altLang="ja-JP" sz="2200" b="0" i="1">
                            <a:latin typeface="Cambria Math" panose="02040503050406030204" pitchFamily="18" charset="0"/>
                          </a:rPr>
                          <m:t>𝜕</m:t>
                        </m:r>
                        <m:r>
                          <a:rPr lang="en-US" altLang="ja-JP" sz="2200" b="0" i="1">
                            <a:latin typeface="Cambria Math" panose="02040503050406030204" pitchFamily="18" charset="0"/>
                          </a:rPr>
                          <m:t>𝑧</m:t>
                        </m:r>
                      </m:den>
                    </m:f>
                    <m:r>
                      <a:rPr lang="en-US" altLang="ja-JP" sz="2200" b="0" i="1">
                        <a:latin typeface="Cambria Math" panose="02040503050406030204" pitchFamily="18" charset="0"/>
                      </a:rPr>
                      <m:t>              (</m:t>
                    </m:r>
                    <m:r>
                      <a:rPr lang="en-US" altLang="ja-JP" sz="2200" b="0" i="1">
                        <a:latin typeface="Cambria Math" panose="02040503050406030204" pitchFamily="18" charset="0"/>
                      </a:rPr>
                      <m:t>𝑧</m:t>
                    </m:r>
                    <m:r>
                      <a:rPr lang="en-US" altLang="ja-JP" sz="2200" b="0" i="1">
                        <a:latin typeface="Cambria Math" panose="02040503050406030204" pitchFamily="18" charset="0"/>
                      </a:rPr>
                      <m:t> </m:t>
                    </m:r>
                    <m:r>
                      <a:rPr lang="ja-JP" altLang="en-US" sz="2200" b="0" i="1">
                        <a:latin typeface="Cambria Math" panose="02040503050406030204" pitchFamily="18" charset="0"/>
                      </a:rPr>
                      <m:t>方向</m:t>
                    </m:r>
                    <m:r>
                      <a:rPr lang="en-US" altLang="ja-JP" sz="2200" b="0" i="1">
                        <a:latin typeface="Cambria Math" panose="02040503050406030204" pitchFamily="18" charset="0"/>
                      </a:rPr>
                      <m:t>)</m:t>
                    </m:r>
                  </m:oMath>
                </a14:m>
                <a:endParaRPr lang="en-US" altLang="ja-JP" sz="2200" dirty="0"/>
              </a:p>
              <a:p>
                <a:r>
                  <a:rPr lang="ja-JP" altLang="en-US" sz="2400" b="1" dirty="0"/>
                  <a:t>連続の式</a:t>
                </a:r>
                <a:endParaRPr lang="en-US" altLang="ja-JP" sz="2400" b="1" dirty="0"/>
              </a:p>
              <a:p>
                <a:pPr lvl="1"/>
                <a14:m>
                  <m:oMath xmlns:m="http://schemas.openxmlformats.org/officeDocument/2006/math">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𝜕𝜌</m:t>
                        </m:r>
                      </m:num>
                      <m:den>
                        <m:r>
                          <a:rPr lang="en-US" altLang="ja-JP" sz="2200" b="0" i="1">
                            <a:latin typeface="Cambria Math" panose="02040503050406030204" pitchFamily="18" charset="0"/>
                          </a:rPr>
                          <m:t>𝜕</m:t>
                        </m:r>
                        <m:r>
                          <a:rPr lang="en-US" altLang="ja-JP" sz="2200" b="0" i="1">
                            <a:latin typeface="Cambria Math" panose="02040503050406030204" pitchFamily="18" charset="0"/>
                          </a:rPr>
                          <m:t>𝑡</m:t>
                        </m:r>
                      </m:den>
                    </m:f>
                    <m:r>
                      <a:rPr lang="en-US" altLang="ja-JP" sz="2200" b="0" i="1">
                        <a:latin typeface="Cambria Math" panose="02040503050406030204" pitchFamily="18" charset="0"/>
                      </a:rPr>
                      <m:t>+</m:t>
                    </m:r>
                    <m:r>
                      <a:rPr lang="en-US" altLang="ja-JP" sz="2200" b="0" i="1">
                        <a:latin typeface="Cambria Math" panose="02040503050406030204" pitchFamily="18" charset="0"/>
                      </a:rPr>
                      <m:t>𝑤</m:t>
                    </m:r>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𝑑</m:t>
                        </m:r>
                        <m:sSub>
                          <m:sSubPr>
                            <m:ctrlPr>
                              <a:rPr lang="en-US" altLang="ja-JP" sz="2200" i="1">
                                <a:latin typeface="Cambria Math" panose="02040503050406030204" pitchFamily="18" charset="0"/>
                              </a:rPr>
                            </m:ctrlPr>
                          </m:sSubPr>
                          <m:e>
                            <m:r>
                              <a:rPr lang="en-US" altLang="ja-JP" sz="2200" b="0" i="1" smtClean="0">
                                <a:latin typeface="Cambria Math" panose="02040503050406030204" pitchFamily="18" charset="0"/>
                              </a:rPr>
                              <m:t>𝜌</m:t>
                            </m:r>
                          </m:e>
                          <m:sub>
                            <m:r>
                              <a:rPr lang="en-US" altLang="ja-JP" sz="2200" b="0" i="1">
                                <a:latin typeface="Cambria Math" panose="02040503050406030204" pitchFamily="18" charset="0"/>
                              </a:rPr>
                              <m:t>0</m:t>
                            </m:r>
                          </m:sub>
                        </m:sSub>
                      </m:num>
                      <m:den>
                        <m:r>
                          <a:rPr lang="en-US" altLang="ja-JP" sz="2200" b="0" i="1">
                            <a:latin typeface="Cambria Math" panose="02040503050406030204" pitchFamily="18" charset="0"/>
                          </a:rPr>
                          <m:t>𝑑𝑧</m:t>
                        </m:r>
                      </m:den>
                    </m:f>
                    <m:r>
                      <a:rPr lang="en-US" altLang="ja-JP" sz="2200" b="0" i="1">
                        <a:latin typeface="Cambria Math" panose="02040503050406030204" pitchFamily="18" charset="0"/>
                      </a:rPr>
                      <m:t>+</m:t>
                    </m:r>
                    <m:sSub>
                      <m:sSubPr>
                        <m:ctrlPr>
                          <a:rPr lang="en-US" altLang="ja-JP" sz="2200" i="1">
                            <a:latin typeface="Cambria Math" panose="02040503050406030204" pitchFamily="18" charset="0"/>
                          </a:rPr>
                        </m:ctrlPr>
                      </m:sSubPr>
                      <m:e>
                        <m:r>
                          <a:rPr lang="en-US" altLang="ja-JP" sz="2200" b="0" i="1">
                            <a:latin typeface="Cambria Math" panose="02040503050406030204" pitchFamily="18" charset="0"/>
                          </a:rPr>
                          <m:t>𝜌</m:t>
                        </m:r>
                      </m:e>
                      <m:sub>
                        <m:r>
                          <a:rPr lang="en-US" altLang="ja-JP" sz="2200" b="0" i="1">
                            <a:latin typeface="Cambria Math" panose="02040503050406030204" pitchFamily="18" charset="0"/>
                          </a:rPr>
                          <m:t>0</m:t>
                        </m:r>
                      </m:sub>
                    </m:sSub>
                    <m:d>
                      <m:dPr>
                        <m:ctrlPr>
                          <a:rPr lang="en-US" altLang="ja-JP" sz="2200" i="1">
                            <a:latin typeface="Cambria Math" panose="02040503050406030204" pitchFamily="18" charset="0"/>
                          </a:rPr>
                        </m:ctrlPr>
                      </m:dPr>
                      <m:e>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a:rPr lang="en-US" altLang="ja-JP" sz="2200" b="0" i="1">
                                <a:latin typeface="Cambria Math" panose="02040503050406030204" pitchFamily="18" charset="0"/>
                              </a:rPr>
                              <m:t>𝑢</m:t>
                            </m:r>
                          </m:num>
                          <m:den>
                            <m:r>
                              <a:rPr lang="en-US" altLang="ja-JP" sz="2200" b="0" i="1">
                                <a:latin typeface="Cambria Math" panose="02040503050406030204" pitchFamily="18" charset="0"/>
                              </a:rPr>
                              <m:t>𝜕</m:t>
                            </m:r>
                            <m:r>
                              <a:rPr lang="en-US" altLang="ja-JP" sz="2200" b="0" i="1">
                                <a:latin typeface="Cambria Math" panose="02040503050406030204" pitchFamily="18" charset="0"/>
                              </a:rPr>
                              <m:t>𝑥</m:t>
                            </m:r>
                          </m:den>
                        </m:f>
                        <m:r>
                          <a:rPr lang="en-US" altLang="ja-JP" sz="2200" b="0" i="1">
                            <a:latin typeface="Cambria Math" panose="02040503050406030204" pitchFamily="18" charset="0"/>
                          </a:rPr>
                          <m:t>+</m:t>
                        </m:r>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m:t>
                            </m:r>
                            <m:r>
                              <a:rPr lang="en-US" altLang="ja-JP" sz="2200" b="0" i="1">
                                <a:latin typeface="Cambria Math" panose="02040503050406030204" pitchFamily="18" charset="0"/>
                              </a:rPr>
                              <m:t>𝑤</m:t>
                            </m:r>
                          </m:num>
                          <m:den>
                            <m:r>
                              <a:rPr lang="en-US" altLang="ja-JP" sz="2200" b="0" i="1">
                                <a:latin typeface="Cambria Math" panose="02040503050406030204" pitchFamily="18" charset="0"/>
                              </a:rPr>
                              <m:t>𝜕</m:t>
                            </m:r>
                            <m:r>
                              <a:rPr lang="en-US" altLang="ja-JP" sz="2200" b="0" i="1">
                                <a:latin typeface="Cambria Math" panose="02040503050406030204" pitchFamily="18" charset="0"/>
                              </a:rPr>
                              <m:t>𝑧</m:t>
                            </m:r>
                          </m:den>
                        </m:f>
                      </m:e>
                    </m:d>
                    <m:r>
                      <a:rPr lang="en-US" altLang="ja-JP" sz="2200" b="0">
                        <a:latin typeface="Cambria Math" panose="02040503050406030204" pitchFamily="18" charset="0"/>
                      </a:rPr>
                      <m:t>=</m:t>
                    </m:r>
                    <m:r>
                      <a:rPr lang="en-US" altLang="ja-JP" sz="2200" b="0" i="1">
                        <a:latin typeface="Cambria Math" panose="02040503050406030204" pitchFamily="18" charset="0"/>
                      </a:rPr>
                      <m:t>0</m:t>
                    </m:r>
                  </m:oMath>
                </a14:m>
                <a:endParaRPr lang="en-US" altLang="ja-JP" sz="2200" dirty="0"/>
              </a:p>
              <a:p>
                <a:r>
                  <a:rPr lang="ja-JP" altLang="en-US" sz="2400" b="1" dirty="0"/>
                  <a:t>エントロピー保存の式</a:t>
                </a:r>
                <a:endParaRPr lang="en-US" altLang="ja-JP" sz="2400" b="1" dirty="0"/>
              </a:p>
              <a:p>
                <a:pPr lvl="1"/>
                <a14:m>
                  <m:oMath xmlns:m="http://schemas.openxmlformats.org/officeDocument/2006/math">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𝜕𝜂</m:t>
                        </m:r>
                      </m:num>
                      <m:den>
                        <m:r>
                          <a:rPr lang="en-US" altLang="ja-JP" sz="2200" b="0" i="1">
                            <a:latin typeface="Cambria Math" panose="02040503050406030204" pitchFamily="18" charset="0"/>
                          </a:rPr>
                          <m:t>𝜕</m:t>
                        </m:r>
                        <m:r>
                          <a:rPr lang="en-US" altLang="ja-JP" sz="2200" b="0" i="1">
                            <a:latin typeface="Cambria Math" panose="02040503050406030204" pitchFamily="18" charset="0"/>
                          </a:rPr>
                          <m:t>𝑡</m:t>
                        </m:r>
                      </m:den>
                    </m:f>
                    <m:r>
                      <a:rPr lang="en-US" altLang="ja-JP" sz="2200" b="0" i="1">
                        <a:latin typeface="Cambria Math" panose="02040503050406030204" pitchFamily="18" charset="0"/>
                      </a:rPr>
                      <m:t>+</m:t>
                    </m:r>
                    <m:r>
                      <a:rPr lang="en-US" altLang="ja-JP" sz="2200" b="0" i="1">
                        <a:latin typeface="Cambria Math" panose="02040503050406030204" pitchFamily="18" charset="0"/>
                      </a:rPr>
                      <m:t>𝑤</m:t>
                    </m:r>
                    <m:f>
                      <m:fPr>
                        <m:ctrlPr>
                          <a:rPr lang="en-US" altLang="ja-JP" sz="2200" i="1">
                            <a:latin typeface="Cambria Math" panose="02040503050406030204" pitchFamily="18" charset="0"/>
                          </a:rPr>
                        </m:ctrlPr>
                      </m:fPr>
                      <m:num>
                        <m:r>
                          <a:rPr lang="en-US" altLang="ja-JP" sz="2200" b="0" i="1">
                            <a:latin typeface="Cambria Math" panose="02040503050406030204" pitchFamily="18" charset="0"/>
                          </a:rPr>
                          <m:t>𝑑</m:t>
                        </m:r>
                        <m:sSub>
                          <m:sSubPr>
                            <m:ctrlPr>
                              <a:rPr lang="en-US" altLang="ja-JP" sz="2200" i="1">
                                <a:latin typeface="Cambria Math" panose="02040503050406030204" pitchFamily="18" charset="0"/>
                              </a:rPr>
                            </m:ctrlPr>
                          </m:sSubPr>
                          <m:e>
                            <m:r>
                              <a:rPr lang="en-US" altLang="ja-JP" sz="2200" b="0" i="1">
                                <a:latin typeface="Cambria Math" panose="02040503050406030204" pitchFamily="18" charset="0"/>
                              </a:rPr>
                              <m:t>𝜂</m:t>
                            </m:r>
                          </m:e>
                          <m:sub>
                            <m:r>
                              <a:rPr lang="en-US" altLang="ja-JP" sz="2200" b="0" i="1">
                                <a:latin typeface="Cambria Math" panose="02040503050406030204" pitchFamily="18" charset="0"/>
                              </a:rPr>
                              <m:t>0</m:t>
                            </m:r>
                          </m:sub>
                        </m:sSub>
                      </m:num>
                      <m:den>
                        <m:r>
                          <a:rPr lang="en-US" altLang="ja-JP" sz="2200" b="0" i="1">
                            <a:latin typeface="Cambria Math" panose="02040503050406030204" pitchFamily="18" charset="0"/>
                          </a:rPr>
                          <m:t>𝑑𝑧</m:t>
                        </m:r>
                      </m:den>
                    </m:f>
                    <m:r>
                      <a:rPr lang="en-US" altLang="ja-JP" sz="2200" b="0" i="1">
                        <a:latin typeface="Cambria Math" panose="02040503050406030204" pitchFamily="18" charset="0"/>
                      </a:rPr>
                      <m:t>=0</m:t>
                    </m:r>
                  </m:oMath>
                </a14:m>
                <a:endParaRPr lang="en-US" altLang="ja-JP" sz="2200" dirty="0"/>
              </a:p>
              <a:p>
                <a:r>
                  <a:rPr lang="ja-JP" altLang="en-US" sz="2400" b="1" dirty="0" smtClean="0"/>
                  <a:t>分散関係式</a:t>
                </a:r>
                <a:endParaRPr lang="en-US" altLang="ja-JP" sz="2400" b="1" dirty="0" smtClean="0"/>
              </a:p>
              <a:p>
                <a:pPr lvl="1"/>
                <a14:m>
                  <m:oMath xmlns:m="http://schemas.openxmlformats.org/officeDocument/2006/math">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𝑛</m:t>
                        </m:r>
                      </m:e>
                      <m:sup>
                        <m:r>
                          <a:rPr lang="en-US" altLang="ja-JP" sz="2200" b="0" i="1">
                            <a:latin typeface="Cambria Math" panose="02040503050406030204" pitchFamily="18" charset="0"/>
                          </a:rPr>
                          <m:t>2</m:t>
                        </m:r>
                      </m:sup>
                    </m:sSup>
                    <m:r>
                      <a:rPr lang="en-US" altLang="ja-JP" sz="2200" b="0" i="1">
                        <a:latin typeface="Cambria Math" panose="02040503050406030204" pitchFamily="18" charset="0"/>
                      </a:rPr>
                      <m:t>=</m:t>
                    </m:r>
                    <m:f>
                      <m:fPr>
                        <m:ctrlPr>
                          <a:rPr lang="en-US" altLang="ja-JP" sz="2200" i="1">
                            <a:latin typeface="Cambria Math" panose="02040503050406030204" pitchFamily="18" charset="0"/>
                          </a:rPr>
                        </m:ctrlPr>
                      </m:fPr>
                      <m:num>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𝜔</m:t>
                            </m:r>
                          </m:e>
                          <m:sup>
                            <m:r>
                              <a:rPr lang="en-US" altLang="ja-JP" sz="2200" b="0" i="1">
                                <a:latin typeface="Cambria Math" panose="02040503050406030204" pitchFamily="18" charset="0"/>
                              </a:rPr>
                              <m:t>2</m:t>
                            </m:r>
                          </m:sup>
                        </m:sSup>
                      </m:num>
                      <m:den>
                        <m:sSubSup>
                          <m:sSubSupPr>
                            <m:ctrlPr>
                              <a:rPr lang="en-US" altLang="ja-JP" sz="2200" i="1">
                                <a:latin typeface="Cambria Math" panose="02040503050406030204" pitchFamily="18" charset="0"/>
                              </a:rPr>
                            </m:ctrlPr>
                          </m:sSubSupPr>
                          <m:e>
                            <m:r>
                              <a:rPr lang="en-US" altLang="ja-JP" sz="2200" b="0" i="1">
                                <a:latin typeface="Cambria Math" panose="02040503050406030204" pitchFamily="18" charset="0"/>
                              </a:rPr>
                              <m:t>𝐶</m:t>
                            </m:r>
                          </m:e>
                          <m:sub>
                            <m:r>
                              <a:rPr lang="en-US" altLang="ja-JP" sz="2200" b="0" i="1">
                                <a:latin typeface="Cambria Math" panose="02040503050406030204" pitchFamily="18" charset="0"/>
                              </a:rPr>
                              <m:t>0</m:t>
                            </m:r>
                          </m:sub>
                          <m:sup>
                            <m:r>
                              <a:rPr lang="en-US" altLang="ja-JP" sz="2200" b="0" i="1">
                                <a:latin typeface="Cambria Math" panose="02040503050406030204" pitchFamily="18" charset="0"/>
                              </a:rPr>
                              <m:t>2</m:t>
                            </m:r>
                          </m:sup>
                        </m:sSubSup>
                      </m:den>
                    </m:f>
                    <m:r>
                      <a:rPr lang="en-US" altLang="ja-JP" sz="2200" b="0" i="1">
                        <a:latin typeface="Cambria Math" panose="02040503050406030204" pitchFamily="18" charset="0"/>
                      </a:rPr>
                      <m:t>−</m:t>
                    </m:r>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𝑘</m:t>
                        </m:r>
                      </m:e>
                      <m:sup>
                        <m:r>
                          <a:rPr lang="en-US" altLang="ja-JP" sz="2200" b="0" i="1">
                            <a:latin typeface="Cambria Math" panose="02040503050406030204" pitchFamily="18" charset="0"/>
                          </a:rPr>
                          <m:t>2</m:t>
                        </m:r>
                      </m:sup>
                    </m:sSup>
                    <m:r>
                      <a:rPr lang="en-US" altLang="ja-JP" sz="2200" b="0" i="1">
                        <a:latin typeface="Cambria Math" panose="02040503050406030204" pitchFamily="18" charset="0"/>
                      </a:rPr>
                      <m:t>+</m:t>
                    </m:r>
                    <m:f>
                      <m:fPr>
                        <m:ctrlPr>
                          <a:rPr lang="en-US" altLang="ja-JP" sz="2200" i="1">
                            <a:latin typeface="Cambria Math" panose="02040503050406030204" pitchFamily="18" charset="0"/>
                          </a:rPr>
                        </m:ctrlPr>
                      </m:fPr>
                      <m:num>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𝑘</m:t>
                            </m:r>
                          </m:e>
                          <m:sup>
                            <m:r>
                              <a:rPr lang="en-US" altLang="ja-JP" sz="2200" b="0" i="1">
                                <a:latin typeface="Cambria Math" panose="02040503050406030204" pitchFamily="18" charset="0"/>
                              </a:rPr>
                              <m:t>2</m:t>
                            </m:r>
                          </m:sup>
                        </m:sSup>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𝑁</m:t>
                            </m:r>
                          </m:e>
                          <m:sup>
                            <m:r>
                              <a:rPr lang="en-US" altLang="ja-JP" sz="2200" b="0" i="1">
                                <a:latin typeface="Cambria Math" panose="02040503050406030204" pitchFamily="18" charset="0"/>
                              </a:rPr>
                              <m:t>2</m:t>
                            </m:r>
                          </m:sup>
                        </m:sSup>
                      </m:num>
                      <m:den>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𝜔</m:t>
                            </m:r>
                          </m:e>
                          <m:sup>
                            <m:r>
                              <a:rPr lang="en-US" altLang="ja-JP" sz="2200" b="0" i="1">
                                <a:latin typeface="Cambria Math" panose="02040503050406030204" pitchFamily="18" charset="0"/>
                              </a:rPr>
                              <m:t>2</m:t>
                            </m:r>
                          </m:sup>
                        </m:sSup>
                      </m:den>
                    </m:f>
                    <m:r>
                      <a:rPr lang="en-US" altLang="ja-JP" sz="2200" b="0" i="1">
                        <a:latin typeface="Cambria Math" panose="02040503050406030204" pitchFamily="18" charset="0"/>
                      </a:rPr>
                      <m:t>−</m:t>
                    </m:r>
                    <m:sSup>
                      <m:sSupPr>
                        <m:ctrlPr>
                          <a:rPr lang="en-US" altLang="ja-JP" sz="2200" i="1">
                            <a:latin typeface="Cambria Math" panose="02040503050406030204" pitchFamily="18" charset="0"/>
                          </a:rPr>
                        </m:ctrlPr>
                      </m:sSupPr>
                      <m:e>
                        <m:r>
                          <a:rPr lang="en-US" altLang="ja-JP" sz="2200" b="0" i="1">
                            <a:latin typeface="Cambria Math" panose="02040503050406030204" pitchFamily="18" charset="0"/>
                          </a:rPr>
                          <m:t>𝛤</m:t>
                        </m:r>
                      </m:e>
                      <m:sup>
                        <m:r>
                          <a:rPr lang="en-US" altLang="ja-JP" sz="2200" b="0" i="1">
                            <a:latin typeface="Cambria Math" panose="02040503050406030204" pitchFamily="18" charset="0"/>
                          </a:rPr>
                          <m:t>2</m:t>
                        </m:r>
                      </m:sup>
                    </m:sSup>
                  </m:oMath>
                </a14:m>
                <a:endParaRPr lang="en-US" altLang="ja-JP" sz="2200" dirty="0" smtClean="0"/>
              </a:p>
              <a:p>
                <a:pPr marL="936900" lvl="2" indent="-342900"/>
                <a14:m>
                  <m:oMath xmlns:m="http://schemas.openxmlformats.org/officeDocument/2006/math">
                    <m:r>
                      <a:rPr lang="en-US" altLang="ja-JP" sz="2000" b="0" i="1" smtClean="0">
                        <a:latin typeface="Cambria Math" panose="02040503050406030204" pitchFamily="18" charset="0"/>
                      </a:rPr>
                      <m:t>𝜔</m:t>
                    </m:r>
                    <m:r>
                      <a:rPr lang="ja-JP" altLang="en-US" sz="2000" i="1">
                        <a:latin typeface="Cambria Math" panose="02040503050406030204" pitchFamily="18" charset="0"/>
                      </a:rPr>
                      <m:t>についての</m:t>
                    </m:r>
                  </m:oMath>
                </a14:m>
                <a:r>
                  <a:rPr lang="en-US" altLang="ja-JP" sz="2000" dirty="0" smtClean="0"/>
                  <a:t>4</a:t>
                </a:r>
                <a:r>
                  <a:rPr lang="ja-JP" altLang="en-US" sz="2000" dirty="0" smtClean="0"/>
                  <a:t>次式</a:t>
                </a: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71341" y="2045616"/>
                <a:ext cx="4892850" cy="4557859"/>
              </a:xfrm>
              <a:blipFill rotWithShape="0">
                <a:blip r:embed="rId3"/>
                <a:stretch>
                  <a:fillRect l="-498" t="-268" b="-402"/>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b="1" dirty="0" smtClean="0"/>
              <a:t>線形化した支配方程式と分散関係式</a:t>
            </a:r>
            <a:endParaRPr kumimoji="1" lang="ja-JP" altLang="en-US" b="1" dirty="0"/>
          </a:p>
        </p:txBody>
      </p:sp>
      <p:sp>
        <p:nvSpPr>
          <p:cNvPr id="7" name="テキスト ボックス 6"/>
          <p:cNvSpPr txBox="1"/>
          <p:nvPr/>
        </p:nvSpPr>
        <p:spPr>
          <a:xfrm>
            <a:off x="5121564" y="4910211"/>
            <a:ext cx="3218053" cy="307777"/>
          </a:xfrm>
          <a:prstGeom prst="rect">
            <a:avLst/>
          </a:prstGeom>
          <a:noFill/>
        </p:spPr>
        <p:txBody>
          <a:bodyPr wrap="square" rtlCol="0">
            <a:spAutoFit/>
          </a:bodyPr>
          <a:lstStyle/>
          <a:p>
            <a:r>
              <a:rPr lang="ja-JP" altLang="en-US" sz="1400" dirty="0" smtClean="0">
                <a:solidFill>
                  <a:schemeClr val="tx2"/>
                </a:solidFill>
                <a:latin typeface="+mn-ea"/>
              </a:rPr>
              <a:t>上</a:t>
            </a:r>
            <a:r>
              <a:rPr lang="en-US" altLang="ja-JP" sz="1400" dirty="0" smtClean="0">
                <a:solidFill>
                  <a:schemeClr val="tx2"/>
                </a:solidFill>
                <a:latin typeface="+mn-ea"/>
              </a:rPr>
              <a:t>:</a:t>
            </a:r>
            <a:r>
              <a:rPr kumimoji="1" lang="en-US" altLang="ja-JP" sz="1400" dirty="0" smtClean="0">
                <a:solidFill>
                  <a:schemeClr val="tx2"/>
                </a:solidFill>
                <a:latin typeface="+mn-ea"/>
              </a:rPr>
              <a:t> </a:t>
            </a:r>
            <a:r>
              <a:rPr kumimoji="1" lang="ja-JP" altLang="en-US" sz="1400" dirty="0" smtClean="0">
                <a:solidFill>
                  <a:schemeClr val="tx2"/>
                </a:solidFill>
                <a:latin typeface="+mn-ea"/>
              </a:rPr>
              <a:t>支配方程式から導いた</a:t>
            </a:r>
            <a:r>
              <a:rPr lang="ja-JP" altLang="en-US" sz="1400" dirty="0" smtClean="0">
                <a:solidFill>
                  <a:schemeClr val="tx2"/>
                </a:solidFill>
                <a:latin typeface="+mn-ea"/>
              </a:rPr>
              <a:t>分散関係図</a:t>
            </a:r>
            <a:endParaRPr kumimoji="1" lang="en-US" altLang="ja-JP" sz="1400" dirty="0" smtClean="0">
              <a:solidFill>
                <a:schemeClr val="tx2"/>
              </a:solidFill>
              <a:latin typeface="+mn-ea"/>
            </a:endParaRPr>
          </a:p>
        </p:txBody>
      </p:sp>
      <p:sp>
        <p:nvSpPr>
          <p:cNvPr id="6" name="角丸四角形 5"/>
          <p:cNvSpPr/>
          <p:nvPr/>
        </p:nvSpPr>
        <p:spPr>
          <a:xfrm>
            <a:off x="471340" y="5235918"/>
            <a:ext cx="3827283" cy="1385487"/>
          </a:xfrm>
          <a:prstGeom prst="roundRect">
            <a:avLst>
              <a:gd name="adj" fmla="val 443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5121565" y="5331505"/>
                <a:ext cx="3218053" cy="1387303"/>
              </a:xfrm>
              <a:prstGeom prst="rect">
                <a:avLst/>
              </a:prstGeom>
              <a:noFill/>
            </p:spPr>
            <p:txBody>
              <a:bodyPr wrap="square" rtlCol="0">
                <a:spAutoFit/>
              </a:bodyPr>
              <a:lstStyle/>
              <a:p>
                <a14:m>
                  <m:oMath xmlns:m="http://schemas.openxmlformats.org/officeDocument/2006/math">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𝑢</m:t>
                    </m:r>
                    <m:r>
                      <a:rPr kumimoji="1" lang="en-US" altLang="ja-JP" sz="1400" b="0" i="1" smtClean="0">
                        <a:latin typeface="Cambria Math" panose="02040503050406030204" pitchFamily="18" charset="0"/>
                      </a:rPr>
                      <m:t>:</m:t>
                    </m:r>
                    <m:r>
                      <a:rPr lang="ja-JP" altLang="en-US" sz="1400" i="1">
                        <a:latin typeface="Cambria Math" panose="02040503050406030204" pitchFamily="18" charset="0"/>
                      </a:rPr>
                      <m:t>水平速度</m:t>
                    </m:r>
                    <m:r>
                      <a:rPr lang="ja-JP" altLang="en-US" sz="1400" i="1" smtClean="0">
                        <a:latin typeface="Cambria Math" panose="02040503050406030204" pitchFamily="18" charset="0"/>
                      </a:rPr>
                      <m:t>の摂動</m:t>
                    </m:r>
                    <m:r>
                      <a:rPr kumimoji="1" lang="en-US" altLang="ja-JP" sz="1400" b="0" i="1" smtClean="0">
                        <a:latin typeface="Cambria Math" panose="02040503050406030204" pitchFamily="18" charset="0"/>
                      </a:rPr>
                      <m:t>𝑤</m:t>
                    </m:r>
                    <m:r>
                      <a:rPr kumimoji="1" lang="en-US" altLang="ja-JP" sz="1400" b="0" i="1" smtClean="0">
                        <a:latin typeface="Cambria Math" panose="02040503050406030204" pitchFamily="18" charset="0"/>
                      </a:rPr>
                      <m:t>: </m:t>
                    </m:r>
                    <m:r>
                      <a:rPr lang="ja-JP" altLang="en-US" sz="1400" i="1">
                        <a:latin typeface="Cambria Math" panose="02040503050406030204" pitchFamily="18" charset="0"/>
                      </a:rPr>
                      <m:t>鉛直速</m:t>
                    </m:r>
                    <m:r>
                      <a:rPr lang="ja-JP" altLang="en-US" sz="1400" i="1" smtClean="0">
                        <a:latin typeface="Cambria Math" panose="02040503050406030204" pitchFamily="18" charset="0"/>
                      </a:rPr>
                      <m:t>度</m:t>
                    </m:r>
                  </m:oMath>
                </a14:m>
                <a:r>
                  <a:rPr lang="ja-JP" altLang="en-US" sz="1400" dirty="0" err="1" smtClean="0">
                    <a:latin typeface="Cambria Math" panose="02040503050406030204" pitchFamily="18" charset="0"/>
                  </a:rPr>
                  <a:t>の摂動</a:t>
                </a:r>
                <a:endParaRPr lang="en-US" altLang="ja-JP" sz="1400" dirty="0" smtClean="0">
                  <a:latin typeface="Cambria Math" panose="02040503050406030204" pitchFamily="18" charset="0"/>
                </a:endParaRPr>
              </a:p>
              <a:p>
                <a:r>
                  <a:rPr kumimoji="1" lang="en-US" altLang="ja-JP" sz="1400" b="0" dirty="0" smtClean="0"/>
                  <a:t> </a:t>
                </a:r>
                <a14:m>
                  <m:oMath xmlns:m="http://schemas.openxmlformats.org/officeDocument/2006/math">
                    <m:r>
                      <a:rPr kumimoji="1" lang="en-US" altLang="ja-JP" sz="1400" b="0" i="1" smtClean="0">
                        <a:latin typeface="Cambria Math" panose="02040503050406030204" pitchFamily="18" charset="0"/>
                      </a:rPr>
                      <m:t>𝑝</m:t>
                    </m:r>
                    <m:r>
                      <a:rPr kumimoji="1" lang="en-US" altLang="ja-JP" sz="1400" b="0" i="1" smtClean="0">
                        <a:latin typeface="Cambria Math" panose="02040503050406030204" pitchFamily="18" charset="0"/>
                      </a:rPr>
                      <m:t>:</m:t>
                    </m:r>
                    <m:r>
                      <a:rPr lang="ja-JP" altLang="en-US" sz="1400" i="1">
                        <a:latin typeface="Cambria Math" panose="02040503050406030204" pitchFamily="18" charset="0"/>
                      </a:rPr>
                      <m:t>圧力</m:t>
                    </m:r>
                    <m:r>
                      <a:rPr lang="ja-JP" altLang="en-US" sz="1400" i="1" smtClean="0">
                        <a:latin typeface="Cambria Math" panose="02040503050406030204" pitchFamily="18" charset="0"/>
                      </a:rPr>
                      <m:t>の</m:t>
                    </m:r>
                    <m:r>
                      <a:rPr lang="ja-JP" altLang="en-US" sz="1400" i="1">
                        <a:latin typeface="Cambria Math" panose="02040503050406030204" pitchFamily="18" charset="0"/>
                      </a:rPr>
                      <m:t>摂動</m:t>
                    </m:r>
                    <m:r>
                      <a:rPr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𝜌</m:t>
                    </m:r>
                    <m:r>
                      <a:rPr kumimoji="1" lang="en-US" altLang="ja-JP" sz="1400" b="0" i="1" smtClean="0">
                        <a:latin typeface="Cambria Math" panose="02040503050406030204" pitchFamily="18" charset="0"/>
                      </a:rPr>
                      <m:t>: </m:t>
                    </m:r>
                    <m:r>
                      <a:rPr lang="ja-JP" altLang="en-US" sz="1400" i="1">
                        <a:latin typeface="Cambria Math" panose="02040503050406030204" pitchFamily="18" charset="0"/>
                      </a:rPr>
                      <m:t>密度</m:t>
                    </m:r>
                    <m:r>
                      <a:rPr lang="ja-JP" altLang="en-US" sz="1400" i="1" smtClean="0">
                        <a:latin typeface="Cambria Math" panose="02040503050406030204" pitchFamily="18" charset="0"/>
                      </a:rPr>
                      <m:t>の</m:t>
                    </m:r>
                  </m:oMath>
                </a14:m>
                <a:r>
                  <a:rPr kumimoji="1" lang="ja-JP" altLang="en-US" sz="1400" b="0" dirty="0" smtClean="0">
                    <a:latin typeface="Cambria Math" panose="02040503050406030204" pitchFamily="18" charset="0"/>
                  </a:rPr>
                  <a:t>摂動</a:t>
                </a:r>
                <a:endParaRPr kumimoji="1" lang="en-US" altLang="ja-JP" sz="1400" b="0" dirty="0" smtClean="0">
                  <a:latin typeface="Cambria Math" panose="02040503050406030204" pitchFamily="18" charset="0"/>
                </a:endParaRPr>
              </a:p>
              <a:p>
                <a14:m>
                  <m:oMath xmlns:m="http://schemas.openxmlformats.org/officeDocument/2006/math">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𝑝</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m:t>
                    </m:r>
                    <m:sSub>
                      <m:sSubPr>
                        <m:ctrlPr>
                          <a:rPr kumimoji="1" lang="en-US" altLang="ja-JP" sz="1400" b="0" i="1" smtClean="0">
                            <a:latin typeface="Cambria Math" panose="02040503050406030204" pitchFamily="18" charset="0"/>
                          </a:rPr>
                        </m:ctrlPr>
                      </m:sSubPr>
                      <m:e>
                        <m:r>
                          <a:rPr lang="ja-JP" altLang="en-US" sz="1400" i="1">
                            <a:latin typeface="Cambria Math" panose="02040503050406030204" pitchFamily="18" charset="0"/>
                          </a:rPr>
                          <m:t>圧力の基本場</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𝜌</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m:t>
                    </m:r>
                    <m:r>
                      <a:rPr lang="ja-JP" altLang="en-US" sz="1400" i="1">
                        <a:latin typeface="Cambria Math" panose="02040503050406030204" pitchFamily="18" charset="0"/>
                      </a:rPr>
                      <m:t>密度の</m:t>
                    </m:r>
                  </m:oMath>
                </a14:m>
                <a:r>
                  <a:rPr kumimoji="1" lang="ja-JP" altLang="en-US" sz="1400" dirty="0" smtClean="0"/>
                  <a:t>基本場</a:t>
                </a:r>
                <a:endParaRPr kumimoji="1" lang="en-US" altLang="ja-JP" sz="1400" dirty="0" smtClean="0"/>
              </a:p>
              <a:p>
                <a:r>
                  <a:rPr lang="en-US" altLang="ja-JP" sz="1400" dirty="0" smtClean="0"/>
                  <a:t> </a:t>
                </a:r>
                <a14:m>
                  <m:oMath xmlns:m="http://schemas.openxmlformats.org/officeDocument/2006/math">
                    <m:r>
                      <a:rPr lang="en-US" altLang="ja-JP" sz="1400" i="1">
                        <a:latin typeface="Cambria Math" panose="02040503050406030204" pitchFamily="18" charset="0"/>
                      </a:rPr>
                      <m:t>𝑘</m:t>
                    </m:r>
                    <m:r>
                      <a:rPr lang="en-US" altLang="ja-JP" sz="1400" i="1">
                        <a:latin typeface="Cambria Math" panose="02040503050406030204" pitchFamily="18" charset="0"/>
                      </a:rPr>
                      <m:t>: </m:t>
                    </m:r>
                    <m:r>
                      <a:rPr lang="ja-JP" altLang="en-US" sz="1400" i="1">
                        <a:latin typeface="Cambria Math" panose="02040503050406030204" pitchFamily="18" charset="0"/>
                      </a:rPr>
                      <m:t>水平波数</m:t>
                    </m:r>
                    <m:r>
                      <a:rPr lang="en-US" altLang="ja-JP" sz="1400">
                        <a:latin typeface="Cambria Math" panose="02040503050406030204" pitchFamily="18" charset="0"/>
                      </a:rPr>
                      <m:t>    </m:t>
                    </m:r>
                    <m:r>
                      <a:rPr lang="en-US" altLang="ja-JP" sz="1400" i="1">
                        <a:latin typeface="Cambria Math" panose="02040503050406030204" pitchFamily="18" charset="0"/>
                      </a:rPr>
                      <m:t>𝑛</m:t>
                    </m:r>
                    <m:r>
                      <a:rPr lang="en-US" altLang="ja-JP" sz="1400">
                        <a:latin typeface="Cambria Math" panose="02040503050406030204" pitchFamily="18" charset="0"/>
                      </a:rPr>
                      <m:t>: </m:t>
                    </m:r>
                    <m:r>
                      <a:rPr lang="ja-JP" altLang="en-US" sz="1400" i="1">
                        <a:latin typeface="Cambria Math" panose="02040503050406030204" pitchFamily="18" charset="0"/>
                      </a:rPr>
                      <m:t>鉛直</m:t>
                    </m:r>
                    <m:r>
                      <a:rPr lang="ja-JP" altLang="en-US" sz="1400" i="1" dirty="0">
                        <a:latin typeface="Cambria Math" panose="02040503050406030204" pitchFamily="18" charset="0"/>
                      </a:rPr>
                      <m:t>波数</m:t>
                    </m:r>
                  </m:oMath>
                </a14:m>
                <a:endParaRPr lang="en-US" altLang="ja-JP" sz="1400" dirty="0"/>
              </a:p>
              <a:p>
                <a14:m>
                  <m:oMath xmlns:m="http://schemas.openxmlformats.org/officeDocument/2006/math">
                    <m:r>
                      <a:rPr lang="ja-JP" altLang="en-US" sz="1400" i="1" dirty="0">
                        <a:latin typeface="Cambria Math" panose="02040503050406030204" pitchFamily="18" charset="0"/>
                      </a:rPr>
                      <m:t> </m:t>
                    </m:r>
                    <m:r>
                      <a:rPr lang="en-US" altLang="ja-JP" sz="1400" i="1">
                        <a:latin typeface="Cambria Math" panose="02040503050406030204" pitchFamily="18" charset="0"/>
                      </a:rPr>
                      <m:t>𝜔</m:t>
                    </m:r>
                    <m:r>
                      <a:rPr lang="en-US" altLang="ja-JP" sz="1400" i="1">
                        <a:latin typeface="Cambria Math" panose="02040503050406030204" pitchFamily="18" charset="0"/>
                      </a:rPr>
                      <m:t>: </m:t>
                    </m:r>
                    <m:r>
                      <a:rPr lang="ja-JP" altLang="en-US" sz="1400" i="1">
                        <a:latin typeface="Cambria Math" panose="02040503050406030204" pitchFamily="18" charset="0"/>
                      </a:rPr>
                      <m:t>振動数</m:t>
                    </m:r>
                  </m:oMath>
                </a14:m>
                <a:r>
                  <a:rPr lang="ja-JP" altLang="en-US" sz="1400" dirty="0"/>
                  <a:t>    </a:t>
                </a:r>
                <a14:m>
                  <m:oMath xmlns:m="http://schemas.openxmlformats.org/officeDocument/2006/math">
                    <m:sSub>
                      <m:sSubPr>
                        <m:ctrlPr>
                          <a:rPr lang="en-US" altLang="ja-JP" sz="1400" i="1" dirty="0">
                            <a:latin typeface="Cambria Math" panose="02040503050406030204" pitchFamily="18" charset="0"/>
                          </a:rPr>
                        </m:ctrlPr>
                      </m:sSubPr>
                      <m:e>
                        <m:r>
                          <a:rPr lang="en-US" altLang="ja-JP" sz="1400" i="1" dirty="0">
                            <a:latin typeface="Cambria Math" panose="02040503050406030204" pitchFamily="18" charset="0"/>
                          </a:rPr>
                          <m:t> </m:t>
                        </m:r>
                        <m:r>
                          <a:rPr lang="en-US" altLang="ja-JP" sz="1400" i="1" dirty="0">
                            <a:latin typeface="Cambria Math" panose="02040503050406030204" pitchFamily="18" charset="0"/>
                          </a:rPr>
                          <m:t>𝐶</m:t>
                        </m:r>
                      </m:e>
                      <m:sub>
                        <m:r>
                          <a:rPr lang="en-US" altLang="ja-JP" sz="1400" i="1" dirty="0">
                            <a:latin typeface="Cambria Math" panose="02040503050406030204" pitchFamily="18" charset="0"/>
                          </a:rPr>
                          <m:t>0</m:t>
                        </m:r>
                      </m:sub>
                    </m:sSub>
                    <m:r>
                      <a:rPr lang="en-US" altLang="ja-JP" sz="1400" i="1" dirty="0">
                        <a:latin typeface="Cambria Math" panose="02040503050406030204" pitchFamily="18" charset="0"/>
                      </a:rPr>
                      <m:t>:</m:t>
                    </m:r>
                    <m:r>
                      <a:rPr lang="ja-JP" altLang="en-US" sz="1400" i="1" dirty="0">
                        <a:latin typeface="Cambria Math" panose="02040503050406030204" pitchFamily="18" charset="0"/>
                      </a:rPr>
                      <m:t>音速</m:t>
                    </m:r>
                    <m:r>
                      <a:rPr lang="en-US" altLang="ja-JP" sz="1400" dirty="0">
                        <a:latin typeface="Cambria Math" panose="02040503050406030204" pitchFamily="18" charset="0"/>
                      </a:rPr>
                      <m:t> </m:t>
                    </m:r>
                    <m:r>
                      <a:rPr lang="en-US" altLang="ja-JP" sz="1400" i="1">
                        <a:latin typeface="Cambria Math" panose="02040503050406030204" pitchFamily="18" charset="0"/>
                      </a:rPr>
                      <m:t> </m:t>
                    </m:r>
                    <m:r>
                      <a:rPr lang="en-US" altLang="ja-JP" sz="1400" i="1">
                        <a:latin typeface="Cambria Math" panose="02040503050406030204" pitchFamily="18" charset="0"/>
                      </a:rPr>
                      <m:t>𝑁</m:t>
                    </m:r>
                    <m:r>
                      <a:rPr lang="en-US" altLang="ja-JP" sz="1400" i="1">
                        <a:latin typeface="Cambria Math" panose="02040503050406030204" pitchFamily="18" charset="0"/>
                      </a:rPr>
                      <m:t>: </m:t>
                    </m:r>
                    <m:r>
                      <a:rPr lang="ja-JP" altLang="en-US" sz="1400" i="1">
                        <a:latin typeface="Cambria Math" panose="02040503050406030204" pitchFamily="18" charset="0"/>
                      </a:rPr>
                      <m:t>浮力</m:t>
                    </m:r>
                  </m:oMath>
                </a14:m>
                <a:r>
                  <a:rPr lang="ja-JP" altLang="en-US" sz="1400" dirty="0"/>
                  <a:t>振動数 </a:t>
                </a:r>
                <a:endParaRPr lang="en-US" altLang="ja-JP" sz="1400" dirty="0"/>
              </a:p>
              <a:p>
                <a:r>
                  <a:rPr lang="en-US" altLang="ja-JP" sz="1400" dirty="0"/>
                  <a:t> </a:t>
                </a:r>
                <a14:m>
                  <m:oMath xmlns:m="http://schemas.openxmlformats.org/officeDocument/2006/math">
                    <m:r>
                      <m:rPr>
                        <m:sty m:val="p"/>
                      </m:rPr>
                      <a:rPr lang="en-US" altLang="ja-JP" sz="1400">
                        <a:latin typeface="Cambria Math" panose="02040503050406030204" pitchFamily="18" charset="0"/>
                      </a:rPr>
                      <m:t>Γ</m:t>
                    </m:r>
                    <m:r>
                      <a:rPr lang="en-US" altLang="ja-JP" sz="1400" i="1">
                        <a:latin typeface="Cambria Math" panose="02040503050406030204" pitchFamily="18" charset="0"/>
                      </a:rPr>
                      <m:t>: </m:t>
                    </m:r>
                    <m:f>
                      <m:fPr>
                        <m:type m:val="skw"/>
                        <m:ctrlPr>
                          <a:rPr lang="en-US" altLang="ja-JP" sz="1400" i="1" smtClean="0">
                            <a:latin typeface="Cambria Math" panose="02040503050406030204" pitchFamily="18" charset="0"/>
                          </a:rPr>
                        </m:ctrlPr>
                      </m:fPr>
                      <m:num>
                        <m:r>
                          <a:rPr lang="en-US" altLang="ja-JP" sz="1400" b="0" i="1" smtClean="0">
                            <a:latin typeface="Cambria Math" panose="02040503050406030204" pitchFamily="18" charset="0"/>
                          </a:rPr>
                          <m:t>1</m:t>
                        </m:r>
                      </m:num>
                      <m:den>
                        <m:r>
                          <a:rPr lang="en-US" altLang="ja-JP" sz="1400" b="0" i="1" smtClean="0">
                            <a:latin typeface="Cambria Math" panose="02040503050406030204" pitchFamily="18" charset="0"/>
                          </a:rPr>
                          <m:t>2</m:t>
                        </m:r>
                        <m:r>
                          <a:rPr lang="en-US" altLang="ja-JP" sz="1400" b="0" i="1" smtClean="0">
                            <a:latin typeface="Cambria Math" panose="02040503050406030204" pitchFamily="18" charset="0"/>
                          </a:rPr>
                          <m:t>𝐻</m:t>
                        </m:r>
                      </m:den>
                    </m:f>
                    <m:r>
                      <a:rPr lang="en-US" altLang="ja-JP" sz="1400" i="1">
                        <a:latin typeface="Cambria Math" panose="02040503050406030204" pitchFamily="18" charset="0"/>
                      </a:rPr>
                      <m:t>(</m:t>
                    </m:r>
                    <m:r>
                      <a:rPr lang="en-US" altLang="ja-JP" sz="1400" i="1">
                        <a:latin typeface="Cambria Math" panose="02040503050406030204" pitchFamily="18" charset="0"/>
                      </a:rPr>
                      <m:t>𝐻</m:t>
                    </m:r>
                    <m:r>
                      <a:rPr lang="ja-JP" altLang="en-US" sz="1400" i="1">
                        <a:latin typeface="Cambria Math" panose="02040503050406030204" pitchFamily="18" charset="0"/>
                      </a:rPr>
                      <m:t>はスケールハイト</m:t>
                    </m:r>
                    <m:r>
                      <a:rPr lang="en-US" altLang="ja-JP" sz="1400" i="1">
                        <a:latin typeface="Cambria Math" panose="02040503050406030204" pitchFamily="18" charset="0"/>
                      </a:rPr>
                      <m:t>)</m:t>
                    </m:r>
                  </m:oMath>
                </a14:m>
                <a:endParaRPr lang="ja-JP" altLang="en-US" sz="1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121565" y="5331505"/>
                <a:ext cx="3218053" cy="1387303"/>
              </a:xfrm>
              <a:prstGeom prst="rect">
                <a:avLst/>
              </a:prstGeom>
              <a:blipFill rotWithShape="0">
                <a:blip r:embed="rId7"/>
                <a:stretch>
                  <a:fillRect t="-881" b="-33480"/>
                </a:stretch>
              </a:blipFill>
            </p:spPr>
            <p:txBody>
              <a:bodyPr/>
              <a:lstStyle/>
              <a:p>
                <a:r>
                  <a:rPr lang="ja-JP" altLang="en-US">
                    <a:noFill/>
                  </a:rPr>
                  <a:t> </a:t>
                </a:r>
              </a:p>
            </p:txBody>
          </p:sp>
        </mc:Fallback>
      </mc:AlternateContent>
      <p:sp>
        <p:nvSpPr>
          <p:cNvPr id="10" name="角丸四角形 9"/>
          <p:cNvSpPr/>
          <p:nvPr/>
        </p:nvSpPr>
        <p:spPr>
          <a:xfrm>
            <a:off x="5121564" y="5331505"/>
            <a:ext cx="3218053" cy="1400989"/>
          </a:xfrm>
          <a:prstGeom prst="roundRect">
            <a:avLst>
              <a:gd name="adj" fmla="val 4509"/>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8">
            <a:extLst>
              <a:ext uri="{28A0092B-C50C-407E-A947-70E740481C1C}">
                <a14:useLocalDpi xmlns:a14="http://schemas.microsoft.com/office/drawing/2010/main" val="0"/>
              </a:ext>
            </a:extLst>
          </a:blip>
          <a:srcRect l="26176" t="23659" r="23039" b="17125"/>
          <a:stretch/>
        </p:blipFill>
        <p:spPr>
          <a:xfrm>
            <a:off x="5072119" y="1978639"/>
            <a:ext cx="3316941" cy="2900722"/>
          </a:xfrm>
          <a:prstGeom prst="rect">
            <a:avLst/>
          </a:prstGeom>
        </p:spPr>
      </p:pic>
    </p:spTree>
    <p:extLst>
      <p:ext uri="{BB962C8B-B14F-4D97-AF65-F5344CB8AC3E}">
        <p14:creationId xmlns:p14="http://schemas.microsoft.com/office/powerpoint/2010/main" val="375673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内部重力波の</a:t>
            </a:r>
            <a:r>
              <a:rPr lang="ja-JP" altLang="en-US" b="1" dirty="0"/>
              <a:t>伝播</a:t>
            </a:r>
            <a:r>
              <a:rPr kumimoji="1" lang="ja-JP" altLang="en-US" b="1" dirty="0" smtClean="0"/>
              <a:t>特性</a:t>
            </a:r>
            <a:endParaRPr kumimoji="1" lang="ja-JP" altLang="en-US" b="1" dirty="0"/>
          </a:p>
        </p:txBody>
      </p:sp>
      <p:sp>
        <p:nvSpPr>
          <p:cNvPr id="3" name="コンテンツ プレースホルダー 2"/>
          <p:cNvSpPr>
            <a:spLocks noGrp="1"/>
          </p:cNvSpPr>
          <p:nvPr>
            <p:ph idx="1"/>
          </p:nvPr>
        </p:nvSpPr>
        <p:spPr>
          <a:xfrm>
            <a:off x="577124" y="1996388"/>
            <a:ext cx="7989752" cy="2199094"/>
          </a:xfrm>
        </p:spPr>
        <p:txBody>
          <a:bodyPr>
            <a:normAutofit/>
          </a:bodyPr>
          <a:lstStyle/>
          <a:p>
            <a:r>
              <a:rPr lang="ja-JP" altLang="en-US" sz="2000" dirty="0"/>
              <a:t>浮力</a:t>
            </a:r>
            <a:r>
              <a:rPr lang="ja-JP" altLang="en-US" sz="2000" dirty="0" smtClean="0"/>
              <a:t>振動数が非一様な大気での内部</a:t>
            </a:r>
            <a:r>
              <a:rPr lang="ja-JP" altLang="en-US" sz="2000" dirty="0"/>
              <a:t>重力波の</a:t>
            </a:r>
            <a:r>
              <a:rPr lang="ja-JP" altLang="en-US" sz="2000" dirty="0" smtClean="0"/>
              <a:t>伝播特性を考える</a:t>
            </a:r>
            <a:endParaRPr lang="en-US" altLang="ja-JP" sz="2000" dirty="0" smtClean="0"/>
          </a:p>
          <a:p>
            <a:pPr lvl="1"/>
            <a:r>
              <a:rPr lang="ja-JP" altLang="en-US" dirty="0"/>
              <a:t>浮力振動数が層別</a:t>
            </a:r>
            <a:r>
              <a:rPr lang="ja-JP" altLang="en-US" dirty="0" smtClean="0"/>
              <a:t>に変化している二層</a:t>
            </a:r>
            <a:r>
              <a:rPr lang="ja-JP" altLang="en-US" dirty="0"/>
              <a:t>モデルと三層</a:t>
            </a:r>
            <a:r>
              <a:rPr lang="ja-JP" altLang="en-US" dirty="0" smtClean="0"/>
              <a:t>モデルを仮定</a:t>
            </a:r>
            <a:endParaRPr lang="en-US" altLang="ja-JP" dirty="0"/>
          </a:p>
          <a:p>
            <a:r>
              <a:rPr lang="ja-JP" altLang="en-US" sz="2000" dirty="0"/>
              <a:t>条件に</a:t>
            </a:r>
            <a:r>
              <a:rPr lang="ja-JP" altLang="en-US" sz="2000" dirty="0" smtClean="0"/>
              <a:t>よって</a:t>
            </a:r>
            <a:r>
              <a:rPr lang="ja-JP" altLang="en-US" sz="2000" dirty="0"/>
              <a:t>は</a:t>
            </a:r>
            <a:endParaRPr lang="en-US" altLang="ja-JP" sz="2000" dirty="0" smtClean="0"/>
          </a:p>
          <a:p>
            <a:pPr lvl="1"/>
            <a:r>
              <a:rPr lang="ja-JP" altLang="en-US" sz="1800" b="1" dirty="0" smtClean="0"/>
              <a:t>大気層</a:t>
            </a:r>
            <a:r>
              <a:rPr lang="ja-JP" altLang="en-US" sz="1800" b="1" dirty="0"/>
              <a:t>が導波管の役割</a:t>
            </a:r>
            <a:r>
              <a:rPr lang="ja-JP" altLang="en-US" sz="1800" b="1" dirty="0" smtClean="0"/>
              <a:t>を果たす</a:t>
            </a:r>
            <a:endParaRPr lang="en-US" altLang="ja-JP" sz="1800" b="1" dirty="0" smtClean="0"/>
          </a:p>
          <a:p>
            <a:pPr lvl="1"/>
            <a:r>
              <a:rPr lang="ja-JP" altLang="en-US" sz="1800" b="1" dirty="0"/>
              <a:t>波</a:t>
            </a:r>
            <a:r>
              <a:rPr lang="ja-JP" altLang="en-US" sz="1800" b="1" dirty="0" smtClean="0"/>
              <a:t>が外部波型となる層があっても透過が起こる</a:t>
            </a:r>
            <a:endParaRPr lang="en-US" altLang="ja-JP" b="1" dirty="0"/>
          </a:p>
        </p:txBody>
      </p:sp>
      <p:sp>
        <p:nvSpPr>
          <p:cNvPr id="6" name="テキスト ボックス 5"/>
          <p:cNvSpPr txBox="1"/>
          <p:nvPr/>
        </p:nvSpPr>
        <p:spPr>
          <a:xfrm>
            <a:off x="2786896" y="6290889"/>
            <a:ext cx="3570208" cy="461665"/>
          </a:xfrm>
          <a:prstGeom prst="rect">
            <a:avLst/>
          </a:prstGeom>
          <a:noFill/>
        </p:spPr>
        <p:txBody>
          <a:bodyPr wrap="none" rtlCol="0">
            <a:spAutoFit/>
          </a:bodyPr>
          <a:lstStyle/>
          <a:p>
            <a:r>
              <a:rPr kumimoji="1" lang="ja-JP" altLang="en-US" sz="2400" dirty="0" smtClean="0">
                <a:solidFill>
                  <a:schemeClr val="accent1"/>
                </a:solidFill>
              </a:rPr>
              <a:t>詳細は</a:t>
            </a:r>
            <a:r>
              <a:rPr lang="ja-JP" altLang="en-US" sz="2400" dirty="0" smtClean="0">
                <a:solidFill>
                  <a:schemeClr val="accent1"/>
                </a:solidFill>
              </a:rPr>
              <a:t>ポスターにて発表</a:t>
            </a:r>
            <a:endParaRPr kumimoji="1" lang="en-US" altLang="ja-JP" sz="2400" dirty="0" smtClean="0">
              <a:solidFill>
                <a:schemeClr val="accent1"/>
              </a:solidFill>
            </a:endParaRPr>
          </a:p>
        </p:txBody>
      </p:sp>
      <p:grpSp>
        <p:nvGrpSpPr>
          <p:cNvPr id="14" name="グループ化 13"/>
          <p:cNvGrpSpPr/>
          <p:nvPr/>
        </p:nvGrpSpPr>
        <p:grpSpPr>
          <a:xfrm>
            <a:off x="870555" y="4280955"/>
            <a:ext cx="3159484" cy="1924461"/>
            <a:chOff x="870555" y="4280955"/>
            <a:chExt cx="3159484" cy="1924461"/>
          </a:xfrm>
        </p:grpSpPr>
        <p:grpSp>
          <p:nvGrpSpPr>
            <p:cNvPr id="5" name="グループ化 4"/>
            <p:cNvGrpSpPr/>
            <p:nvPr/>
          </p:nvGrpSpPr>
          <p:grpSpPr>
            <a:xfrm>
              <a:off x="870555" y="4280955"/>
              <a:ext cx="3159484" cy="1924461"/>
              <a:chOff x="2948044" y="3261674"/>
              <a:chExt cx="3159484" cy="1924461"/>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6804" t="36838" r="25258" b="16426"/>
              <a:stretch/>
            </p:blipFill>
            <p:spPr>
              <a:xfrm>
                <a:off x="2948044" y="3274704"/>
                <a:ext cx="3159484" cy="1911431"/>
              </a:xfrm>
              <a:prstGeom prst="rect">
                <a:avLst/>
              </a:prstGeom>
            </p:spPr>
          </p:pic>
          <p:sp>
            <p:nvSpPr>
              <p:cNvPr id="26" name="フリーフォーム 25"/>
              <p:cNvSpPr/>
              <p:nvPr/>
            </p:nvSpPr>
            <p:spPr>
              <a:xfrm>
                <a:off x="3638746" y="3261674"/>
                <a:ext cx="320512" cy="518474"/>
              </a:xfrm>
              <a:custGeom>
                <a:avLst/>
                <a:gdLst>
                  <a:gd name="connsiteX0" fmla="*/ 0 w 320512"/>
                  <a:gd name="connsiteY0" fmla="*/ 518474 h 518474"/>
                  <a:gd name="connsiteX1" fmla="*/ 179110 w 320512"/>
                  <a:gd name="connsiteY1" fmla="*/ 339365 h 518474"/>
                  <a:gd name="connsiteX2" fmla="*/ 320512 w 320512"/>
                  <a:gd name="connsiteY2" fmla="*/ 0 h 518474"/>
                  <a:gd name="connsiteX3" fmla="*/ 320512 w 320512"/>
                  <a:gd name="connsiteY3" fmla="*/ 0 h 518474"/>
                  <a:gd name="connsiteX4" fmla="*/ 320512 w 320512"/>
                  <a:gd name="connsiteY4" fmla="*/ 0 h 51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12" h="518474">
                    <a:moveTo>
                      <a:pt x="0" y="518474"/>
                    </a:moveTo>
                    <a:cubicBezTo>
                      <a:pt x="62845" y="472125"/>
                      <a:pt x="125691" y="425777"/>
                      <a:pt x="179110" y="339365"/>
                    </a:cubicBezTo>
                    <a:cubicBezTo>
                      <a:pt x="232529" y="252953"/>
                      <a:pt x="320512" y="0"/>
                      <a:pt x="320512" y="0"/>
                    </a:cubicBezTo>
                    <a:lnTo>
                      <a:pt x="320512" y="0"/>
                    </a:lnTo>
                    <a:lnTo>
                      <a:pt x="320512" y="0"/>
                    </a:lnTo>
                  </a:path>
                </a:pathLst>
              </a:custGeom>
              <a:noFill/>
              <a:ln>
                <a:solidFill>
                  <a:schemeClr val="accent1"/>
                </a:solidFill>
                <a:prstDash val="dash"/>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4690355" y="3261674"/>
                <a:ext cx="320512" cy="518474"/>
              </a:xfrm>
              <a:custGeom>
                <a:avLst/>
                <a:gdLst>
                  <a:gd name="connsiteX0" fmla="*/ 0 w 320512"/>
                  <a:gd name="connsiteY0" fmla="*/ 518474 h 518474"/>
                  <a:gd name="connsiteX1" fmla="*/ 179110 w 320512"/>
                  <a:gd name="connsiteY1" fmla="*/ 339365 h 518474"/>
                  <a:gd name="connsiteX2" fmla="*/ 320512 w 320512"/>
                  <a:gd name="connsiteY2" fmla="*/ 0 h 518474"/>
                  <a:gd name="connsiteX3" fmla="*/ 320512 w 320512"/>
                  <a:gd name="connsiteY3" fmla="*/ 0 h 518474"/>
                  <a:gd name="connsiteX4" fmla="*/ 320512 w 320512"/>
                  <a:gd name="connsiteY4" fmla="*/ 0 h 51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12" h="518474">
                    <a:moveTo>
                      <a:pt x="0" y="518474"/>
                    </a:moveTo>
                    <a:cubicBezTo>
                      <a:pt x="62845" y="472125"/>
                      <a:pt x="125691" y="425777"/>
                      <a:pt x="179110" y="339365"/>
                    </a:cubicBezTo>
                    <a:cubicBezTo>
                      <a:pt x="232529" y="252953"/>
                      <a:pt x="320512" y="0"/>
                      <a:pt x="320512" y="0"/>
                    </a:cubicBezTo>
                    <a:lnTo>
                      <a:pt x="320512" y="0"/>
                    </a:lnTo>
                    <a:lnTo>
                      <a:pt x="320512" y="0"/>
                    </a:lnTo>
                  </a:path>
                </a:pathLst>
              </a:custGeom>
              <a:noFill/>
              <a:ln>
                <a:solidFill>
                  <a:schemeClr val="accent1"/>
                </a:solidFill>
                <a:prstDash val="dash"/>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フリーフォーム 20"/>
            <p:cNvSpPr/>
            <p:nvPr/>
          </p:nvSpPr>
          <p:spPr>
            <a:xfrm rot="17927158" flipV="1">
              <a:off x="812360" y="5236649"/>
              <a:ext cx="988786" cy="52371"/>
            </a:xfrm>
            <a:custGeom>
              <a:avLst/>
              <a:gdLst>
                <a:gd name="connsiteX0" fmla="*/ 0 w 7924800"/>
                <a:gd name="connsiteY0" fmla="*/ 735106 h 735108"/>
                <a:gd name="connsiteX1" fmla="*/ 726141 w 7924800"/>
                <a:gd name="connsiteY1" fmla="*/ 17930 h 735108"/>
                <a:gd name="connsiteX2" fmla="*/ 1434353 w 7924800"/>
                <a:gd name="connsiteY2" fmla="*/ 735106 h 735108"/>
                <a:gd name="connsiteX3" fmla="*/ 2160494 w 7924800"/>
                <a:gd name="connsiteY3" fmla="*/ 26895 h 735108"/>
                <a:gd name="connsiteX4" fmla="*/ 2877670 w 7924800"/>
                <a:gd name="connsiteY4" fmla="*/ 735106 h 735108"/>
                <a:gd name="connsiteX5" fmla="*/ 3603812 w 7924800"/>
                <a:gd name="connsiteY5" fmla="*/ 17930 h 735108"/>
                <a:gd name="connsiteX6" fmla="*/ 4320988 w 7924800"/>
                <a:gd name="connsiteY6" fmla="*/ 735106 h 735108"/>
                <a:gd name="connsiteX7" fmla="*/ 5029200 w 7924800"/>
                <a:gd name="connsiteY7" fmla="*/ 8965 h 735108"/>
                <a:gd name="connsiteX8" fmla="*/ 5764306 w 7924800"/>
                <a:gd name="connsiteY8" fmla="*/ 735106 h 735108"/>
                <a:gd name="connsiteX9" fmla="*/ 6490447 w 7924800"/>
                <a:gd name="connsiteY9" fmla="*/ 0 h 735108"/>
                <a:gd name="connsiteX10" fmla="*/ 7198659 w 7924800"/>
                <a:gd name="connsiteY10" fmla="*/ 735106 h 735108"/>
                <a:gd name="connsiteX11" fmla="*/ 7924800 w 7924800"/>
                <a:gd name="connsiteY11" fmla="*/ 8965 h 735108"/>
                <a:gd name="connsiteX12" fmla="*/ 7924800 w 7924800"/>
                <a:gd name="connsiteY12" fmla="*/ 8965 h 73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800" h="735108">
                  <a:moveTo>
                    <a:pt x="0" y="735106"/>
                  </a:moveTo>
                  <a:cubicBezTo>
                    <a:pt x="243541" y="376518"/>
                    <a:pt x="487082" y="17930"/>
                    <a:pt x="726141" y="17930"/>
                  </a:cubicBezTo>
                  <a:cubicBezTo>
                    <a:pt x="965200" y="17930"/>
                    <a:pt x="1195294" y="733612"/>
                    <a:pt x="1434353" y="735106"/>
                  </a:cubicBezTo>
                  <a:cubicBezTo>
                    <a:pt x="1673412" y="736600"/>
                    <a:pt x="1919941" y="26895"/>
                    <a:pt x="2160494" y="26895"/>
                  </a:cubicBezTo>
                  <a:cubicBezTo>
                    <a:pt x="2401047" y="26895"/>
                    <a:pt x="2637117" y="736600"/>
                    <a:pt x="2877670" y="735106"/>
                  </a:cubicBezTo>
                  <a:cubicBezTo>
                    <a:pt x="3118223" y="733612"/>
                    <a:pt x="3363259" y="17930"/>
                    <a:pt x="3603812" y="17930"/>
                  </a:cubicBezTo>
                  <a:cubicBezTo>
                    <a:pt x="3844365" y="17930"/>
                    <a:pt x="4083423" y="736600"/>
                    <a:pt x="4320988" y="735106"/>
                  </a:cubicBezTo>
                  <a:cubicBezTo>
                    <a:pt x="4558553" y="733612"/>
                    <a:pt x="4788647" y="8965"/>
                    <a:pt x="5029200" y="8965"/>
                  </a:cubicBezTo>
                  <a:cubicBezTo>
                    <a:pt x="5269753" y="8965"/>
                    <a:pt x="5520765" y="736600"/>
                    <a:pt x="5764306" y="735106"/>
                  </a:cubicBezTo>
                  <a:cubicBezTo>
                    <a:pt x="6007847" y="733612"/>
                    <a:pt x="6251388" y="0"/>
                    <a:pt x="6490447" y="0"/>
                  </a:cubicBezTo>
                  <a:cubicBezTo>
                    <a:pt x="6729506" y="0"/>
                    <a:pt x="6959600" y="733612"/>
                    <a:pt x="7198659" y="735106"/>
                  </a:cubicBezTo>
                  <a:cubicBezTo>
                    <a:pt x="7437718" y="736600"/>
                    <a:pt x="7924800" y="8965"/>
                    <a:pt x="7924800" y="8965"/>
                  </a:cubicBezTo>
                  <a:lnTo>
                    <a:pt x="7924800" y="896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3656734">
              <a:off x="1318547" y="5249190"/>
              <a:ext cx="988786" cy="45719"/>
            </a:xfrm>
            <a:custGeom>
              <a:avLst/>
              <a:gdLst>
                <a:gd name="connsiteX0" fmla="*/ 0 w 7924800"/>
                <a:gd name="connsiteY0" fmla="*/ 735106 h 735108"/>
                <a:gd name="connsiteX1" fmla="*/ 726141 w 7924800"/>
                <a:gd name="connsiteY1" fmla="*/ 17930 h 735108"/>
                <a:gd name="connsiteX2" fmla="*/ 1434353 w 7924800"/>
                <a:gd name="connsiteY2" fmla="*/ 735106 h 735108"/>
                <a:gd name="connsiteX3" fmla="*/ 2160494 w 7924800"/>
                <a:gd name="connsiteY3" fmla="*/ 26895 h 735108"/>
                <a:gd name="connsiteX4" fmla="*/ 2877670 w 7924800"/>
                <a:gd name="connsiteY4" fmla="*/ 735106 h 735108"/>
                <a:gd name="connsiteX5" fmla="*/ 3603812 w 7924800"/>
                <a:gd name="connsiteY5" fmla="*/ 17930 h 735108"/>
                <a:gd name="connsiteX6" fmla="*/ 4320988 w 7924800"/>
                <a:gd name="connsiteY6" fmla="*/ 735106 h 735108"/>
                <a:gd name="connsiteX7" fmla="*/ 5029200 w 7924800"/>
                <a:gd name="connsiteY7" fmla="*/ 8965 h 735108"/>
                <a:gd name="connsiteX8" fmla="*/ 5764306 w 7924800"/>
                <a:gd name="connsiteY8" fmla="*/ 735106 h 735108"/>
                <a:gd name="connsiteX9" fmla="*/ 6490447 w 7924800"/>
                <a:gd name="connsiteY9" fmla="*/ 0 h 735108"/>
                <a:gd name="connsiteX10" fmla="*/ 7198659 w 7924800"/>
                <a:gd name="connsiteY10" fmla="*/ 735106 h 735108"/>
                <a:gd name="connsiteX11" fmla="*/ 7924800 w 7924800"/>
                <a:gd name="connsiteY11" fmla="*/ 8965 h 735108"/>
                <a:gd name="connsiteX12" fmla="*/ 7924800 w 7924800"/>
                <a:gd name="connsiteY12" fmla="*/ 8965 h 73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800" h="735108">
                  <a:moveTo>
                    <a:pt x="0" y="735106"/>
                  </a:moveTo>
                  <a:cubicBezTo>
                    <a:pt x="243541" y="376518"/>
                    <a:pt x="487082" y="17930"/>
                    <a:pt x="726141" y="17930"/>
                  </a:cubicBezTo>
                  <a:cubicBezTo>
                    <a:pt x="965200" y="17930"/>
                    <a:pt x="1195294" y="733612"/>
                    <a:pt x="1434353" y="735106"/>
                  </a:cubicBezTo>
                  <a:cubicBezTo>
                    <a:pt x="1673412" y="736600"/>
                    <a:pt x="1919941" y="26895"/>
                    <a:pt x="2160494" y="26895"/>
                  </a:cubicBezTo>
                  <a:cubicBezTo>
                    <a:pt x="2401047" y="26895"/>
                    <a:pt x="2637117" y="736600"/>
                    <a:pt x="2877670" y="735106"/>
                  </a:cubicBezTo>
                  <a:cubicBezTo>
                    <a:pt x="3118223" y="733612"/>
                    <a:pt x="3363259" y="17930"/>
                    <a:pt x="3603812" y="17930"/>
                  </a:cubicBezTo>
                  <a:cubicBezTo>
                    <a:pt x="3844365" y="17930"/>
                    <a:pt x="4083423" y="736600"/>
                    <a:pt x="4320988" y="735106"/>
                  </a:cubicBezTo>
                  <a:cubicBezTo>
                    <a:pt x="4558553" y="733612"/>
                    <a:pt x="4788647" y="8965"/>
                    <a:pt x="5029200" y="8965"/>
                  </a:cubicBezTo>
                  <a:cubicBezTo>
                    <a:pt x="5269753" y="8965"/>
                    <a:pt x="5520765" y="736600"/>
                    <a:pt x="5764306" y="735106"/>
                  </a:cubicBezTo>
                  <a:cubicBezTo>
                    <a:pt x="6007847" y="733612"/>
                    <a:pt x="6251388" y="0"/>
                    <a:pt x="6490447" y="0"/>
                  </a:cubicBezTo>
                  <a:cubicBezTo>
                    <a:pt x="6729506" y="0"/>
                    <a:pt x="6959600" y="733612"/>
                    <a:pt x="7198659" y="735106"/>
                  </a:cubicBezTo>
                  <a:cubicBezTo>
                    <a:pt x="7437718" y="736600"/>
                    <a:pt x="7924800" y="8965"/>
                    <a:pt x="7924800" y="8965"/>
                  </a:cubicBezTo>
                  <a:lnTo>
                    <a:pt x="7924800" y="896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rot="17927158" flipV="1">
              <a:off x="1809168" y="5225739"/>
              <a:ext cx="988786" cy="52371"/>
            </a:xfrm>
            <a:custGeom>
              <a:avLst/>
              <a:gdLst>
                <a:gd name="connsiteX0" fmla="*/ 0 w 7924800"/>
                <a:gd name="connsiteY0" fmla="*/ 735106 h 735108"/>
                <a:gd name="connsiteX1" fmla="*/ 726141 w 7924800"/>
                <a:gd name="connsiteY1" fmla="*/ 17930 h 735108"/>
                <a:gd name="connsiteX2" fmla="*/ 1434353 w 7924800"/>
                <a:gd name="connsiteY2" fmla="*/ 735106 h 735108"/>
                <a:gd name="connsiteX3" fmla="*/ 2160494 w 7924800"/>
                <a:gd name="connsiteY3" fmla="*/ 26895 h 735108"/>
                <a:gd name="connsiteX4" fmla="*/ 2877670 w 7924800"/>
                <a:gd name="connsiteY4" fmla="*/ 735106 h 735108"/>
                <a:gd name="connsiteX5" fmla="*/ 3603812 w 7924800"/>
                <a:gd name="connsiteY5" fmla="*/ 17930 h 735108"/>
                <a:gd name="connsiteX6" fmla="*/ 4320988 w 7924800"/>
                <a:gd name="connsiteY6" fmla="*/ 735106 h 735108"/>
                <a:gd name="connsiteX7" fmla="*/ 5029200 w 7924800"/>
                <a:gd name="connsiteY7" fmla="*/ 8965 h 735108"/>
                <a:gd name="connsiteX8" fmla="*/ 5764306 w 7924800"/>
                <a:gd name="connsiteY8" fmla="*/ 735106 h 735108"/>
                <a:gd name="connsiteX9" fmla="*/ 6490447 w 7924800"/>
                <a:gd name="connsiteY9" fmla="*/ 0 h 735108"/>
                <a:gd name="connsiteX10" fmla="*/ 7198659 w 7924800"/>
                <a:gd name="connsiteY10" fmla="*/ 735106 h 735108"/>
                <a:gd name="connsiteX11" fmla="*/ 7924800 w 7924800"/>
                <a:gd name="connsiteY11" fmla="*/ 8965 h 735108"/>
                <a:gd name="connsiteX12" fmla="*/ 7924800 w 7924800"/>
                <a:gd name="connsiteY12" fmla="*/ 8965 h 73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800" h="735108">
                  <a:moveTo>
                    <a:pt x="0" y="735106"/>
                  </a:moveTo>
                  <a:cubicBezTo>
                    <a:pt x="243541" y="376518"/>
                    <a:pt x="487082" y="17930"/>
                    <a:pt x="726141" y="17930"/>
                  </a:cubicBezTo>
                  <a:cubicBezTo>
                    <a:pt x="965200" y="17930"/>
                    <a:pt x="1195294" y="733612"/>
                    <a:pt x="1434353" y="735106"/>
                  </a:cubicBezTo>
                  <a:cubicBezTo>
                    <a:pt x="1673412" y="736600"/>
                    <a:pt x="1919941" y="26895"/>
                    <a:pt x="2160494" y="26895"/>
                  </a:cubicBezTo>
                  <a:cubicBezTo>
                    <a:pt x="2401047" y="26895"/>
                    <a:pt x="2637117" y="736600"/>
                    <a:pt x="2877670" y="735106"/>
                  </a:cubicBezTo>
                  <a:cubicBezTo>
                    <a:pt x="3118223" y="733612"/>
                    <a:pt x="3363259" y="17930"/>
                    <a:pt x="3603812" y="17930"/>
                  </a:cubicBezTo>
                  <a:cubicBezTo>
                    <a:pt x="3844365" y="17930"/>
                    <a:pt x="4083423" y="736600"/>
                    <a:pt x="4320988" y="735106"/>
                  </a:cubicBezTo>
                  <a:cubicBezTo>
                    <a:pt x="4558553" y="733612"/>
                    <a:pt x="4788647" y="8965"/>
                    <a:pt x="5029200" y="8965"/>
                  </a:cubicBezTo>
                  <a:cubicBezTo>
                    <a:pt x="5269753" y="8965"/>
                    <a:pt x="5520765" y="736600"/>
                    <a:pt x="5764306" y="735106"/>
                  </a:cubicBezTo>
                  <a:cubicBezTo>
                    <a:pt x="6007847" y="733612"/>
                    <a:pt x="6251388" y="0"/>
                    <a:pt x="6490447" y="0"/>
                  </a:cubicBezTo>
                  <a:cubicBezTo>
                    <a:pt x="6729506" y="0"/>
                    <a:pt x="6959600" y="733612"/>
                    <a:pt x="7198659" y="735106"/>
                  </a:cubicBezTo>
                  <a:cubicBezTo>
                    <a:pt x="7437718" y="736600"/>
                    <a:pt x="7924800" y="8965"/>
                    <a:pt x="7924800" y="8965"/>
                  </a:cubicBezTo>
                  <a:lnTo>
                    <a:pt x="7924800" y="896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3656734">
              <a:off x="2311357" y="5249190"/>
              <a:ext cx="988786" cy="45719"/>
            </a:xfrm>
            <a:custGeom>
              <a:avLst/>
              <a:gdLst>
                <a:gd name="connsiteX0" fmla="*/ 0 w 7924800"/>
                <a:gd name="connsiteY0" fmla="*/ 735106 h 735108"/>
                <a:gd name="connsiteX1" fmla="*/ 726141 w 7924800"/>
                <a:gd name="connsiteY1" fmla="*/ 17930 h 735108"/>
                <a:gd name="connsiteX2" fmla="*/ 1434353 w 7924800"/>
                <a:gd name="connsiteY2" fmla="*/ 735106 h 735108"/>
                <a:gd name="connsiteX3" fmla="*/ 2160494 w 7924800"/>
                <a:gd name="connsiteY3" fmla="*/ 26895 h 735108"/>
                <a:gd name="connsiteX4" fmla="*/ 2877670 w 7924800"/>
                <a:gd name="connsiteY4" fmla="*/ 735106 h 735108"/>
                <a:gd name="connsiteX5" fmla="*/ 3603812 w 7924800"/>
                <a:gd name="connsiteY5" fmla="*/ 17930 h 735108"/>
                <a:gd name="connsiteX6" fmla="*/ 4320988 w 7924800"/>
                <a:gd name="connsiteY6" fmla="*/ 735106 h 735108"/>
                <a:gd name="connsiteX7" fmla="*/ 5029200 w 7924800"/>
                <a:gd name="connsiteY7" fmla="*/ 8965 h 735108"/>
                <a:gd name="connsiteX8" fmla="*/ 5764306 w 7924800"/>
                <a:gd name="connsiteY8" fmla="*/ 735106 h 735108"/>
                <a:gd name="connsiteX9" fmla="*/ 6490447 w 7924800"/>
                <a:gd name="connsiteY9" fmla="*/ 0 h 735108"/>
                <a:gd name="connsiteX10" fmla="*/ 7198659 w 7924800"/>
                <a:gd name="connsiteY10" fmla="*/ 735106 h 735108"/>
                <a:gd name="connsiteX11" fmla="*/ 7924800 w 7924800"/>
                <a:gd name="connsiteY11" fmla="*/ 8965 h 735108"/>
                <a:gd name="connsiteX12" fmla="*/ 7924800 w 7924800"/>
                <a:gd name="connsiteY12" fmla="*/ 8965 h 73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800" h="735108">
                  <a:moveTo>
                    <a:pt x="0" y="735106"/>
                  </a:moveTo>
                  <a:cubicBezTo>
                    <a:pt x="243541" y="376518"/>
                    <a:pt x="487082" y="17930"/>
                    <a:pt x="726141" y="17930"/>
                  </a:cubicBezTo>
                  <a:cubicBezTo>
                    <a:pt x="965200" y="17930"/>
                    <a:pt x="1195294" y="733612"/>
                    <a:pt x="1434353" y="735106"/>
                  </a:cubicBezTo>
                  <a:cubicBezTo>
                    <a:pt x="1673412" y="736600"/>
                    <a:pt x="1919941" y="26895"/>
                    <a:pt x="2160494" y="26895"/>
                  </a:cubicBezTo>
                  <a:cubicBezTo>
                    <a:pt x="2401047" y="26895"/>
                    <a:pt x="2637117" y="736600"/>
                    <a:pt x="2877670" y="735106"/>
                  </a:cubicBezTo>
                  <a:cubicBezTo>
                    <a:pt x="3118223" y="733612"/>
                    <a:pt x="3363259" y="17930"/>
                    <a:pt x="3603812" y="17930"/>
                  </a:cubicBezTo>
                  <a:cubicBezTo>
                    <a:pt x="3844365" y="17930"/>
                    <a:pt x="4083423" y="736600"/>
                    <a:pt x="4320988" y="735106"/>
                  </a:cubicBezTo>
                  <a:cubicBezTo>
                    <a:pt x="4558553" y="733612"/>
                    <a:pt x="4788647" y="8965"/>
                    <a:pt x="5029200" y="8965"/>
                  </a:cubicBezTo>
                  <a:cubicBezTo>
                    <a:pt x="5269753" y="8965"/>
                    <a:pt x="5520765" y="736600"/>
                    <a:pt x="5764306" y="735106"/>
                  </a:cubicBezTo>
                  <a:cubicBezTo>
                    <a:pt x="6007847" y="733612"/>
                    <a:pt x="6251388" y="0"/>
                    <a:pt x="6490447" y="0"/>
                  </a:cubicBezTo>
                  <a:cubicBezTo>
                    <a:pt x="6729506" y="0"/>
                    <a:pt x="6959600" y="733612"/>
                    <a:pt x="7198659" y="735106"/>
                  </a:cubicBezTo>
                  <a:cubicBezTo>
                    <a:pt x="7437718" y="736600"/>
                    <a:pt x="7924800" y="8965"/>
                    <a:pt x="7924800" y="8965"/>
                  </a:cubicBezTo>
                  <a:lnTo>
                    <a:pt x="7924800" y="896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rot="18471726" flipV="1">
              <a:off x="2970003" y="5468283"/>
              <a:ext cx="486977" cy="67935"/>
            </a:xfrm>
            <a:custGeom>
              <a:avLst/>
              <a:gdLst>
                <a:gd name="connsiteX0" fmla="*/ 0 w 3603812"/>
                <a:gd name="connsiteY0" fmla="*/ 717179 h 717179"/>
                <a:gd name="connsiteX1" fmla="*/ 726141 w 3603812"/>
                <a:gd name="connsiteY1" fmla="*/ 2 h 717179"/>
                <a:gd name="connsiteX2" fmla="*/ 1443317 w 3603812"/>
                <a:gd name="connsiteY2" fmla="*/ 708214 h 717179"/>
                <a:gd name="connsiteX3" fmla="*/ 2160494 w 3603812"/>
                <a:gd name="connsiteY3" fmla="*/ 2 h 717179"/>
                <a:gd name="connsiteX4" fmla="*/ 2877670 w 3603812"/>
                <a:gd name="connsiteY4" fmla="*/ 699249 h 717179"/>
                <a:gd name="connsiteX5" fmla="*/ 3603812 w 3603812"/>
                <a:gd name="connsiteY5" fmla="*/ 2 h 717179"/>
                <a:gd name="connsiteX6" fmla="*/ 3603812 w 3603812"/>
                <a:gd name="connsiteY6" fmla="*/ 2 h 71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3812" h="717179">
                  <a:moveTo>
                    <a:pt x="0" y="717179"/>
                  </a:moveTo>
                  <a:cubicBezTo>
                    <a:pt x="242794" y="359337"/>
                    <a:pt x="485588" y="1496"/>
                    <a:pt x="726141" y="2"/>
                  </a:cubicBezTo>
                  <a:cubicBezTo>
                    <a:pt x="966694" y="-1492"/>
                    <a:pt x="1204258" y="708214"/>
                    <a:pt x="1443317" y="708214"/>
                  </a:cubicBezTo>
                  <a:cubicBezTo>
                    <a:pt x="1682376" y="708214"/>
                    <a:pt x="1921435" y="1496"/>
                    <a:pt x="2160494" y="2"/>
                  </a:cubicBezTo>
                  <a:cubicBezTo>
                    <a:pt x="2399553" y="-1492"/>
                    <a:pt x="2637117" y="699249"/>
                    <a:pt x="2877670" y="699249"/>
                  </a:cubicBezTo>
                  <a:cubicBezTo>
                    <a:pt x="3118223" y="699249"/>
                    <a:pt x="3603812" y="2"/>
                    <a:pt x="3603812" y="2"/>
                  </a:cubicBezTo>
                  <a:lnTo>
                    <a:pt x="3603812" y="2"/>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4984780" y="4188763"/>
            <a:ext cx="2744648" cy="2097590"/>
            <a:chOff x="4984780" y="4188763"/>
            <a:chExt cx="2744648" cy="2097590"/>
          </a:xfrm>
        </p:grpSpPr>
        <p:grpSp>
          <p:nvGrpSpPr>
            <p:cNvPr id="13" name="グループ化 12"/>
            <p:cNvGrpSpPr/>
            <p:nvPr/>
          </p:nvGrpSpPr>
          <p:grpSpPr>
            <a:xfrm>
              <a:off x="4984780" y="4195482"/>
              <a:ext cx="2744648" cy="1862055"/>
              <a:chOff x="4984780" y="4195482"/>
              <a:chExt cx="2744648" cy="1862055"/>
            </a:xfrm>
          </p:grpSpPr>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16765" t="17516" r="25000" b="29805"/>
              <a:stretch/>
            </p:blipFill>
            <p:spPr>
              <a:xfrm>
                <a:off x="4984780" y="4195482"/>
                <a:ext cx="2744648" cy="1862055"/>
              </a:xfrm>
              <a:prstGeom prst="rect">
                <a:avLst/>
              </a:prstGeom>
            </p:spPr>
          </p:pic>
          <p:cxnSp>
            <p:nvCxnSpPr>
              <p:cNvPr id="20" name="直線矢印コネクタ 19"/>
              <p:cNvCxnSpPr/>
              <p:nvPr/>
            </p:nvCxnSpPr>
            <p:spPr>
              <a:xfrm flipH="1" flipV="1">
                <a:off x="6477977" y="4595844"/>
                <a:ext cx="2013" cy="748520"/>
              </a:xfrm>
              <a:prstGeom prst="straightConnector1">
                <a:avLst/>
              </a:prstGeom>
              <a:ln>
                <a:prstDash val="dash"/>
                <a:tailEnd type="stealth"/>
              </a:ln>
            </p:spPr>
            <p:style>
              <a:lnRef idx="1">
                <a:schemeClr val="accent1"/>
              </a:lnRef>
              <a:fillRef idx="0">
                <a:schemeClr val="accent1"/>
              </a:fillRef>
              <a:effectRef idx="0">
                <a:schemeClr val="accent1"/>
              </a:effectRef>
              <a:fontRef idx="minor">
                <a:schemeClr val="tx1"/>
              </a:fontRef>
            </p:style>
          </p:cxnSp>
        </p:grpSp>
        <p:sp>
          <p:nvSpPr>
            <p:cNvPr id="40" name="フリーフォーム 39"/>
            <p:cNvSpPr/>
            <p:nvPr/>
          </p:nvSpPr>
          <p:spPr>
            <a:xfrm rot="17927158" flipV="1">
              <a:off x="5687360" y="5760645"/>
              <a:ext cx="962965" cy="88452"/>
            </a:xfrm>
            <a:custGeom>
              <a:avLst/>
              <a:gdLst>
                <a:gd name="connsiteX0" fmla="*/ 0 w 7924800"/>
                <a:gd name="connsiteY0" fmla="*/ 735106 h 735108"/>
                <a:gd name="connsiteX1" fmla="*/ 726141 w 7924800"/>
                <a:gd name="connsiteY1" fmla="*/ 17930 h 735108"/>
                <a:gd name="connsiteX2" fmla="*/ 1434353 w 7924800"/>
                <a:gd name="connsiteY2" fmla="*/ 735106 h 735108"/>
                <a:gd name="connsiteX3" fmla="*/ 2160494 w 7924800"/>
                <a:gd name="connsiteY3" fmla="*/ 26895 h 735108"/>
                <a:gd name="connsiteX4" fmla="*/ 2877670 w 7924800"/>
                <a:gd name="connsiteY4" fmla="*/ 735106 h 735108"/>
                <a:gd name="connsiteX5" fmla="*/ 3603812 w 7924800"/>
                <a:gd name="connsiteY5" fmla="*/ 17930 h 735108"/>
                <a:gd name="connsiteX6" fmla="*/ 4320988 w 7924800"/>
                <a:gd name="connsiteY6" fmla="*/ 735106 h 735108"/>
                <a:gd name="connsiteX7" fmla="*/ 5029200 w 7924800"/>
                <a:gd name="connsiteY7" fmla="*/ 8965 h 735108"/>
                <a:gd name="connsiteX8" fmla="*/ 5764306 w 7924800"/>
                <a:gd name="connsiteY8" fmla="*/ 735106 h 735108"/>
                <a:gd name="connsiteX9" fmla="*/ 6490447 w 7924800"/>
                <a:gd name="connsiteY9" fmla="*/ 0 h 735108"/>
                <a:gd name="connsiteX10" fmla="*/ 7198659 w 7924800"/>
                <a:gd name="connsiteY10" fmla="*/ 735106 h 735108"/>
                <a:gd name="connsiteX11" fmla="*/ 7924800 w 7924800"/>
                <a:gd name="connsiteY11" fmla="*/ 8965 h 735108"/>
                <a:gd name="connsiteX12" fmla="*/ 7924800 w 7924800"/>
                <a:gd name="connsiteY12" fmla="*/ 8965 h 73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800" h="735108">
                  <a:moveTo>
                    <a:pt x="0" y="735106"/>
                  </a:moveTo>
                  <a:cubicBezTo>
                    <a:pt x="243541" y="376518"/>
                    <a:pt x="487082" y="17930"/>
                    <a:pt x="726141" y="17930"/>
                  </a:cubicBezTo>
                  <a:cubicBezTo>
                    <a:pt x="965200" y="17930"/>
                    <a:pt x="1195294" y="733612"/>
                    <a:pt x="1434353" y="735106"/>
                  </a:cubicBezTo>
                  <a:cubicBezTo>
                    <a:pt x="1673412" y="736600"/>
                    <a:pt x="1919941" y="26895"/>
                    <a:pt x="2160494" y="26895"/>
                  </a:cubicBezTo>
                  <a:cubicBezTo>
                    <a:pt x="2401047" y="26895"/>
                    <a:pt x="2637117" y="736600"/>
                    <a:pt x="2877670" y="735106"/>
                  </a:cubicBezTo>
                  <a:cubicBezTo>
                    <a:pt x="3118223" y="733612"/>
                    <a:pt x="3363259" y="17930"/>
                    <a:pt x="3603812" y="17930"/>
                  </a:cubicBezTo>
                  <a:cubicBezTo>
                    <a:pt x="3844365" y="17930"/>
                    <a:pt x="4083423" y="736600"/>
                    <a:pt x="4320988" y="735106"/>
                  </a:cubicBezTo>
                  <a:cubicBezTo>
                    <a:pt x="4558553" y="733612"/>
                    <a:pt x="4788647" y="8965"/>
                    <a:pt x="5029200" y="8965"/>
                  </a:cubicBezTo>
                  <a:cubicBezTo>
                    <a:pt x="5269753" y="8965"/>
                    <a:pt x="5520765" y="736600"/>
                    <a:pt x="5764306" y="735106"/>
                  </a:cubicBezTo>
                  <a:cubicBezTo>
                    <a:pt x="6007847" y="733612"/>
                    <a:pt x="6251388" y="0"/>
                    <a:pt x="6490447" y="0"/>
                  </a:cubicBezTo>
                  <a:cubicBezTo>
                    <a:pt x="6729506" y="0"/>
                    <a:pt x="6959600" y="733612"/>
                    <a:pt x="7198659" y="735106"/>
                  </a:cubicBezTo>
                  <a:cubicBezTo>
                    <a:pt x="7437718" y="736600"/>
                    <a:pt x="7924800" y="8965"/>
                    <a:pt x="7924800" y="8965"/>
                  </a:cubicBezTo>
                  <a:lnTo>
                    <a:pt x="7924800" y="8965"/>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rot="18471726" flipV="1">
              <a:off x="6438537" y="4349287"/>
              <a:ext cx="432935" cy="111888"/>
            </a:xfrm>
            <a:custGeom>
              <a:avLst/>
              <a:gdLst>
                <a:gd name="connsiteX0" fmla="*/ 0 w 3603812"/>
                <a:gd name="connsiteY0" fmla="*/ 717179 h 717179"/>
                <a:gd name="connsiteX1" fmla="*/ 726141 w 3603812"/>
                <a:gd name="connsiteY1" fmla="*/ 2 h 717179"/>
                <a:gd name="connsiteX2" fmla="*/ 1443317 w 3603812"/>
                <a:gd name="connsiteY2" fmla="*/ 708214 h 717179"/>
                <a:gd name="connsiteX3" fmla="*/ 2160494 w 3603812"/>
                <a:gd name="connsiteY3" fmla="*/ 2 h 717179"/>
                <a:gd name="connsiteX4" fmla="*/ 2877670 w 3603812"/>
                <a:gd name="connsiteY4" fmla="*/ 699249 h 717179"/>
                <a:gd name="connsiteX5" fmla="*/ 3603812 w 3603812"/>
                <a:gd name="connsiteY5" fmla="*/ 2 h 717179"/>
                <a:gd name="connsiteX6" fmla="*/ 3603812 w 3603812"/>
                <a:gd name="connsiteY6" fmla="*/ 2 h 71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3812" h="717179">
                  <a:moveTo>
                    <a:pt x="0" y="717179"/>
                  </a:moveTo>
                  <a:cubicBezTo>
                    <a:pt x="242794" y="359337"/>
                    <a:pt x="485588" y="1496"/>
                    <a:pt x="726141" y="2"/>
                  </a:cubicBezTo>
                  <a:cubicBezTo>
                    <a:pt x="966694" y="-1492"/>
                    <a:pt x="1204258" y="708214"/>
                    <a:pt x="1443317" y="708214"/>
                  </a:cubicBezTo>
                  <a:cubicBezTo>
                    <a:pt x="1682376" y="708214"/>
                    <a:pt x="1921435" y="1496"/>
                    <a:pt x="2160494" y="2"/>
                  </a:cubicBezTo>
                  <a:cubicBezTo>
                    <a:pt x="2399553" y="-1492"/>
                    <a:pt x="2637117" y="699249"/>
                    <a:pt x="2877670" y="699249"/>
                  </a:cubicBezTo>
                  <a:cubicBezTo>
                    <a:pt x="3118223" y="699249"/>
                    <a:pt x="3603812" y="2"/>
                    <a:pt x="3603812" y="2"/>
                  </a:cubicBezTo>
                  <a:lnTo>
                    <a:pt x="3603812" y="2"/>
                  </a:ln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1711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ポスター">
      <a:majorFont>
        <a:latin typeface="游ゴシック"/>
        <a:ea typeface="游ゴシック"/>
        <a:cs typeface=""/>
      </a:majorFont>
      <a:minorFont>
        <a:latin typeface="游ゴシック"/>
        <a:ea typeface="游ゴシック"/>
        <a:cs typeface=""/>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配当</Template>
  <TotalTime>1367</TotalTime>
  <Words>627</Words>
  <Application>Microsoft Office PowerPoint</Application>
  <PresentationFormat>画面に合わせる (4:3)</PresentationFormat>
  <Paragraphs>69</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Cambria Math</vt:lpstr>
      <vt:lpstr>Calibri</vt:lpstr>
      <vt:lpstr>游ゴシック</vt:lpstr>
      <vt:lpstr>ＭＳ Ｐゴシック</vt:lpstr>
      <vt:lpstr>Wingdings 2</vt:lpstr>
      <vt:lpstr>配当</vt:lpstr>
      <vt:lpstr>内部重力波の 伝播特性に関する考察</vt:lpstr>
      <vt:lpstr>はじめに</vt:lpstr>
      <vt:lpstr>線形化した支配方程式と分散関係式</vt:lpstr>
      <vt:lpstr>内部重力波の伝播特性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村上美雪</dc:creator>
  <cp:lastModifiedBy>村上美雪</cp:lastModifiedBy>
  <cp:revision>95</cp:revision>
  <cp:lastPrinted>2015-02-16T03:14:57Z</cp:lastPrinted>
  <dcterms:created xsi:type="dcterms:W3CDTF">2015-02-13T05:15:34Z</dcterms:created>
  <dcterms:modified xsi:type="dcterms:W3CDTF">2015-02-26T11:21:48Z</dcterms:modified>
</cp:coreProperties>
</file>