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0" r:id="rId1"/>
  </p:sldMasterIdLst>
  <p:notesMasterIdLst>
    <p:notesMasterId r:id="rId27"/>
  </p:notesMasterIdLst>
  <p:sldIdLst>
    <p:sldId id="256" r:id="rId2"/>
    <p:sldId id="269" r:id="rId3"/>
    <p:sldId id="257" r:id="rId4"/>
    <p:sldId id="273" r:id="rId5"/>
    <p:sldId id="264" r:id="rId6"/>
    <p:sldId id="270" r:id="rId7"/>
    <p:sldId id="271" r:id="rId8"/>
    <p:sldId id="275" r:id="rId9"/>
    <p:sldId id="276" r:id="rId10"/>
    <p:sldId id="284" r:id="rId11"/>
    <p:sldId id="266" r:id="rId12"/>
    <p:sldId id="267" r:id="rId13"/>
    <p:sldId id="274" r:id="rId14"/>
    <p:sldId id="268" r:id="rId15"/>
    <p:sldId id="261" r:id="rId16"/>
    <p:sldId id="277" r:id="rId17"/>
    <p:sldId id="282" r:id="rId18"/>
    <p:sldId id="262" r:id="rId19"/>
    <p:sldId id="280" r:id="rId20"/>
    <p:sldId id="285" r:id="rId21"/>
    <p:sldId id="279" r:id="rId22"/>
    <p:sldId id="278" r:id="rId23"/>
    <p:sldId id="265" r:id="rId24"/>
    <p:sldId id="258" r:id="rId25"/>
    <p:sldId id="259"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408" y="-7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4E0B8-550B-A046-A190-2B73DD9F18AE}" type="datetimeFigureOut">
              <a:rPr kumimoji="1" lang="ja-JP" altLang="en-US" smtClean="0"/>
              <a:t>16/05/09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D4AE9-BA16-C649-B29B-A4D389B70F35}" type="slidenum">
              <a:rPr kumimoji="1" lang="ja-JP" altLang="en-US" smtClean="0"/>
              <a:t>‹#›</a:t>
            </a:fld>
            <a:endParaRPr kumimoji="1" lang="ja-JP" altLang="en-US"/>
          </a:p>
        </p:txBody>
      </p:sp>
    </p:spTree>
    <p:extLst>
      <p:ext uri="{BB962C8B-B14F-4D97-AF65-F5344CB8AC3E}">
        <p14:creationId xmlns:p14="http://schemas.microsoft.com/office/powerpoint/2010/main" val="222664414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Symbol" charset="0"/>
              <a:buChar char=""/>
            </a:pPr>
            <a:r>
              <a:rPr kumimoji="1" lang="ja-JP" altLang="en-US" dirty="0" smtClean="0"/>
              <a:t>したがって</a:t>
            </a:r>
            <a:r>
              <a:rPr kumimoji="1" lang="en-US" altLang="ja-JP" dirty="0" smtClean="0"/>
              <a:t>, </a:t>
            </a:r>
            <a:r>
              <a:rPr kumimoji="1" lang="ja-JP" altLang="en-US" dirty="0" smtClean="0"/>
              <a:t> 結合モデルにおける異なる</a:t>
            </a:r>
            <a:r>
              <a:rPr kumimoji="1" lang="en-US" altLang="ja-JP" dirty="0" smtClean="0"/>
              <a:t> Cold </a:t>
            </a:r>
            <a:r>
              <a:rPr kumimoji="1" lang="ja-JP" altLang="en-US" dirty="0" smtClean="0"/>
              <a:t>と</a:t>
            </a:r>
            <a:r>
              <a:rPr kumimoji="1" lang="en-US" altLang="ja-JP" dirty="0" smtClean="0"/>
              <a:t> </a:t>
            </a:r>
            <a:r>
              <a:rPr kumimoji="1" lang="en-US" altLang="ja-JP" dirty="0" err="1" smtClean="0"/>
              <a:t>Waterbelt</a:t>
            </a:r>
            <a:r>
              <a:rPr kumimoji="1" lang="en-US" altLang="ja-JP" dirty="0" smtClean="0"/>
              <a:t> </a:t>
            </a:r>
            <a:r>
              <a:rPr kumimoji="1" lang="ja-JP" altLang="en-US" dirty="0" smtClean="0"/>
              <a:t>の気候の存在は</a:t>
            </a:r>
            <a:r>
              <a:rPr kumimoji="1" lang="en-US" altLang="ja-JP" dirty="0" smtClean="0"/>
              <a:t>, </a:t>
            </a:r>
          </a:p>
          <a:p>
            <a:pPr marL="0" indent="0">
              <a:buFont typeface="Symbol" charset="0"/>
              <a:buNone/>
            </a:pPr>
            <a:r>
              <a:rPr kumimoji="1" lang="en-US" altLang="ja-JP" dirty="0" smtClean="0"/>
              <a:t>[</a:t>
            </a:r>
            <a:r>
              <a:rPr kumimoji="1" lang="ja-JP" altLang="en-US" dirty="0" smtClean="0"/>
              <a:t>幅の広い</a:t>
            </a:r>
            <a:r>
              <a:rPr kumimoji="1" lang="en-US" altLang="ja-JP" dirty="0" smtClean="0"/>
              <a:t>or</a:t>
            </a:r>
            <a:r>
              <a:rPr kumimoji="1" lang="ja-JP" altLang="en-US" dirty="0" smtClean="0"/>
              <a:t>幅の狭い</a:t>
            </a:r>
            <a:r>
              <a:rPr kumimoji="1" lang="en-US" altLang="ja-JP" dirty="0" smtClean="0"/>
              <a:t>]</a:t>
            </a:r>
            <a:r>
              <a:rPr kumimoji="1" lang="ja-JP" altLang="en-US" dirty="0" smtClean="0"/>
              <a:t>海洋熱輸送の南北スケールを与えるために</a:t>
            </a:r>
            <a:endParaRPr kumimoji="1" lang="en-US" altLang="ja-JP" dirty="0" smtClean="0"/>
          </a:p>
          <a:p>
            <a:pPr marL="0" indent="0">
              <a:buFont typeface="Symbol" charset="0"/>
              <a:buNone/>
            </a:pPr>
            <a:r>
              <a:rPr kumimoji="1" lang="ja-JP" altLang="en-US" dirty="0" smtClean="0"/>
              <a:t>海洋大循環が自身を再組織化する能力と直接的な関係がある</a:t>
            </a:r>
            <a:r>
              <a:rPr kumimoji="1" lang="en-US" altLang="ja-JP" dirty="0" smtClean="0"/>
              <a:t>. </a:t>
            </a:r>
          </a:p>
        </p:txBody>
      </p:sp>
      <p:sp>
        <p:nvSpPr>
          <p:cNvPr id="4" name="スライド番号プレースホルダー 3"/>
          <p:cNvSpPr>
            <a:spLocks noGrp="1"/>
          </p:cNvSpPr>
          <p:nvPr>
            <p:ph type="sldNum" sz="quarter" idx="10"/>
          </p:nvPr>
        </p:nvSpPr>
        <p:spPr/>
        <p:txBody>
          <a:bodyPr/>
          <a:lstStyle/>
          <a:p>
            <a:fld id="{DDDE3253-6E5F-864A-8647-50405A8C4F93}" type="slidenum">
              <a:rPr kumimoji="1" lang="ja-JP" altLang="en-US" smtClean="0"/>
              <a:t>10</a:t>
            </a:fld>
            <a:endParaRPr kumimoji="1" lang="ja-JP" altLang="en-US"/>
          </a:p>
        </p:txBody>
      </p:sp>
    </p:spTree>
    <p:extLst>
      <p:ext uri="{BB962C8B-B14F-4D97-AF65-F5344CB8AC3E}">
        <p14:creationId xmlns:p14="http://schemas.microsoft.com/office/powerpoint/2010/main" val="71507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r>
              <a:rPr kumimoji="1" lang="ja-JP" altLang="en-US" dirty="0" smtClean="0"/>
              <a:t>大気モデルの中では</a:t>
            </a:r>
            <a:r>
              <a:rPr kumimoji="1" lang="en-US" altLang="ja-JP" dirty="0" smtClean="0"/>
              <a:t>, </a:t>
            </a:r>
            <a:r>
              <a:rPr kumimoji="1" lang="ja-JP" altLang="en-US" dirty="0" smtClean="0"/>
              <a:t>流体運動</a:t>
            </a:r>
            <a:r>
              <a:rPr kumimoji="1" lang="en-US" altLang="ja-JP" dirty="0" smtClean="0"/>
              <a:t>, </a:t>
            </a:r>
            <a:r>
              <a:rPr kumimoji="1" lang="ja-JP" altLang="en-US" dirty="0" smtClean="0"/>
              <a:t>放射伝達</a:t>
            </a:r>
            <a:r>
              <a:rPr kumimoji="1" lang="en-US" altLang="ja-JP" dirty="0" smtClean="0"/>
              <a:t>, </a:t>
            </a:r>
            <a:r>
              <a:rPr kumimoji="1" lang="ja-JP" altLang="en-US" dirty="0" smtClean="0"/>
              <a:t>モデルが陽に解像できない過程</a:t>
            </a:r>
            <a:r>
              <a:rPr kumimoji="1" lang="en-US" altLang="ja-JP" dirty="0" smtClean="0"/>
              <a:t>(</a:t>
            </a:r>
            <a:r>
              <a:rPr kumimoji="1" lang="ja-JP" altLang="en-US" dirty="0" smtClean="0"/>
              <a:t>乱流混合過程</a:t>
            </a:r>
            <a:r>
              <a:rPr kumimoji="1" lang="en-US" altLang="ja-JP" dirty="0" smtClean="0"/>
              <a:t>, </a:t>
            </a:r>
            <a:r>
              <a:rPr kumimoji="1" lang="ja-JP" altLang="en-US" dirty="0" smtClean="0"/>
              <a:t>凝結過程など</a:t>
            </a:r>
            <a:r>
              <a:rPr kumimoji="1" lang="en-US" altLang="ja-JP" dirty="0" smtClean="0"/>
              <a:t>)</a:t>
            </a:r>
            <a:r>
              <a:rPr kumimoji="1" lang="ja-JP" altLang="en-US" dirty="0" smtClean="0"/>
              <a:t>が表現される</a:t>
            </a:r>
            <a:r>
              <a:rPr kumimoji="1" lang="en-US" altLang="ja-JP" dirty="0" smtClean="0"/>
              <a:t>. </a:t>
            </a:r>
          </a:p>
          <a:p>
            <a:r>
              <a:rPr kumimoji="1" lang="en-US" altLang="ja-JP" dirty="0" smtClean="0"/>
              <a:t>* </a:t>
            </a:r>
            <a:r>
              <a:rPr kumimoji="1" lang="ja-JP" altLang="en-US" dirty="0" smtClean="0"/>
              <a:t>海氷モデルでは</a:t>
            </a:r>
            <a:r>
              <a:rPr kumimoji="1" lang="en-US" altLang="ja-JP" dirty="0" smtClean="0"/>
              <a:t>, ..</a:t>
            </a:r>
          </a:p>
          <a:p>
            <a:pPr marL="171450" indent="-171450">
              <a:buFontTx/>
              <a:buChar char="•"/>
            </a:pPr>
            <a:r>
              <a:rPr kumimoji="1" lang="ja-JP" altLang="en-US" dirty="0" smtClean="0"/>
              <a:t>海氷の輸送は全く扱っていない</a:t>
            </a:r>
            <a:endParaRPr kumimoji="1" lang="en-US" altLang="ja-JP" dirty="0" smtClean="0"/>
          </a:p>
          <a:p>
            <a:pPr marL="171450" indent="-171450">
              <a:buFontTx/>
              <a:buChar char="•"/>
            </a:pPr>
            <a:r>
              <a:rPr kumimoji="1" lang="ja-JP" altLang="en-US" dirty="0" smtClean="0"/>
              <a:t>結合系における水惑星の気候の探索に必要な物は</a:t>
            </a:r>
            <a:r>
              <a:rPr kumimoji="1" lang="en-US" altLang="ja-JP" dirty="0" smtClean="0"/>
              <a:t>, </a:t>
            </a:r>
            <a:r>
              <a:rPr kumimoji="1" lang="ja-JP" altLang="en-US" dirty="0" smtClean="0"/>
              <a:t>大部分は実装されている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81E493EF-51AC-5444-981B-E38E378A30EF}" type="slidenum">
              <a:rPr kumimoji="1" lang="ja-JP" altLang="en-US" smtClean="0"/>
              <a:t>12</a:t>
            </a:fld>
            <a:endParaRPr kumimoji="1" lang="ja-JP" altLang="en-US"/>
          </a:p>
        </p:txBody>
      </p:sp>
    </p:spTree>
    <p:extLst>
      <p:ext uri="{BB962C8B-B14F-4D97-AF65-F5344CB8AC3E}">
        <p14:creationId xmlns:p14="http://schemas.microsoft.com/office/powerpoint/2010/main" val="297585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sz="1600" dirty="0" smtClean="0"/>
              <a:t>循環の特徴を簡単に説明</a:t>
            </a:r>
            <a:endParaRPr kumimoji="1" lang="en-US" altLang="ja-JP" dirty="0" smtClean="0"/>
          </a:p>
          <a:p>
            <a:pPr marL="171450" indent="-171450">
              <a:buFontTx/>
              <a:buChar char="•"/>
            </a:pPr>
            <a:r>
              <a:rPr kumimoji="1" lang="ja-JP" altLang="en-US" dirty="0" smtClean="0"/>
              <a:t>水惑星の海洋大循環</a:t>
            </a:r>
            <a:endParaRPr kumimoji="1" lang="en-US" altLang="ja-JP" dirty="0" smtClean="0"/>
          </a:p>
          <a:p>
            <a:pPr marL="628650" lvl="1" indent="-171450">
              <a:buFontTx/>
              <a:buChar char="•"/>
            </a:pPr>
            <a:r>
              <a:rPr kumimoji="1" lang="ja-JP" altLang="en-US" dirty="0" smtClean="0"/>
              <a:t>風応力で駆動された循環が卓越する</a:t>
            </a:r>
            <a:endParaRPr kumimoji="1" lang="en-US" altLang="ja-JP" dirty="0" smtClean="0"/>
          </a:p>
          <a:p>
            <a:pPr marL="628650" lvl="1" indent="-171450">
              <a:buFontTx/>
              <a:buChar char="•"/>
            </a:pPr>
            <a:r>
              <a:rPr kumimoji="1" lang="ja-JP" altLang="en-US" dirty="0" smtClean="0"/>
              <a:t>渦による循環</a:t>
            </a:r>
            <a:endParaRPr kumimoji="1" lang="ja-JP" altLang="en-US" dirty="0"/>
          </a:p>
        </p:txBody>
      </p:sp>
      <p:sp>
        <p:nvSpPr>
          <p:cNvPr id="4" name="スライド番号プレースホルダー 3"/>
          <p:cNvSpPr>
            <a:spLocks noGrp="1"/>
          </p:cNvSpPr>
          <p:nvPr>
            <p:ph type="sldNum" sz="quarter" idx="10"/>
          </p:nvPr>
        </p:nvSpPr>
        <p:spPr/>
        <p:txBody>
          <a:bodyPr/>
          <a:lstStyle/>
          <a:p>
            <a:fld id="{06B06670-4726-2D4C-98DD-1BD2DBB49B02}" type="slidenum">
              <a:rPr kumimoji="1" lang="ja-JP" altLang="en-US" smtClean="0"/>
              <a:t>17</a:t>
            </a:fld>
            <a:endParaRPr kumimoji="1" lang="ja-JP" altLang="en-US"/>
          </a:p>
        </p:txBody>
      </p:sp>
    </p:spTree>
    <p:extLst>
      <p:ext uri="{BB962C8B-B14F-4D97-AF65-F5344CB8AC3E}">
        <p14:creationId xmlns:p14="http://schemas.microsoft.com/office/powerpoint/2010/main" val="84970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55FF6D4-D4D7-426A-98F7-170A3668379E}" type="datetime1">
              <a:rPr lang="en-US" smtClean="0"/>
              <a:pPr/>
              <a:t>16/05/09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8E751-34D7-8B4B-BB3F-B2DB81DE5EF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8E751-34D7-8B4B-BB3F-B2DB81DE5EF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8E751-34D7-8B4B-BB3F-B2DB81DE5EF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42295D47-465E-4A05-802B-049480555B6D}" type="datetime1">
              <a:rPr lang="en-US" smtClean="0"/>
              <a:pPr/>
              <a:t>16/05/09</a:t>
            </a:fld>
            <a:endParaRPr lang="en-US"/>
          </a:p>
        </p:txBody>
      </p:sp>
      <p:sp>
        <p:nvSpPr>
          <p:cNvPr id="8" name="Slide Number Placeholder 7"/>
          <p:cNvSpPr>
            <a:spLocks noGrp="1"/>
          </p:cNvSpPr>
          <p:nvPr>
            <p:ph type="sldNum" sz="quarter" idx="11"/>
          </p:nvPr>
        </p:nvSpPr>
        <p:spPr/>
        <p:txBody>
          <a:bodyPr/>
          <a:lstStyle/>
          <a:p>
            <a:fld id="{1AD20DFC-E2D5-4BD6-B744-D8DEEAB5F7C2}"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38E751-34D7-8B4B-BB3F-B2DB81DE5EF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38E751-34D7-8B4B-BB3F-B2DB81DE5EF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38E751-34D7-8B4B-BB3F-B2DB81DE5EF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38E751-34D7-8B4B-BB3F-B2DB81DE5EF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F40E5BA-F28A-3E48-BDDD-D77C4F19CAB4}" type="datetimeFigureOut">
              <a:rPr kumimoji="1" lang="ja-JP" altLang="en-US" smtClean="0"/>
              <a:t>16/05/09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138E751-34D7-8B4B-BB3F-B2DB81DE5EFF}" type="slidenum">
              <a:rPr kumimoji="1" lang="ja-JP" altLang="en-US" smtClean="0"/>
              <a: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F40E5BA-F28A-3E48-BDDD-D77C4F19CAB4}" type="datetimeFigureOut">
              <a:rPr kumimoji="1" lang="ja-JP" altLang="en-US" smtClean="0"/>
              <a:t>16/05/09</a:t>
            </a:fld>
            <a:endParaRPr kumimoji="1" lang="ja-JP"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138E751-34D7-8B4B-BB3F-B2DB81DE5EFF}" type="slidenum">
              <a:rPr kumimoji="1" lang="ja-JP" altLang="en-US" smtClean="0"/>
              <a:t>‹#›</a:t>
            </a:fld>
            <a:endParaRPr kumimoji="1" lang="ja-JP"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185738" indent="-185738" algn="l" defTabSz="914400" rtl="0" eaLnBrk="1" latinLnBrk="0" hangingPunct="1">
        <a:spcBef>
          <a:spcPct val="20000"/>
        </a:spcBef>
        <a:spcAft>
          <a:spcPts val="600"/>
        </a:spcAft>
        <a:buClr>
          <a:schemeClr val="tx2"/>
        </a:buClr>
        <a:buFont typeface="Arial"/>
        <a:buChar char="•"/>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kumimoji="1" lang="ja-JP" altLang="en-US" sz="4000" dirty="0" smtClean="0"/>
              <a:t>大気海洋海氷結合モデルによる</a:t>
            </a:r>
            <a:r>
              <a:rPr kumimoji="1" lang="en-US" altLang="ja-JP" sz="4000" dirty="0" smtClean="0"/>
              <a:t/>
            </a:r>
            <a:br>
              <a:rPr kumimoji="1" lang="en-US" altLang="ja-JP" sz="4000" dirty="0" smtClean="0"/>
            </a:br>
            <a:r>
              <a:rPr lang="ja-JP" altLang="en-US" sz="4000" dirty="0" smtClean="0"/>
              <a:t>水惑星の気候実験</a:t>
            </a:r>
            <a:r>
              <a:rPr lang="en-US" altLang="ja-JP" sz="4000" dirty="0" smtClean="0"/>
              <a:t/>
            </a:r>
            <a:br>
              <a:rPr lang="en-US" altLang="ja-JP" sz="4000" dirty="0" smtClean="0"/>
            </a:br>
            <a:r>
              <a:rPr lang="ja-JP" altLang="ja-JP" sz="4000" dirty="0" smtClean="0"/>
              <a:t>~</a:t>
            </a:r>
            <a:r>
              <a:rPr lang="ja-JP" altLang="en-US" sz="4000" dirty="0" smtClean="0"/>
              <a:t> </a:t>
            </a:r>
            <a:r>
              <a:rPr lang="ja-JP" altLang="en-US" sz="2400" dirty="0" smtClean="0"/>
              <a:t>海洋熱輸送が水惑星の</a:t>
            </a:r>
            <a:r>
              <a:rPr lang="ja-JP" altLang="en-US" sz="2400" dirty="0" smtClean="0"/>
              <a:t>気候</a:t>
            </a:r>
            <a:r>
              <a:rPr lang="ja-JP" altLang="en-US" sz="2400" dirty="0" smtClean="0"/>
              <a:t>に及ぼす</a:t>
            </a:r>
            <a:r>
              <a:rPr lang="ja-JP" altLang="en-US" sz="2400" dirty="0" smtClean="0"/>
              <a:t>影響</a:t>
            </a:r>
            <a:r>
              <a:rPr lang="ja-JP" altLang="en-US" sz="2400" dirty="0" smtClean="0"/>
              <a:t>の考察</a:t>
            </a:r>
            <a:endParaRPr kumimoji="1" lang="ja-JP" altLang="en-US" sz="2400" dirty="0"/>
          </a:p>
        </p:txBody>
      </p:sp>
      <p:sp>
        <p:nvSpPr>
          <p:cNvPr id="3" name="サブタイトル 2"/>
          <p:cNvSpPr>
            <a:spLocks noGrp="1"/>
          </p:cNvSpPr>
          <p:nvPr>
            <p:ph type="subTitle" idx="1"/>
          </p:nvPr>
        </p:nvSpPr>
        <p:spPr>
          <a:xfrm>
            <a:off x="1371600" y="5118100"/>
            <a:ext cx="6858000" cy="914400"/>
          </a:xfrm>
        </p:spPr>
        <p:txBody>
          <a:bodyPr>
            <a:noAutofit/>
          </a:bodyPr>
          <a:lstStyle/>
          <a:p>
            <a:pPr algn="r"/>
            <a:r>
              <a:rPr kumimoji="1" lang="ja-JP" altLang="en-US" sz="2400" dirty="0" smtClean="0">
                <a:latin typeface="ヒラギノ角ゴ ProN W6"/>
                <a:ea typeface="ヒラギノ角ゴ ProN W6"/>
                <a:cs typeface="ヒラギノ角ゴ ProN W6"/>
              </a:rPr>
              <a:t>河合</a:t>
            </a:r>
            <a:r>
              <a:rPr kumimoji="1" lang="en-US" altLang="ja-JP" sz="2400" dirty="0" smtClean="0">
                <a:latin typeface="ヒラギノ角ゴ ProN W6"/>
                <a:ea typeface="ヒラギノ角ゴ ProN W6"/>
                <a:cs typeface="ヒラギノ角ゴ ProN W6"/>
              </a:rPr>
              <a:t> </a:t>
            </a:r>
            <a:r>
              <a:rPr kumimoji="1" lang="ja-JP" altLang="en-US" sz="2400" dirty="0" smtClean="0">
                <a:latin typeface="ヒラギノ角ゴ ProN W6"/>
                <a:ea typeface="ヒラギノ角ゴ ProN W6"/>
                <a:cs typeface="ヒラギノ角ゴ ProN W6"/>
              </a:rPr>
              <a:t>佑太</a:t>
            </a:r>
            <a:r>
              <a:rPr lang="en-US" altLang="ja-JP" sz="2400" dirty="0" smtClean="0">
                <a:latin typeface="ヒラギノ角ゴ ProN W6"/>
                <a:ea typeface="ヒラギノ角ゴ ProN W6"/>
                <a:cs typeface="ヒラギノ角ゴ ProN W6"/>
              </a:rPr>
              <a:t>(</a:t>
            </a:r>
            <a:r>
              <a:rPr lang="ja-JP" altLang="en-US" sz="2400" dirty="0" smtClean="0">
                <a:latin typeface="ヒラギノ角ゴ ProN W6"/>
                <a:ea typeface="ヒラギノ角ゴ ProN W6"/>
                <a:cs typeface="ヒラギノ角ゴ ProN W6"/>
              </a:rPr>
              <a:t>神戸大・理</a:t>
            </a:r>
            <a:r>
              <a:rPr lang="en-US" altLang="ja-JP" sz="2400" dirty="0" smtClean="0">
                <a:latin typeface="ヒラギノ角ゴ ProN W6"/>
                <a:ea typeface="ヒラギノ角ゴ ProN W6"/>
                <a:cs typeface="ヒラギノ角ゴ ProN W6"/>
              </a:rPr>
              <a:t>)</a:t>
            </a:r>
          </a:p>
          <a:p>
            <a:pPr algn="r"/>
            <a:r>
              <a:rPr lang="ja-JP" altLang="en-US" sz="2400" dirty="0" smtClean="0">
                <a:latin typeface="ヒラギノ角ゴ ProN W6"/>
                <a:ea typeface="ヒラギノ角ゴ ProN W6"/>
                <a:cs typeface="ヒラギノ角ゴ ProN W6"/>
              </a:rPr>
              <a:t>大気セミナー</a:t>
            </a:r>
            <a:r>
              <a:rPr lang="en-US" altLang="ja-JP" sz="2400" dirty="0" smtClean="0">
                <a:latin typeface="ヒラギノ角ゴ ProN W6"/>
                <a:ea typeface="ヒラギノ角ゴ ProN W6"/>
                <a:cs typeface="ヒラギノ角ゴ ProN W6"/>
              </a:rPr>
              <a:t> 2016/05/06</a:t>
            </a:r>
            <a:endParaRPr kumimoji="1" lang="ja-JP" altLang="en-US" sz="2400" dirty="0">
              <a:latin typeface="ヒラギノ角ゴ ProN W6"/>
              <a:ea typeface="ヒラギノ角ゴ ProN W6"/>
              <a:cs typeface="ヒラギノ角ゴ ProN W6"/>
            </a:endParaRPr>
          </a:p>
        </p:txBody>
      </p:sp>
      <p:sp>
        <p:nvSpPr>
          <p:cNvPr id="4" name="サブタイトル 2"/>
          <p:cNvSpPr txBox="1">
            <a:spLocks/>
          </p:cNvSpPr>
          <p:nvPr/>
        </p:nvSpPr>
        <p:spPr>
          <a:xfrm>
            <a:off x="1524000" y="5270500"/>
            <a:ext cx="6858000" cy="9144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pPr algn="r"/>
            <a:endParaRPr lang="ja-JP" altLang="en-US" sz="2400" dirty="0">
              <a:latin typeface="ヒラギノ角ゴ ProN W6"/>
              <a:ea typeface="ヒラギノ角ゴ ProN W6"/>
              <a:cs typeface="ヒラギノ角ゴ ProN W6"/>
            </a:endParaRPr>
          </a:p>
        </p:txBody>
      </p:sp>
    </p:spTree>
    <p:extLst>
      <p:ext uri="{BB962C8B-B14F-4D97-AF65-F5344CB8AC3E}">
        <p14:creationId xmlns:p14="http://schemas.microsoft.com/office/powerpoint/2010/main" val="278919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9"/>
            <a:ext cx="8328891" cy="863282"/>
          </a:xfrm>
        </p:spPr>
        <p:txBody>
          <a:bodyPr>
            <a:noAutofit/>
          </a:bodyPr>
          <a:lstStyle/>
          <a:p>
            <a:r>
              <a:rPr kumimoji="1" lang="ja-JP" altLang="en-US" sz="2800" dirty="0" smtClean="0"/>
              <a:t>全球凍結を抑制する機構の定性的説明</a:t>
            </a:r>
            <a:r>
              <a:rPr kumimoji="1" lang="en-US" altLang="ja-JP" sz="2800" dirty="0" smtClean="0"/>
              <a:t/>
            </a:r>
            <a:br>
              <a:rPr kumimoji="1" lang="en-US" altLang="ja-JP" sz="2800" dirty="0" smtClean="0"/>
            </a:br>
            <a:r>
              <a:rPr lang="ja-JP" altLang="ja-JP" sz="2800" dirty="0" smtClean="0"/>
              <a:t>(</a:t>
            </a:r>
            <a:r>
              <a:rPr lang="en-US" altLang="ja-JP" sz="2800" cap="none" dirty="0" smtClean="0"/>
              <a:t>Rose</a:t>
            </a:r>
            <a:r>
              <a:rPr lang="ja-JP" altLang="en-US" sz="2800" cap="none" dirty="0" smtClean="0"/>
              <a:t> </a:t>
            </a:r>
            <a:r>
              <a:rPr lang="en-US" altLang="ja-JP" sz="2800" cap="none" dirty="0" smtClean="0"/>
              <a:t>et</a:t>
            </a:r>
            <a:r>
              <a:rPr lang="ja-JP" altLang="en-US" sz="2800" cap="none" dirty="0" smtClean="0"/>
              <a:t> </a:t>
            </a:r>
            <a:r>
              <a:rPr lang="en-US" altLang="ja-JP" sz="2800" cap="none" dirty="0" smtClean="0"/>
              <a:t>al.</a:t>
            </a:r>
            <a:r>
              <a:rPr lang="en-US" altLang="ja-JP" sz="2800" dirty="0" smtClean="0"/>
              <a:t>,</a:t>
            </a:r>
            <a:r>
              <a:rPr lang="ja-JP" altLang="en-US" sz="2800" dirty="0" smtClean="0"/>
              <a:t> </a:t>
            </a:r>
            <a:r>
              <a:rPr lang="en-US" altLang="ja-JP" sz="2800" dirty="0" smtClean="0"/>
              <a:t>2015)</a:t>
            </a:r>
            <a:endParaRPr kumimoji="1" lang="ja-JP" altLang="en-US" sz="2800" dirty="0"/>
          </a:p>
        </p:txBody>
      </p:sp>
      <p:sp>
        <p:nvSpPr>
          <p:cNvPr id="3" name="コンテンツ プレースホルダー 2"/>
          <p:cNvSpPr>
            <a:spLocks noGrp="1"/>
          </p:cNvSpPr>
          <p:nvPr>
            <p:ph idx="1"/>
          </p:nvPr>
        </p:nvSpPr>
        <p:spPr>
          <a:xfrm>
            <a:off x="-32821" y="1018920"/>
            <a:ext cx="6105080" cy="5466592"/>
          </a:xfrm>
        </p:spPr>
        <p:txBody>
          <a:bodyPr>
            <a:normAutofit/>
          </a:bodyPr>
          <a:lstStyle/>
          <a:p>
            <a:pPr lvl="1" indent="0">
              <a:buNone/>
            </a:pPr>
            <a:endParaRPr lang="en-US" altLang="ja-JP" dirty="0" smtClean="0"/>
          </a:p>
        </p:txBody>
      </p:sp>
      <p:cxnSp>
        <p:nvCxnSpPr>
          <p:cNvPr id="5" name="直線矢印コネクタ 4"/>
          <p:cNvCxnSpPr/>
          <p:nvPr/>
        </p:nvCxnSpPr>
        <p:spPr>
          <a:xfrm flipV="1">
            <a:off x="253689" y="3000960"/>
            <a:ext cx="0" cy="1357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フリーフォーム 47"/>
          <p:cNvSpPr/>
          <p:nvPr/>
        </p:nvSpPr>
        <p:spPr>
          <a:xfrm>
            <a:off x="331897" y="3000959"/>
            <a:ext cx="730655" cy="1357280"/>
          </a:xfrm>
          <a:custGeom>
            <a:avLst/>
            <a:gdLst>
              <a:gd name="connsiteX0" fmla="*/ 0 w 730655"/>
              <a:gd name="connsiteY0" fmla="*/ 0 h 1357280"/>
              <a:gd name="connsiteX1" fmla="*/ 12451 w 730655"/>
              <a:gd name="connsiteY1" fmla="*/ 759578 h 1357280"/>
              <a:gd name="connsiteX2" fmla="*/ 62257 w 730655"/>
              <a:gd name="connsiteY2" fmla="*/ 933908 h 1357280"/>
              <a:gd name="connsiteX3" fmla="*/ 286382 w 730655"/>
              <a:gd name="connsiteY3" fmla="*/ 1008621 h 1357280"/>
              <a:gd name="connsiteX4" fmla="*/ 622570 w 730655"/>
              <a:gd name="connsiteY4" fmla="*/ 1045977 h 1357280"/>
              <a:gd name="connsiteX5" fmla="*/ 722181 w 730655"/>
              <a:gd name="connsiteY5" fmla="*/ 1133142 h 1357280"/>
              <a:gd name="connsiteX6" fmla="*/ 709730 w 730655"/>
              <a:gd name="connsiteY6" fmla="*/ 1232759 h 1357280"/>
              <a:gd name="connsiteX7" fmla="*/ 585216 w 730655"/>
              <a:gd name="connsiteY7" fmla="*/ 1319923 h 1357280"/>
              <a:gd name="connsiteX8" fmla="*/ 373542 w 730655"/>
              <a:gd name="connsiteY8" fmla="*/ 1344828 h 1357280"/>
              <a:gd name="connsiteX9" fmla="*/ 224125 w 730655"/>
              <a:gd name="connsiteY9" fmla="*/ 1357280 h 1357280"/>
              <a:gd name="connsiteX10" fmla="*/ 24903 w 730655"/>
              <a:gd name="connsiteY10" fmla="*/ 1344828 h 135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655" h="1357280">
                <a:moveTo>
                  <a:pt x="0" y="0"/>
                </a:moveTo>
                <a:cubicBezTo>
                  <a:pt x="1037" y="301963"/>
                  <a:pt x="2075" y="603927"/>
                  <a:pt x="12451" y="759578"/>
                </a:cubicBezTo>
                <a:cubicBezTo>
                  <a:pt x="22827" y="915229"/>
                  <a:pt x="16602" y="892401"/>
                  <a:pt x="62257" y="933908"/>
                </a:cubicBezTo>
                <a:cubicBezTo>
                  <a:pt x="107912" y="975415"/>
                  <a:pt x="192997" y="989943"/>
                  <a:pt x="286382" y="1008621"/>
                </a:cubicBezTo>
                <a:cubicBezTo>
                  <a:pt x="379768" y="1027299"/>
                  <a:pt x="549937" y="1025224"/>
                  <a:pt x="622570" y="1045977"/>
                </a:cubicBezTo>
                <a:cubicBezTo>
                  <a:pt x="695203" y="1066730"/>
                  <a:pt x="707654" y="1102012"/>
                  <a:pt x="722181" y="1133142"/>
                </a:cubicBezTo>
                <a:cubicBezTo>
                  <a:pt x="736708" y="1164272"/>
                  <a:pt x="732557" y="1201629"/>
                  <a:pt x="709730" y="1232759"/>
                </a:cubicBezTo>
                <a:cubicBezTo>
                  <a:pt x="686903" y="1263889"/>
                  <a:pt x="641247" y="1301245"/>
                  <a:pt x="585216" y="1319923"/>
                </a:cubicBezTo>
                <a:cubicBezTo>
                  <a:pt x="529185" y="1338601"/>
                  <a:pt x="433724" y="1338602"/>
                  <a:pt x="373542" y="1344828"/>
                </a:cubicBezTo>
                <a:cubicBezTo>
                  <a:pt x="313360" y="1351054"/>
                  <a:pt x="282231" y="1357280"/>
                  <a:pt x="224125" y="1357280"/>
                </a:cubicBezTo>
                <a:cubicBezTo>
                  <a:pt x="166019" y="1357280"/>
                  <a:pt x="24903" y="1344828"/>
                  <a:pt x="24903" y="1344828"/>
                </a:cubicBez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0" name="テキスト ボックス 49"/>
          <p:cNvSpPr txBox="1"/>
          <p:nvPr/>
        </p:nvSpPr>
        <p:spPr>
          <a:xfrm>
            <a:off x="705437" y="4233719"/>
            <a:ext cx="1618683" cy="369332"/>
          </a:xfrm>
          <a:prstGeom prst="rect">
            <a:avLst/>
          </a:prstGeom>
          <a:noFill/>
        </p:spPr>
        <p:txBody>
          <a:bodyPr wrap="square" rtlCol="0">
            <a:spAutoFit/>
          </a:bodyPr>
          <a:lstStyle/>
          <a:p>
            <a:r>
              <a:rPr kumimoji="1" lang="en-US" altLang="en-US" dirty="0" smtClean="0">
                <a:solidFill>
                  <a:schemeClr val="accent3"/>
                </a:solidFill>
              </a:rPr>
              <a:t>OHT</a:t>
            </a:r>
            <a:endParaRPr kumimoji="1" lang="ja-JP" altLang="en-US" dirty="0">
              <a:solidFill>
                <a:schemeClr val="accent3"/>
              </a:solidFill>
            </a:endParaRPr>
          </a:p>
        </p:txBody>
      </p:sp>
      <p:cxnSp>
        <p:nvCxnSpPr>
          <p:cNvPr id="52" name="直線コネクタ 51"/>
          <p:cNvCxnSpPr/>
          <p:nvPr/>
        </p:nvCxnSpPr>
        <p:spPr>
          <a:xfrm>
            <a:off x="257184" y="3920332"/>
            <a:ext cx="1095724" cy="12452"/>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1278201" y="3766443"/>
            <a:ext cx="2261222" cy="307777"/>
          </a:xfrm>
          <a:prstGeom prst="rect">
            <a:avLst/>
          </a:prstGeom>
          <a:noFill/>
        </p:spPr>
        <p:txBody>
          <a:bodyPr wrap="square" rtlCol="0">
            <a:spAutoFit/>
          </a:bodyPr>
          <a:lstStyle/>
          <a:p>
            <a:r>
              <a:rPr kumimoji="1" lang="ja-JP" altLang="en-US" sz="1400" dirty="0" smtClean="0"/>
              <a:t>氷線のもとの位置</a:t>
            </a:r>
            <a:r>
              <a:rPr kumimoji="1" lang="en-US" altLang="ja-JP" sz="1400" dirty="0" smtClean="0"/>
              <a:t> (x0)</a:t>
            </a:r>
            <a:endParaRPr kumimoji="1" lang="ja-JP" altLang="en-US" sz="1400" dirty="0"/>
          </a:p>
        </p:txBody>
      </p:sp>
      <p:sp>
        <p:nvSpPr>
          <p:cNvPr id="54" name="テキスト ボックス 53"/>
          <p:cNvSpPr txBox="1"/>
          <p:nvPr/>
        </p:nvSpPr>
        <p:spPr>
          <a:xfrm>
            <a:off x="-82498" y="2702109"/>
            <a:ext cx="597668" cy="369332"/>
          </a:xfrm>
          <a:prstGeom prst="rect">
            <a:avLst/>
          </a:prstGeom>
          <a:noFill/>
        </p:spPr>
        <p:txBody>
          <a:bodyPr wrap="square" rtlCol="0">
            <a:spAutoFit/>
          </a:bodyPr>
          <a:lstStyle/>
          <a:p>
            <a:r>
              <a:rPr kumimoji="1" lang="ja-JP" altLang="en-US" dirty="0" smtClean="0"/>
              <a:t>極</a:t>
            </a:r>
            <a:endParaRPr kumimoji="1" lang="ja-JP" altLang="en-US" dirty="0"/>
          </a:p>
        </p:txBody>
      </p:sp>
      <p:sp>
        <p:nvSpPr>
          <p:cNvPr id="55" name="テキスト ボックス 54"/>
          <p:cNvSpPr txBox="1"/>
          <p:nvPr/>
        </p:nvSpPr>
        <p:spPr>
          <a:xfrm>
            <a:off x="-108599" y="4295979"/>
            <a:ext cx="784438" cy="369332"/>
          </a:xfrm>
          <a:prstGeom prst="rect">
            <a:avLst/>
          </a:prstGeom>
          <a:noFill/>
        </p:spPr>
        <p:txBody>
          <a:bodyPr wrap="square" rtlCol="0">
            <a:spAutoFit/>
          </a:bodyPr>
          <a:lstStyle/>
          <a:p>
            <a:r>
              <a:rPr kumimoji="1" lang="ja-JP" altLang="en-US" dirty="0" smtClean="0"/>
              <a:t>赤道</a:t>
            </a:r>
            <a:endParaRPr kumimoji="1" lang="ja-JP" altLang="en-US" dirty="0"/>
          </a:p>
        </p:txBody>
      </p:sp>
      <p:sp>
        <p:nvSpPr>
          <p:cNvPr id="56" name="テキスト ボックス 55"/>
          <p:cNvSpPr txBox="1"/>
          <p:nvPr/>
        </p:nvSpPr>
        <p:spPr>
          <a:xfrm>
            <a:off x="-46226" y="4770017"/>
            <a:ext cx="1286605" cy="646331"/>
          </a:xfrm>
          <a:prstGeom prst="rect">
            <a:avLst/>
          </a:prstGeom>
          <a:noFill/>
        </p:spPr>
        <p:txBody>
          <a:bodyPr wrap="square" rtlCol="0">
            <a:spAutoFit/>
          </a:bodyPr>
          <a:lstStyle/>
          <a:p>
            <a:r>
              <a:rPr kumimoji="1" lang="en-US" altLang="ja-JP" sz="1200" dirty="0" smtClean="0"/>
              <a:t>* </a:t>
            </a:r>
            <a:r>
              <a:rPr kumimoji="1" lang="ja-JP" altLang="en-US" sz="1200" dirty="0" smtClean="0"/>
              <a:t>氷線の極側で急激に温度減少</a:t>
            </a:r>
            <a:r>
              <a:rPr kumimoji="1" lang="en-US" altLang="ja-JP" sz="1200" dirty="0" smtClean="0"/>
              <a:t>, </a:t>
            </a:r>
            <a:r>
              <a:rPr kumimoji="1" lang="ja-JP" altLang="en-US" sz="1200" dirty="0" smtClean="0"/>
              <a:t>氷厚増大を仮定</a:t>
            </a:r>
            <a:endParaRPr kumimoji="1" lang="ja-JP" altLang="en-US" sz="1200" dirty="0"/>
          </a:p>
        </p:txBody>
      </p:sp>
      <p:sp>
        <p:nvSpPr>
          <p:cNvPr id="66" name="テキスト ボックス 65"/>
          <p:cNvSpPr txBox="1"/>
          <p:nvPr/>
        </p:nvSpPr>
        <p:spPr>
          <a:xfrm>
            <a:off x="4100366" y="5481110"/>
            <a:ext cx="784442" cy="369332"/>
          </a:xfrm>
          <a:prstGeom prst="rect">
            <a:avLst/>
          </a:prstGeom>
          <a:noFill/>
        </p:spPr>
        <p:txBody>
          <a:bodyPr wrap="square" rtlCol="0">
            <a:spAutoFit/>
          </a:bodyPr>
          <a:lstStyle/>
          <a:p>
            <a:r>
              <a:rPr kumimoji="1" lang="en-US" altLang="ja-JP" dirty="0" smtClean="0"/>
              <a:t>x0</a:t>
            </a:r>
            <a:endParaRPr kumimoji="1" lang="ja-JP" altLang="en-US" dirty="0"/>
          </a:p>
        </p:txBody>
      </p:sp>
      <p:cxnSp>
        <p:nvCxnSpPr>
          <p:cNvPr id="92" name="曲線コネクタ 91"/>
          <p:cNvCxnSpPr/>
          <p:nvPr/>
        </p:nvCxnSpPr>
        <p:spPr>
          <a:xfrm>
            <a:off x="1836969" y="4569366"/>
            <a:ext cx="973404" cy="815909"/>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54" name="図形グループ 153"/>
          <p:cNvGrpSpPr/>
          <p:nvPr/>
        </p:nvGrpSpPr>
        <p:grpSpPr>
          <a:xfrm>
            <a:off x="1002652" y="1754776"/>
            <a:ext cx="3162582" cy="4632627"/>
            <a:chOff x="1002652" y="1731260"/>
            <a:chExt cx="3162582" cy="4632627"/>
          </a:xfrm>
        </p:grpSpPr>
        <p:cxnSp>
          <p:nvCxnSpPr>
            <p:cNvPr id="57" name="直線矢印コネクタ 56"/>
            <p:cNvCxnSpPr/>
            <p:nvPr/>
          </p:nvCxnSpPr>
          <p:spPr>
            <a:xfrm flipV="1">
              <a:off x="3016224" y="2036041"/>
              <a:ext cx="0" cy="1357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フリーフォーム 57"/>
            <p:cNvSpPr/>
            <p:nvPr/>
          </p:nvSpPr>
          <p:spPr>
            <a:xfrm>
              <a:off x="3094432" y="2036040"/>
              <a:ext cx="730655" cy="1357280"/>
            </a:xfrm>
            <a:custGeom>
              <a:avLst/>
              <a:gdLst>
                <a:gd name="connsiteX0" fmla="*/ 0 w 730655"/>
                <a:gd name="connsiteY0" fmla="*/ 0 h 1357280"/>
                <a:gd name="connsiteX1" fmla="*/ 12451 w 730655"/>
                <a:gd name="connsiteY1" fmla="*/ 759578 h 1357280"/>
                <a:gd name="connsiteX2" fmla="*/ 62257 w 730655"/>
                <a:gd name="connsiteY2" fmla="*/ 933908 h 1357280"/>
                <a:gd name="connsiteX3" fmla="*/ 286382 w 730655"/>
                <a:gd name="connsiteY3" fmla="*/ 1008621 h 1357280"/>
                <a:gd name="connsiteX4" fmla="*/ 622570 w 730655"/>
                <a:gd name="connsiteY4" fmla="*/ 1045977 h 1357280"/>
                <a:gd name="connsiteX5" fmla="*/ 722181 w 730655"/>
                <a:gd name="connsiteY5" fmla="*/ 1133142 h 1357280"/>
                <a:gd name="connsiteX6" fmla="*/ 709730 w 730655"/>
                <a:gd name="connsiteY6" fmla="*/ 1232759 h 1357280"/>
                <a:gd name="connsiteX7" fmla="*/ 585216 w 730655"/>
                <a:gd name="connsiteY7" fmla="*/ 1319923 h 1357280"/>
                <a:gd name="connsiteX8" fmla="*/ 373542 w 730655"/>
                <a:gd name="connsiteY8" fmla="*/ 1344828 h 1357280"/>
                <a:gd name="connsiteX9" fmla="*/ 224125 w 730655"/>
                <a:gd name="connsiteY9" fmla="*/ 1357280 h 1357280"/>
                <a:gd name="connsiteX10" fmla="*/ 24903 w 730655"/>
                <a:gd name="connsiteY10" fmla="*/ 1344828 h 135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655" h="1357280">
                  <a:moveTo>
                    <a:pt x="0" y="0"/>
                  </a:moveTo>
                  <a:cubicBezTo>
                    <a:pt x="1037" y="301963"/>
                    <a:pt x="2075" y="603927"/>
                    <a:pt x="12451" y="759578"/>
                  </a:cubicBezTo>
                  <a:cubicBezTo>
                    <a:pt x="22827" y="915229"/>
                    <a:pt x="16602" y="892401"/>
                    <a:pt x="62257" y="933908"/>
                  </a:cubicBezTo>
                  <a:cubicBezTo>
                    <a:pt x="107912" y="975415"/>
                    <a:pt x="192997" y="989943"/>
                    <a:pt x="286382" y="1008621"/>
                  </a:cubicBezTo>
                  <a:cubicBezTo>
                    <a:pt x="379768" y="1027299"/>
                    <a:pt x="549937" y="1025224"/>
                    <a:pt x="622570" y="1045977"/>
                  </a:cubicBezTo>
                  <a:cubicBezTo>
                    <a:pt x="695203" y="1066730"/>
                    <a:pt x="707654" y="1102012"/>
                    <a:pt x="722181" y="1133142"/>
                  </a:cubicBezTo>
                  <a:cubicBezTo>
                    <a:pt x="736708" y="1164272"/>
                    <a:pt x="732557" y="1201629"/>
                    <a:pt x="709730" y="1232759"/>
                  </a:cubicBezTo>
                  <a:cubicBezTo>
                    <a:pt x="686903" y="1263889"/>
                    <a:pt x="641247" y="1301245"/>
                    <a:pt x="585216" y="1319923"/>
                  </a:cubicBezTo>
                  <a:cubicBezTo>
                    <a:pt x="529185" y="1338601"/>
                    <a:pt x="433724" y="1338602"/>
                    <a:pt x="373542" y="1344828"/>
                  </a:cubicBezTo>
                  <a:cubicBezTo>
                    <a:pt x="313360" y="1351054"/>
                    <a:pt x="282231" y="1357280"/>
                    <a:pt x="224125" y="1357280"/>
                  </a:cubicBezTo>
                  <a:cubicBezTo>
                    <a:pt x="166019" y="1357280"/>
                    <a:pt x="24903" y="1344828"/>
                    <a:pt x="24903" y="1344828"/>
                  </a:cubicBez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9" name="直線コネクタ 58"/>
            <p:cNvCxnSpPr/>
            <p:nvPr/>
          </p:nvCxnSpPr>
          <p:spPr>
            <a:xfrm>
              <a:off x="3019719" y="2908381"/>
              <a:ext cx="1095724" cy="12452"/>
            </a:xfrm>
            <a:prstGeom prst="line">
              <a:avLst/>
            </a:prstGeom>
            <a:ln>
              <a:solidFill>
                <a:schemeClr val="accent5">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2680037" y="1737190"/>
              <a:ext cx="597668" cy="369332"/>
            </a:xfrm>
            <a:prstGeom prst="rect">
              <a:avLst/>
            </a:prstGeom>
            <a:noFill/>
          </p:spPr>
          <p:txBody>
            <a:bodyPr wrap="square" rtlCol="0">
              <a:spAutoFit/>
            </a:bodyPr>
            <a:lstStyle/>
            <a:p>
              <a:r>
                <a:rPr kumimoji="1" lang="ja-JP" altLang="en-US" dirty="0" smtClean="0"/>
                <a:t>極</a:t>
              </a:r>
              <a:endParaRPr kumimoji="1" lang="ja-JP" altLang="en-US" dirty="0"/>
            </a:p>
          </p:txBody>
        </p:sp>
        <p:sp>
          <p:nvSpPr>
            <p:cNvPr id="62" name="テキスト ボックス 61"/>
            <p:cNvSpPr txBox="1"/>
            <p:nvPr/>
          </p:nvSpPr>
          <p:spPr>
            <a:xfrm>
              <a:off x="2559023" y="3331060"/>
              <a:ext cx="784438" cy="369332"/>
            </a:xfrm>
            <a:prstGeom prst="rect">
              <a:avLst/>
            </a:prstGeom>
            <a:noFill/>
          </p:spPr>
          <p:txBody>
            <a:bodyPr wrap="square" rtlCol="0">
              <a:spAutoFit/>
            </a:bodyPr>
            <a:lstStyle/>
            <a:p>
              <a:r>
                <a:rPr kumimoji="1" lang="ja-JP" altLang="en-US" dirty="0" smtClean="0"/>
                <a:t>赤道</a:t>
              </a:r>
              <a:endParaRPr kumimoji="1" lang="ja-JP" altLang="en-US" dirty="0"/>
            </a:p>
          </p:txBody>
        </p:sp>
        <p:cxnSp>
          <p:nvCxnSpPr>
            <p:cNvPr id="63" name="直線矢印コネクタ 62"/>
            <p:cNvCxnSpPr/>
            <p:nvPr/>
          </p:nvCxnSpPr>
          <p:spPr>
            <a:xfrm flipV="1">
              <a:off x="3061332" y="4699536"/>
              <a:ext cx="0" cy="1357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フリーフォーム 63"/>
            <p:cNvSpPr/>
            <p:nvPr/>
          </p:nvSpPr>
          <p:spPr>
            <a:xfrm>
              <a:off x="3139540" y="4699535"/>
              <a:ext cx="730655" cy="1357280"/>
            </a:xfrm>
            <a:custGeom>
              <a:avLst/>
              <a:gdLst>
                <a:gd name="connsiteX0" fmla="*/ 0 w 730655"/>
                <a:gd name="connsiteY0" fmla="*/ 0 h 1357280"/>
                <a:gd name="connsiteX1" fmla="*/ 12451 w 730655"/>
                <a:gd name="connsiteY1" fmla="*/ 759578 h 1357280"/>
                <a:gd name="connsiteX2" fmla="*/ 62257 w 730655"/>
                <a:gd name="connsiteY2" fmla="*/ 933908 h 1357280"/>
                <a:gd name="connsiteX3" fmla="*/ 286382 w 730655"/>
                <a:gd name="connsiteY3" fmla="*/ 1008621 h 1357280"/>
                <a:gd name="connsiteX4" fmla="*/ 622570 w 730655"/>
                <a:gd name="connsiteY4" fmla="*/ 1045977 h 1357280"/>
                <a:gd name="connsiteX5" fmla="*/ 722181 w 730655"/>
                <a:gd name="connsiteY5" fmla="*/ 1133142 h 1357280"/>
                <a:gd name="connsiteX6" fmla="*/ 709730 w 730655"/>
                <a:gd name="connsiteY6" fmla="*/ 1232759 h 1357280"/>
                <a:gd name="connsiteX7" fmla="*/ 585216 w 730655"/>
                <a:gd name="connsiteY7" fmla="*/ 1319923 h 1357280"/>
                <a:gd name="connsiteX8" fmla="*/ 373542 w 730655"/>
                <a:gd name="connsiteY8" fmla="*/ 1344828 h 1357280"/>
                <a:gd name="connsiteX9" fmla="*/ 224125 w 730655"/>
                <a:gd name="connsiteY9" fmla="*/ 1357280 h 1357280"/>
                <a:gd name="connsiteX10" fmla="*/ 24903 w 730655"/>
                <a:gd name="connsiteY10" fmla="*/ 1344828 h 135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655" h="1357280">
                  <a:moveTo>
                    <a:pt x="0" y="0"/>
                  </a:moveTo>
                  <a:cubicBezTo>
                    <a:pt x="1037" y="301963"/>
                    <a:pt x="2075" y="603927"/>
                    <a:pt x="12451" y="759578"/>
                  </a:cubicBezTo>
                  <a:cubicBezTo>
                    <a:pt x="22827" y="915229"/>
                    <a:pt x="16602" y="892401"/>
                    <a:pt x="62257" y="933908"/>
                  </a:cubicBezTo>
                  <a:cubicBezTo>
                    <a:pt x="107912" y="975415"/>
                    <a:pt x="192997" y="989943"/>
                    <a:pt x="286382" y="1008621"/>
                  </a:cubicBezTo>
                  <a:cubicBezTo>
                    <a:pt x="379768" y="1027299"/>
                    <a:pt x="549937" y="1025224"/>
                    <a:pt x="622570" y="1045977"/>
                  </a:cubicBezTo>
                  <a:cubicBezTo>
                    <a:pt x="695203" y="1066730"/>
                    <a:pt x="707654" y="1102012"/>
                    <a:pt x="722181" y="1133142"/>
                  </a:cubicBezTo>
                  <a:cubicBezTo>
                    <a:pt x="736708" y="1164272"/>
                    <a:pt x="732557" y="1201629"/>
                    <a:pt x="709730" y="1232759"/>
                  </a:cubicBezTo>
                  <a:cubicBezTo>
                    <a:pt x="686903" y="1263889"/>
                    <a:pt x="641247" y="1301245"/>
                    <a:pt x="585216" y="1319923"/>
                  </a:cubicBezTo>
                  <a:cubicBezTo>
                    <a:pt x="529185" y="1338601"/>
                    <a:pt x="433724" y="1338602"/>
                    <a:pt x="373542" y="1344828"/>
                  </a:cubicBezTo>
                  <a:cubicBezTo>
                    <a:pt x="313360" y="1351054"/>
                    <a:pt x="282231" y="1357280"/>
                    <a:pt x="224125" y="1357280"/>
                  </a:cubicBezTo>
                  <a:cubicBezTo>
                    <a:pt x="166019" y="1357280"/>
                    <a:pt x="24903" y="1344828"/>
                    <a:pt x="24903" y="1344828"/>
                  </a:cubicBez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7" name="テキスト ボックス 66"/>
            <p:cNvSpPr txBox="1"/>
            <p:nvPr/>
          </p:nvSpPr>
          <p:spPr>
            <a:xfrm>
              <a:off x="2725145" y="4400685"/>
              <a:ext cx="597668" cy="369332"/>
            </a:xfrm>
            <a:prstGeom prst="rect">
              <a:avLst/>
            </a:prstGeom>
            <a:noFill/>
          </p:spPr>
          <p:txBody>
            <a:bodyPr wrap="square" rtlCol="0">
              <a:spAutoFit/>
            </a:bodyPr>
            <a:lstStyle/>
            <a:p>
              <a:r>
                <a:rPr kumimoji="1" lang="ja-JP" altLang="en-US" dirty="0" smtClean="0"/>
                <a:t>極</a:t>
              </a:r>
              <a:endParaRPr kumimoji="1" lang="ja-JP" altLang="en-US" dirty="0"/>
            </a:p>
          </p:txBody>
        </p:sp>
        <p:sp>
          <p:nvSpPr>
            <p:cNvPr id="68" name="テキスト ボックス 67"/>
            <p:cNvSpPr txBox="1"/>
            <p:nvPr/>
          </p:nvSpPr>
          <p:spPr>
            <a:xfrm>
              <a:off x="2604131" y="5994555"/>
              <a:ext cx="784438" cy="369332"/>
            </a:xfrm>
            <a:prstGeom prst="rect">
              <a:avLst/>
            </a:prstGeom>
            <a:noFill/>
          </p:spPr>
          <p:txBody>
            <a:bodyPr wrap="square" rtlCol="0">
              <a:spAutoFit/>
            </a:bodyPr>
            <a:lstStyle/>
            <a:p>
              <a:r>
                <a:rPr kumimoji="1" lang="ja-JP" altLang="en-US" dirty="0" smtClean="0"/>
                <a:t>赤道</a:t>
              </a:r>
              <a:endParaRPr kumimoji="1" lang="ja-JP" altLang="en-US" dirty="0"/>
            </a:p>
          </p:txBody>
        </p:sp>
        <p:cxnSp>
          <p:nvCxnSpPr>
            <p:cNvPr id="75" name="直線コネクタ 74"/>
            <p:cNvCxnSpPr/>
            <p:nvPr/>
          </p:nvCxnSpPr>
          <p:spPr>
            <a:xfrm>
              <a:off x="3007265" y="3125711"/>
              <a:ext cx="1095724" cy="12452"/>
            </a:xfrm>
            <a:prstGeom prst="line">
              <a:avLst/>
            </a:prstGeom>
            <a:ln w="38100" cmpd="sng">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76" name="直線コネクタ 75"/>
            <p:cNvCxnSpPr/>
            <p:nvPr/>
          </p:nvCxnSpPr>
          <p:spPr>
            <a:xfrm>
              <a:off x="3069510" y="5472842"/>
              <a:ext cx="1095724" cy="12452"/>
            </a:xfrm>
            <a:prstGeom prst="line">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a:off x="2967973" y="2909075"/>
              <a:ext cx="0" cy="20481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p:nvPr/>
          </p:nvCxnSpPr>
          <p:spPr>
            <a:xfrm flipH="1" flipV="1">
              <a:off x="2995602" y="5432307"/>
              <a:ext cx="24315" cy="23917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9" name="曲線コネクタ 88"/>
            <p:cNvCxnSpPr/>
            <p:nvPr/>
          </p:nvCxnSpPr>
          <p:spPr>
            <a:xfrm flipV="1">
              <a:off x="1760339" y="2632537"/>
              <a:ext cx="1025798" cy="698523"/>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01" name="テキスト ボックス 100"/>
            <p:cNvSpPr txBox="1"/>
            <p:nvPr/>
          </p:nvSpPr>
          <p:spPr>
            <a:xfrm>
              <a:off x="1030308" y="1731260"/>
              <a:ext cx="1573823"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en-US" dirty="0" smtClean="0"/>
                <a:t>T’</a:t>
              </a:r>
              <a:r>
                <a:rPr kumimoji="1" lang="ja-JP" altLang="en-US" dirty="0" smtClean="0"/>
                <a:t> </a:t>
              </a:r>
              <a:r>
                <a:rPr kumimoji="1" lang="en-US" altLang="ja-JP" dirty="0" smtClean="0"/>
                <a:t>&lt;0 </a:t>
              </a:r>
              <a:r>
                <a:rPr kumimoji="1" lang="ja-JP" altLang="en-US" dirty="0" smtClean="0"/>
                <a:t>のとき</a:t>
              </a:r>
              <a:endParaRPr kumimoji="1" lang="en-US" altLang="ja-JP" dirty="0" smtClean="0"/>
            </a:p>
            <a:p>
              <a:r>
                <a:rPr kumimoji="1" lang="en-US" altLang="ja-JP" sz="1200" dirty="0" smtClean="0"/>
                <a:t>(</a:t>
              </a:r>
              <a:r>
                <a:rPr kumimoji="1" lang="ja-JP" altLang="en-US" sz="1200" dirty="0" smtClean="0"/>
                <a:t>全球的に温度を少し下げる</a:t>
              </a:r>
              <a:r>
                <a:rPr kumimoji="1" lang="en-US" altLang="ja-JP" sz="1200" dirty="0" smtClean="0"/>
                <a:t>)</a:t>
              </a:r>
              <a:endParaRPr kumimoji="1" lang="ja-JP" altLang="en-US" sz="1200" dirty="0"/>
            </a:p>
          </p:txBody>
        </p:sp>
        <p:sp>
          <p:nvSpPr>
            <p:cNvPr id="102" name="テキスト ボックス 101"/>
            <p:cNvSpPr txBox="1"/>
            <p:nvPr/>
          </p:nvSpPr>
          <p:spPr>
            <a:xfrm>
              <a:off x="1002652" y="5434078"/>
              <a:ext cx="1602289"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en-US" dirty="0" smtClean="0"/>
                <a:t>T’</a:t>
              </a:r>
              <a:r>
                <a:rPr kumimoji="1" lang="ja-JP" altLang="en-US" dirty="0" smtClean="0"/>
                <a:t> </a:t>
              </a:r>
              <a:r>
                <a:rPr kumimoji="1" lang="en-US" altLang="ja-JP" dirty="0"/>
                <a:t>&gt;</a:t>
              </a:r>
              <a:r>
                <a:rPr kumimoji="1" lang="en-US" altLang="ja-JP" dirty="0" smtClean="0"/>
                <a:t>0 </a:t>
              </a:r>
              <a:r>
                <a:rPr kumimoji="1" lang="ja-JP" altLang="en-US" dirty="0" smtClean="0"/>
                <a:t>のとき</a:t>
              </a:r>
              <a:endParaRPr kumimoji="1" lang="en-US" altLang="ja-JP" dirty="0" smtClean="0"/>
            </a:p>
            <a:p>
              <a:r>
                <a:rPr kumimoji="1" lang="en-US" altLang="ja-JP" sz="1200" dirty="0" smtClean="0"/>
                <a:t>(</a:t>
              </a:r>
              <a:r>
                <a:rPr kumimoji="1" lang="ja-JP" altLang="en-US" sz="1200" dirty="0" smtClean="0"/>
                <a:t>全球的に温度を少し上げる</a:t>
              </a:r>
              <a:r>
                <a:rPr kumimoji="1" lang="en-US" altLang="ja-JP" sz="1200" dirty="0" smtClean="0"/>
                <a:t>)</a:t>
              </a:r>
              <a:endParaRPr kumimoji="1" lang="ja-JP" altLang="en-US" sz="1200" dirty="0"/>
            </a:p>
          </p:txBody>
        </p:sp>
      </p:grpSp>
      <p:grpSp>
        <p:nvGrpSpPr>
          <p:cNvPr id="155" name="図形グループ 154"/>
          <p:cNvGrpSpPr/>
          <p:nvPr/>
        </p:nvGrpSpPr>
        <p:grpSpPr>
          <a:xfrm>
            <a:off x="3883648" y="1442126"/>
            <a:ext cx="1768491" cy="4244701"/>
            <a:chOff x="3863250" y="1465642"/>
            <a:chExt cx="1768491" cy="4244701"/>
          </a:xfrm>
        </p:grpSpPr>
        <p:sp>
          <p:nvSpPr>
            <p:cNvPr id="103" name="テキスト ボックス 102"/>
            <p:cNvSpPr txBox="1"/>
            <p:nvPr/>
          </p:nvSpPr>
          <p:spPr>
            <a:xfrm>
              <a:off x="3863250" y="1465642"/>
              <a:ext cx="1741434" cy="1446550"/>
            </a:xfrm>
            <a:prstGeom prst="rect">
              <a:avLst/>
            </a:prstGeom>
            <a:noFill/>
          </p:spPr>
          <p:txBody>
            <a:bodyPr wrap="square" rtlCol="0">
              <a:spAutoFit/>
            </a:bodyPr>
            <a:lstStyle/>
            <a:p>
              <a:pPr marL="285750" indent="-285750">
                <a:buFontTx/>
                <a:buChar char="•"/>
              </a:pPr>
              <a:r>
                <a:rPr kumimoji="1" lang="ja-JP" altLang="en-US" sz="1400" dirty="0" smtClean="0"/>
                <a:t>氷線は</a:t>
              </a:r>
              <a:r>
                <a:rPr kumimoji="1" lang="en-US" altLang="ja-JP" sz="1400" dirty="0" smtClean="0"/>
                <a:t>OHT</a:t>
              </a:r>
              <a:r>
                <a:rPr kumimoji="1" lang="ja-JP" altLang="en-US" sz="1400" dirty="0" smtClean="0"/>
                <a:t>収束域</a:t>
              </a:r>
              <a:r>
                <a:rPr kumimoji="1" lang="en-US" altLang="ja-JP" sz="1400" dirty="0" smtClean="0"/>
                <a:t>(</a:t>
              </a:r>
              <a:r>
                <a:rPr kumimoji="1" lang="ja-JP" altLang="en-US" sz="1400" dirty="0" smtClean="0"/>
                <a:t>加熱域</a:t>
              </a:r>
              <a:r>
                <a:rPr kumimoji="1" lang="en-US" altLang="ja-JP" sz="1400" dirty="0" smtClean="0"/>
                <a:t>)</a:t>
              </a:r>
              <a:r>
                <a:rPr kumimoji="1" lang="ja-JP" altLang="en-US" sz="1400" dirty="0" smtClean="0"/>
                <a:t>へと南下</a:t>
              </a:r>
              <a:endParaRPr kumimoji="1" lang="en-US" altLang="ja-JP" sz="1400" dirty="0" smtClean="0"/>
            </a:p>
            <a:p>
              <a:pPr marL="285750" indent="-285750">
                <a:buFontTx/>
                <a:buChar char="•"/>
              </a:pPr>
              <a:r>
                <a:rPr kumimoji="1" lang="ja-JP" altLang="en-US" sz="1400" dirty="0" smtClean="0"/>
                <a:t>氷冠の拡大は妨げられる</a:t>
              </a:r>
              <a:endParaRPr kumimoji="1" lang="en-US" altLang="ja-JP" sz="1400" dirty="0" smtClean="0"/>
            </a:p>
            <a:p>
              <a:pPr marL="285750" indent="-285750">
                <a:buFontTx/>
                <a:buChar char="•"/>
              </a:pPr>
              <a:endParaRPr kumimoji="1" lang="en-US" altLang="ja-JP" dirty="0" smtClean="0"/>
            </a:p>
          </p:txBody>
        </p:sp>
        <p:sp>
          <p:nvSpPr>
            <p:cNvPr id="106" name="テキスト ボックス 105"/>
            <p:cNvSpPr txBox="1"/>
            <p:nvPr/>
          </p:nvSpPr>
          <p:spPr>
            <a:xfrm>
              <a:off x="4007060" y="4048350"/>
              <a:ext cx="1624681" cy="1661993"/>
            </a:xfrm>
            <a:prstGeom prst="rect">
              <a:avLst/>
            </a:prstGeom>
            <a:noFill/>
          </p:spPr>
          <p:txBody>
            <a:bodyPr wrap="square" rtlCol="0">
              <a:spAutoFit/>
            </a:bodyPr>
            <a:lstStyle/>
            <a:p>
              <a:pPr marL="285750" indent="-285750">
                <a:buFontTx/>
                <a:buChar char="•"/>
              </a:pPr>
              <a:r>
                <a:rPr kumimoji="1" lang="ja-JP" altLang="en-US" sz="1400" dirty="0" smtClean="0"/>
                <a:t>氷線は</a:t>
              </a:r>
              <a:r>
                <a:rPr kumimoji="1" lang="en-US" altLang="ja-JP" sz="1400" dirty="0" smtClean="0"/>
                <a:t>OHT</a:t>
              </a:r>
              <a:r>
                <a:rPr kumimoji="1" lang="ja-JP" altLang="en-US" sz="1400" dirty="0" smtClean="0"/>
                <a:t>収束がゼロ</a:t>
              </a:r>
              <a:r>
                <a:rPr kumimoji="1" lang="en-US" altLang="en-US" sz="1400" dirty="0" smtClean="0"/>
                <a:t>で</a:t>
              </a:r>
              <a:r>
                <a:rPr kumimoji="1" lang="ja-JP" altLang="en-US" sz="1400" dirty="0" smtClean="0"/>
                <a:t>より低温な領域へと北上する</a:t>
              </a:r>
              <a:endParaRPr kumimoji="1" lang="en-US" altLang="ja-JP" sz="1400" dirty="0" smtClean="0"/>
            </a:p>
            <a:p>
              <a:pPr marL="285750" indent="-285750">
                <a:buFontTx/>
                <a:buChar char="•"/>
              </a:pPr>
              <a:r>
                <a:rPr kumimoji="1" lang="ja-JP" altLang="en-US" sz="1400" dirty="0" smtClean="0"/>
                <a:t>氷冠の縮小は妨げられる</a:t>
              </a:r>
              <a:endParaRPr kumimoji="1" lang="en-US" altLang="ja-JP" sz="1400" dirty="0" smtClean="0"/>
            </a:p>
            <a:p>
              <a:pPr marL="285750" indent="-285750">
                <a:buFontTx/>
                <a:buChar char="•"/>
              </a:pPr>
              <a:endParaRPr kumimoji="1" lang="en-US" altLang="ja-JP" dirty="0" smtClean="0"/>
            </a:p>
          </p:txBody>
        </p:sp>
      </p:grpSp>
      <p:grpSp>
        <p:nvGrpSpPr>
          <p:cNvPr id="156" name="図形グループ 155"/>
          <p:cNvGrpSpPr/>
          <p:nvPr/>
        </p:nvGrpSpPr>
        <p:grpSpPr>
          <a:xfrm>
            <a:off x="5183721" y="704336"/>
            <a:ext cx="3691302" cy="6011667"/>
            <a:chOff x="5183721" y="704336"/>
            <a:chExt cx="3691302" cy="6011667"/>
          </a:xfrm>
        </p:grpSpPr>
        <p:cxnSp>
          <p:nvCxnSpPr>
            <p:cNvPr id="95" name="曲線コネクタ 94"/>
            <p:cNvCxnSpPr/>
            <p:nvPr/>
          </p:nvCxnSpPr>
          <p:spPr>
            <a:xfrm flipV="1">
              <a:off x="5951005" y="1235495"/>
              <a:ext cx="1018730" cy="60316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7" name="曲線コネクタ 96"/>
            <p:cNvCxnSpPr/>
            <p:nvPr/>
          </p:nvCxnSpPr>
          <p:spPr>
            <a:xfrm>
              <a:off x="5183721" y="6080229"/>
              <a:ext cx="1534567" cy="307174"/>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0" name="直線矢印コネクタ 109"/>
            <p:cNvCxnSpPr/>
            <p:nvPr/>
          </p:nvCxnSpPr>
          <p:spPr>
            <a:xfrm flipV="1">
              <a:off x="7367985" y="704337"/>
              <a:ext cx="0" cy="1357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フリーフォーム 110"/>
            <p:cNvSpPr/>
            <p:nvPr/>
          </p:nvSpPr>
          <p:spPr>
            <a:xfrm>
              <a:off x="7446193" y="704336"/>
              <a:ext cx="730655" cy="1357280"/>
            </a:xfrm>
            <a:custGeom>
              <a:avLst/>
              <a:gdLst>
                <a:gd name="connsiteX0" fmla="*/ 0 w 730655"/>
                <a:gd name="connsiteY0" fmla="*/ 0 h 1357280"/>
                <a:gd name="connsiteX1" fmla="*/ 12451 w 730655"/>
                <a:gd name="connsiteY1" fmla="*/ 759578 h 1357280"/>
                <a:gd name="connsiteX2" fmla="*/ 62257 w 730655"/>
                <a:gd name="connsiteY2" fmla="*/ 933908 h 1357280"/>
                <a:gd name="connsiteX3" fmla="*/ 286382 w 730655"/>
                <a:gd name="connsiteY3" fmla="*/ 1008621 h 1357280"/>
                <a:gd name="connsiteX4" fmla="*/ 622570 w 730655"/>
                <a:gd name="connsiteY4" fmla="*/ 1045977 h 1357280"/>
                <a:gd name="connsiteX5" fmla="*/ 722181 w 730655"/>
                <a:gd name="connsiteY5" fmla="*/ 1133142 h 1357280"/>
                <a:gd name="connsiteX6" fmla="*/ 709730 w 730655"/>
                <a:gd name="connsiteY6" fmla="*/ 1232759 h 1357280"/>
                <a:gd name="connsiteX7" fmla="*/ 585216 w 730655"/>
                <a:gd name="connsiteY7" fmla="*/ 1319923 h 1357280"/>
                <a:gd name="connsiteX8" fmla="*/ 373542 w 730655"/>
                <a:gd name="connsiteY8" fmla="*/ 1344828 h 1357280"/>
                <a:gd name="connsiteX9" fmla="*/ 224125 w 730655"/>
                <a:gd name="connsiteY9" fmla="*/ 1357280 h 1357280"/>
                <a:gd name="connsiteX10" fmla="*/ 24903 w 730655"/>
                <a:gd name="connsiteY10" fmla="*/ 1344828 h 135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655" h="1357280">
                  <a:moveTo>
                    <a:pt x="0" y="0"/>
                  </a:moveTo>
                  <a:cubicBezTo>
                    <a:pt x="1037" y="301963"/>
                    <a:pt x="2075" y="603927"/>
                    <a:pt x="12451" y="759578"/>
                  </a:cubicBezTo>
                  <a:cubicBezTo>
                    <a:pt x="22827" y="915229"/>
                    <a:pt x="16602" y="892401"/>
                    <a:pt x="62257" y="933908"/>
                  </a:cubicBezTo>
                  <a:cubicBezTo>
                    <a:pt x="107912" y="975415"/>
                    <a:pt x="192997" y="989943"/>
                    <a:pt x="286382" y="1008621"/>
                  </a:cubicBezTo>
                  <a:cubicBezTo>
                    <a:pt x="379768" y="1027299"/>
                    <a:pt x="549937" y="1025224"/>
                    <a:pt x="622570" y="1045977"/>
                  </a:cubicBezTo>
                  <a:cubicBezTo>
                    <a:pt x="695203" y="1066730"/>
                    <a:pt x="707654" y="1102012"/>
                    <a:pt x="722181" y="1133142"/>
                  </a:cubicBezTo>
                  <a:cubicBezTo>
                    <a:pt x="736708" y="1164272"/>
                    <a:pt x="732557" y="1201629"/>
                    <a:pt x="709730" y="1232759"/>
                  </a:cubicBezTo>
                  <a:cubicBezTo>
                    <a:pt x="686903" y="1263889"/>
                    <a:pt x="641247" y="1301245"/>
                    <a:pt x="585216" y="1319923"/>
                  </a:cubicBezTo>
                  <a:cubicBezTo>
                    <a:pt x="529185" y="1338601"/>
                    <a:pt x="433724" y="1338602"/>
                    <a:pt x="373542" y="1344828"/>
                  </a:cubicBezTo>
                  <a:cubicBezTo>
                    <a:pt x="313360" y="1351054"/>
                    <a:pt x="282231" y="1357280"/>
                    <a:pt x="224125" y="1357280"/>
                  </a:cubicBezTo>
                  <a:cubicBezTo>
                    <a:pt x="166019" y="1357280"/>
                    <a:pt x="24903" y="1344828"/>
                    <a:pt x="24903" y="1344828"/>
                  </a:cubicBez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16" name="直線コネクタ 115"/>
            <p:cNvCxnSpPr/>
            <p:nvPr/>
          </p:nvCxnSpPr>
          <p:spPr>
            <a:xfrm>
              <a:off x="7384304" y="1788134"/>
              <a:ext cx="1095724" cy="12452"/>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p:nvPr/>
          </p:nvCxnSpPr>
          <p:spPr>
            <a:xfrm flipV="1">
              <a:off x="7322698" y="1576677"/>
              <a:ext cx="0" cy="20039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p:nvPr/>
          </p:nvCxnSpPr>
          <p:spPr>
            <a:xfrm flipV="1">
              <a:off x="7764185" y="5358724"/>
              <a:ext cx="0" cy="1357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0" name="フリーフォーム 119"/>
            <p:cNvSpPr/>
            <p:nvPr/>
          </p:nvSpPr>
          <p:spPr>
            <a:xfrm>
              <a:off x="7842393" y="5278333"/>
              <a:ext cx="730655" cy="1357280"/>
            </a:xfrm>
            <a:custGeom>
              <a:avLst/>
              <a:gdLst>
                <a:gd name="connsiteX0" fmla="*/ 0 w 730655"/>
                <a:gd name="connsiteY0" fmla="*/ 0 h 1357280"/>
                <a:gd name="connsiteX1" fmla="*/ 12451 w 730655"/>
                <a:gd name="connsiteY1" fmla="*/ 759578 h 1357280"/>
                <a:gd name="connsiteX2" fmla="*/ 62257 w 730655"/>
                <a:gd name="connsiteY2" fmla="*/ 933908 h 1357280"/>
                <a:gd name="connsiteX3" fmla="*/ 286382 w 730655"/>
                <a:gd name="connsiteY3" fmla="*/ 1008621 h 1357280"/>
                <a:gd name="connsiteX4" fmla="*/ 622570 w 730655"/>
                <a:gd name="connsiteY4" fmla="*/ 1045977 h 1357280"/>
                <a:gd name="connsiteX5" fmla="*/ 722181 w 730655"/>
                <a:gd name="connsiteY5" fmla="*/ 1133142 h 1357280"/>
                <a:gd name="connsiteX6" fmla="*/ 709730 w 730655"/>
                <a:gd name="connsiteY6" fmla="*/ 1232759 h 1357280"/>
                <a:gd name="connsiteX7" fmla="*/ 585216 w 730655"/>
                <a:gd name="connsiteY7" fmla="*/ 1319923 h 1357280"/>
                <a:gd name="connsiteX8" fmla="*/ 373542 w 730655"/>
                <a:gd name="connsiteY8" fmla="*/ 1344828 h 1357280"/>
                <a:gd name="connsiteX9" fmla="*/ 224125 w 730655"/>
                <a:gd name="connsiteY9" fmla="*/ 1357280 h 1357280"/>
                <a:gd name="connsiteX10" fmla="*/ 24903 w 730655"/>
                <a:gd name="connsiteY10" fmla="*/ 1344828 h 135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655" h="1357280">
                  <a:moveTo>
                    <a:pt x="0" y="0"/>
                  </a:moveTo>
                  <a:cubicBezTo>
                    <a:pt x="1037" y="301963"/>
                    <a:pt x="2075" y="603927"/>
                    <a:pt x="12451" y="759578"/>
                  </a:cubicBezTo>
                  <a:cubicBezTo>
                    <a:pt x="22827" y="915229"/>
                    <a:pt x="16602" y="892401"/>
                    <a:pt x="62257" y="933908"/>
                  </a:cubicBezTo>
                  <a:cubicBezTo>
                    <a:pt x="107912" y="975415"/>
                    <a:pt x="192997" y="989943"/>
                    <a:pt x="286382" y="1008621"/>
                  </a:cubicBezTo>
                  <a:cubicBezTo>
                    <a:pt x="379768" y="1027299"/>
                    <a:pt x="549937" y="1025224"/>
                    <a:pt x="622570" y="1045977"/>
                  </a:cubicBezTo>
                  <a:cubicBezTo>
                    <a:pt x="695203" y="1066730"/>
                    <a:pt x="707654" y="1102012"/>
                    <a:pt x="722181" y="1133142"/>
                  </a:cubicBezTo>
                  <a:cubicBezTo>
                    <a:pt x="736708" y="1164272"/>
                    <a:pt x="732557" y="1201629"/>
                    <a:pt x="709730" y="1232759"/>
                  </a:cubicBezTo>
                  <a:cubicBezTo>
                    <a:pt x="686903" y="1263889"/>
                    <a:pt x="641247" y="1301245"/>
                    <a:pt x="585216" y="1319923"/>
                  </a:cubicBezTo>
                  <a:cubicBezTo>
                    <a:pt x="529185" y="1338601"/>
                    <a:pt x="433724" y="1338602"/>
                    <a:pt x="373542" y="1344828"/>
                  </a:cubicBezTo>
                  <a:cubicBezTo>
                    <a:pt x="313360" y="1351054"/>
                    <a:pt x="282231" y="1357280"/>
                    <a:pt x="224125" y="1357280"/>
                  </a:cubicBezTo>
                  <a:cubicBezTo>
                    <a:pt x="166019" y="1357280"/>
                    <a:pt x="24903" y="1344828"/>
                    <a:pt x="24903" y="1344828"/>
                  </a:cubicBez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21" name="直線コネクタ 120"/>
            <p:cNvCxnSpPr/>
            <p:nvPr/>
          </p:nvCxnSpPr>
          <p:spPr>
            <a:xfrm>
              <a:off x="7756745" y="6076213"/>
              <a:ext cx="1095724" cy="12452"/>
            </a:xfrm>
            <a:prstGeom prst="line">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p:nvPr/>
          </p:nvCxnSpPr>
          <p:spPr>
            <a:xfrm>
              <a:off x="7779299" y="6307739"/>
              <a:ext cx="1095724" cy="12452"/>
            </a:xfrm>
            <a:prstGeom prst="line">
              <a:avLst/>
            </a:prstGeom>
            <a:ln>
              <a:solidFill>
                <a:schemeClr val="tx2">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7" name="直線矢印コネクタ 126"/>
            <p:cNvCxnSpPr/>
            <p:nvPr/>
          </p:nvCxnSpPr>
          <p:spPr>
            <a:xfrm>
              <a:off x="7695380" y="6080229"/>
              <a:ext cx="0" cy="243368"/>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53" name="テキスト ボックス 152"/>
            <p:cNvSpPr txBox="1"/>
            <p:nvPr/>
          </p:nvSpPr>
          <p:spPr>
            <a:xfrm>
              <a:off x="5615258" y="2038645"/>
              <a:ext cx="2219343" cy="1169551"/>
            </a:xfrm>
            <a:prstGeom prst="rect">
              <a:avLst/>
            </a:prstGeom>
            <a:noFill/>
          </p:spPr>
          <p:txBody>
            <a:bodyPr wrap="square" rtlCol="0">
              <a:spAutoFit/>
            </a:bodyPr>
            <a:lstStyle/>
            <a:p>
              <a:pPr marL="285750" indent="-285750">
                <a:buFontTx/>
                <a:buChar char="•"/>
              </a:pPr>
              <a:r>
                <a:rPr kumimoji="1" lang="en-US" altLang="en-US" sz="1400" dirty="0" smtClean="0"/>
                <a:t>ice-albedo </a:t>
              </a:r>
              <a:r>
                <a:rPr kumimoji="1" lang="ja-JP" altLang="en-US" sz="1400" dirty="0" smtClean="0"/>
                <a:t>フィードバックよりも長波放射によるd</a:t>
              </a:r>
              <a:r>
                <a:rPr kumimoji="1" lang="en-US" altLang="ja-JP" sz="1400" dirty="0" err="1" smtClean="0"/>
                <a:t>amping</a:t>
              </a:r>
              <a:r>
                <a:rPr kumimoji="1" lang="ja-JP" altLang="en-US" sz="1400" dirty="0" smtClean="0"/>
                <a:t> が卓越する</a:t>
              </a:r>
              <a:r>
                <a:rPr kumimoji="1" lang="en-US" altLang="ja-JP" sz="1400" dirty="0" smtClean="0"/>
                <a:t>.</a:t>
              </a:r>
            </a:p>
            <a:p>
              <a:pPr marL="285750" indent="-285750">
                <a:buFontTx/>
                <a:buChar char="•"/>
              </a:pPr>
              <a:r>
                <a:rPr kumimoji="1" lang="ja-JP" altLang="en-US" sz="1400" dirty="0" smtClean="0"/>
                <a:t>もとの状態へと戻る</a:t>
              </a:r>
              <a:endParaRPr kumimoji="1" lang="ja-JP" altLang="en-US" sz="1400" dirty="0"/>
            </a:p>
          </p:txBody>
        </p:sp>
      </p:grpSp>
      <p:sp>
        <p:nvSpPr>
          <p:cNvPr id="77" name="テキスト ボックス 76"/>
          <p:cNvSpPr txBox="1"/>
          <p:nvPr/>
        </p:nvSpPr>
        <p:spPr>
          <a:xfrm>
            <a:off x="5419460" y="4866143"/>
            <a:ext cx="2219343" cy="1169551"/>
          </a:xfrm>
          <a:prstGeom prst="rect">
            <a:avLst/>
          </a:prstGeom>
          <a:noFill/>
        </p:spPr>
        <p:txBody>
          <a:bodyPr wrap="square" rtlCol="0">
            <a:spAutoFit/>
          </a:bodyPr>
          <a:lstStyle/>
          <a:p>
            <a:pPr marL="285750" indent="-285750">
              <a:buFontTx/>
              <a:buChar char="•"/>
            </a:pPr>
            <a:r>
              <a:rPr kumimoji="1" lang="en-US" altLang="en-US" sz="1400" dirty="0" smtClean="0"/>
              <a:t>ice-albedo </a:t>
            </a:r>
            <a:r>
              <a:rPr kumimoji="1" lang="ja-JP" altLang="en-US" sz="1400" dirty="0" smtClean="0"/>
              <a:t>フィードバックよりも長波放射によるd</a:t>
            </a:r>
            <a:r>
              <a:rPr kumimoji="1" lang="en-US" altLang="ja-JP" sz="1400" dirty="0" err="1" smtClean="0"/>
              <a:t>amping</a:t>
            </a:r>
            <a:r>
              <a:rPr kumimoji="1" lang="ja-JP" altLang="en-US" sz="1400" dirty="0" smtClean="0"/>
              <a:t> が卓越する</a:t>
            </a:r>
            <a:r>
              <a:rPr kumimoji="1" lang="en-US" altLang="ja-JP" sz="1400" dirty="0" smtClean="0"/>
              <a:t>.</a:t>
            </a:r>
          </a:p>
          <a:p>
            <a:pPr marL="285750" indent="-285750">
              <a:buFontTx/>
              <a:buChar char="•"/>
            </a:pPr>
            <a:r>
              <a:rPr kumimoji="1" lang="ja-JP" altLang="en-US" sz="1400" dirty="0" smtClean="0"/>
              <a:t>もとの状態へと戻る</a:t>
            </a:r>
            <a:endParaRPr kumimoji="1" lang="ja-JP" altLang="en-US" sz="1400" dirty="0"/>
          </a:p>
        </p:txBody>
      </p:sp>
      <p:cxnSp>
        <p:nvCxnSpPr>
          <p:cNvPr id="79" name="直線コネクタ 78"/>
          <p:cNvCxnSpPr/>
          <p:nvPr/>
        </p:nvCxnSpPr>
        <p:spPr>
          <a:xfrm>
            <a:off x="3028160" y="2931897"/>
            <a:ext cx="1095724" cy="12452"/>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3061332" y="5675069"/>
            <a:ext cx="1095724" cy="12452"/>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82" name="テキスト ボックス 81"/>
          <p:cNvSpPr txBox="1"/>
          <p:nvPr/>
        </p:nvSpPr>
        <p:spPr>
          <a:xfrm>
            <a:off x="4055357" y="2733557"/>
            <a:ext cx="784442" cy="369332"/>
          </a:xfrm>
          <a:prstGeom prst="rect">
            <a:avLst/>
          </a:prstGeom>
          <a:noFill/>
        </p:spPr>
        <p:txBody>
          <a:bodyPr wrap="square" rtlCol="0">
            <a:spAutoFit/>
          </a:bodyPr>
          <a:lstStyle/>
          <a:p>
            <a:r>
              <a:rPr kumimoji="1" lang="en-US" altLang="ja-JP" dirty="0" smtClean="0"/>
              <a:t>x0</a:t>
            </a:r>
            <a:endParaRPr kumimoji="1" lang="ja-JP" altLang="en-US" dirty="0"/>
          </a:p>
        </p:txBody>
      </p:sp>
      <p:sp>
        <p:nvSpPr>
          <p:cNvPr id="83" name="テキスト ボックス 82"/>
          <p:cNvSpPr txBox="1"/>
          <p:nvPr/>
        </p:nvSpPr>
        <p:spPr>
          <a:xfrm>
            <a:off x="8437010" y="1356737"/>
            <a:ext cx="784442" cy="369332"/>
          </a:xfrm>
          <a:prstGeom prst="rect">
            <a:avLst/>
          </a:prstGeom>
          <a:noFill/>
        </p:spPr>
        <p:txBody>
          <a:bodyPr wrap="square" rtlCol="0">
            <a:spAutoFit/>
          </a:bodyPr>
          <a:lstStyle/>
          <a:p>
            <a:r>
              <a:rPr kumimoji="1" lang="en-US" altLang="ja-JP" dirty="0" smtClean="0"/>
              <a:t>x0</a:t>
            </a:r>
            <a:endParaRPr kumimoji="1" lang="ja-JP" altLang="en-US" dirty="0"/>
          </a:p>
        </p:txBody>
      </p:sp>
      <p:cxnSp>
        <p:nvCxnSpPr>
          <p:cNvPr id="84" name="直線コネクタ 83"/>
          <p:cNvCxnSpPr/>
          <p:nvPr/>
        </p:nvCxnSpPr>
        <p:spPr>
          <a:xfrm>
            <a:off x="7367985" y="1564225"/>
            <a:ext cx="1095724" cy="12452"/>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85" name="テキスト ボックス 84"/>
          <p:cNvSpPr txBox="1"/>
          <p:nvPr/>
        </p:nvSpPr>
        <p:spPr>
          <a:xfrm>
            <a:off x="8645948" y="6100861"/>
            <a:ext cx="784442" cy="369332"/>
          </a:xfrm>
          <a:prstGeom prst="rect">
            <a:avLst/>
          </a:prstGeom>
          <a:noFill/>
        </p:spPr>
        <p:txBody>
          <a:bodyPr wrap="square" rtlCol="0">
            <a:spAutoFit/>
          </a:bodyPr>
          <a:lstStyle/>
          <a:p>
            <a:r>
              <a:rPr kumimoji="1" lang="en-US" altLang="ja-JP" dirty="0" smtClean="0"/>
              <a:t>x0</a:t>
            </a:r>
            <a:endParaRPr kumimoji="1" lang="ja-JP" altLang="en-US" dirty="0"/>
          </a:p>
        </p:txBody>
      </p:sp>
      <p:cxnSp>
        <p:nvCxnSpPr>
          <p:cNvPr id="87" name="直線コネクタ 86"/>
          <p:cNvCxnSpPr/>
          <p:nvPr/>
        </p:nvCxnSpPr>
        <p:spPr>
          <a:xfrm>
            <a:off x="7764477" y="6295287"/>
            <a:ext cx="1095724" cy="12452"/>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88" name="テキスト ボックス 87"/>
          <p:cNvSpPr txBox="1"/>
          <p:nvPr/>
        </p:nvSpPr>
        <p:spPr>
          <a:xfrm>
            <a:off x="7147359" y="335005"/>
            <a:ext cx="597668" cy="369332"/>
          </a:xfrm>
          <a:prstGeom prst="rect">
            <a:avLst/>
          </a:prstGeom>
          <a:noFill/>
        </p:spPr>
        <p:txBody>
          <a:bodyPr wrap="square" rtlCol="0">
            <a:spAutoFit/>
          </a:bodyPr>
          <a:lstStyle/>
          <a:p>
            <a:r>
              <a:rPr kumimoji="1" lang="ja-JP" altLang="en-US" dirty="0" smtClean="0"/>
              <a:t>極</a:t>
            </a:r>
            <a:endParaRPr kumimoji="1" lang="ja-JP" altLang="en-US" dirty="0"/>
          </a:p>
        </p:txBody>
      </p:sp>
      <p:sp>
        <p:nvSpPr>
          <p:cNvPr id="90" name="テキスト ボックス 89"/>
          <p:cNvSpPr txBox="1"/>
          <p:nvPr/>
        </p:nvSpPr>
        <p:spPr>
          <a:xfrm>
            <a:off x="7503983" y="5039459"/>
            <a:ext cx="597668" cy="369332"/>
          </a:xfrm>
          <a:prstGeom prst="rect">
            <a:avLst/>
          </a:prstGeom>
          <a:noFill/>
        </p:spPr>
        <p:txBody>
          <a:bodyPr wrap="square" rtlCol="0">
            <a:spAutoFit/>
          </a:bodyPr>
          <a:lstStyle/>
          <a:p>
            <a:r>
              <a:rPr kumimoji="1" lang="ja-JP" altLang="en-US" dirty="0" smtClean="0"/>
              <a:t>極</a:t>
            </a:r>
            <a:endParaRPr kumimoji="1" lang="ja-JP" altLang="en-US" dirty="0"/>
          </a:p>
        </p:txBody>
      </p:sp>
      <p:sp>
        <p:nvSpPr>
          <p:cNvPr id="91" name="テキスト ボックス 90"/>
          <p:cNvSpPr txBox="1"/>
          <p:nvPr/>
        </p:nvSpPr>
        <p:spPr>
          <a:xfrm>
            <a:off x="6734797" y="1726069"/>
            <a:ext cx="784438" cy="369332"/>
          </a:xfrm>
          <a:prstGeom prst="rect">
            <a:avLst/>
          </a:prstGeom>
          <a:noFill/>
        </p:spPr>
        <p:txBody>
          <a:bodyPr wrap="square" rtlCol="0">
            <a:spAutoFit/>
          </a:bodyPr>
          <a:lstStyle/>
          <a:p>
            <a:r>
              <a:rPr kumimoji="1" lang="ja-JP" altLang="en-US" dirty="0" smtClean="0"/>
              <a:t>赤道</a:t>
            </a:r>
            <a:endParaRPr kumimoji="1" lang="ja-JP" altLang="en-US" dirty="0"/>
          </a:p>
        </p:txBody>
      </p:sp>
      <p:sp>
        <p:nvSpPr>
          <p:cNvPr id="93" name="テキスト ボックス 92"/>
          <p:cNvSpPr txBox="1"/>
          <p:nvPr/>
        </p:nvSpPr>
        <p:spPr>
          <a:xfrm>
            <a:off x="7147359" y="6387403"/>
            <a:ext cx="784438" cy="369332"/>
          </a:xfrm>
          <a:prstGeom prst="rect">
            <a:avLst/>
          </a:prstGeom>
          <a:noFill/>
        </p:spPr>
        <p:txBody>
          <a:bodyPr wrap="square" rtlCol="0">
            <a:spAutoFit/>
          </a:bodyPr>
          <a:lstStyle/>
          <a:p>
            <a:r>
              <a:rPr kumimoji="1" lang="ja-JP" altLang="en-US" dirty="0" smtClean="0"/>
              <a:t>赤道</a:t>
            </a:r>
            <a:endParaRPr kumimoji="1" lang="ja-JP" altLang="en-US" dirty="0"/>
          </a:p>
        </p:txBody>
      </p:sp>
    </p:spTree>
    <p:extLst>
      <p:ext uri="{BB962C8B-B14F-4D97-AF65-F5344CB8AC3E}">
        <p14:creationId xmlns:p14="http://schemas.microsoft.com/office/powerpoint/2010/main" val="4169486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linds(horizontal)">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checkerboard(across)">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dissolve">
                                      <p:cBhvr>
                                        <p:cTn id="1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8"/>
            <a:ext cx="7138157" cy="1371600"/>
          </a:xfrm>
        </p:spPr>
        <p:txBody>
          <a:bodyPr/>
          <a:lstStyle/>
          <a:p>
            <a:r>
              <a:rPr lang="ja-JP" altLang="en-US" dirty="0" smtClean="0"/>
              <a:t>今回行った数値実験</a:t>
            </a:r>
            <a:r>
              <a:rPr kumimoji="1" lang="ja-JP" altLang="en-US" dirty="0" smtClean="0"/>
              <a:t>の位置付け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先行研究</a:t>
            </a:r>
            <a:r>
              <a:rPr kumimoji="1" lang="en-US" altLang="ja-JP" dirty="0" smtClean="0"/>
              <a:t>(</a:t>
            </a:r>
            <a:r>
              <a:rPr lang="en-US" altLang="ja-JP" dirty="0" err="1"/>
              <a:t>Poulsen</a:t>
            </a:r>
            <a:r>
              <a:rPr lang="en-US" altLang="ja-JP" dirty="0"/>
              <a:t> and </a:t>
            </a:r>
            <a:r>
              <a:rPr lang="en-US" altLang="ja-JP" dirty="0" smtClean="0"/>
              <a:t>Jacob</a:t>
            </a:r>
            <a:r>
              <a:rPr lang="ja-JP" altLang="en-US" dirty="0" smtClean="0"/>
              <a:t>, </a:t>
            </a:r>
            <a:r>
              <a:rPr lang="en-US" altLang="ja-JP" dirty="0" smtClean="0"/>
              <a:t>2004;</a:t>
            </a:r>
            <a:r>
              <a:rPr lang="ja-JP" altLang="en-US" dirty="0" smtClean="0"/>
              <a:t> </a:t>
            </a:r>
            <a:r>
              <a:rPr lang="en-US" altLang="ja-JP" dirty="0" smtClean="0"/>
              <a:t>Rose</a:t>
            </a:r>
            <a:r>
              <a:rPr lang="ja-JP" altLang="en-US" dirty="0" smtClean="0"/>
              <a:t> </a:t>
            </a:r>
            <a:r>
              <a:rPr lang="en-US" altLang="ja-JP" dirty="0" smtClean="0"/>
              <a:t>2015</a:t>
            </a:r>
            <a:r>
              <a:rPr lang="ja-JP" altLang="en-US" dirty="0" smtClean="0"/>
              <a:t> 等</a:t>
            </a:r>
            <a:r>
              <a:rPr lang="en-US" altLang="ja-JP" dirty="0" smtClean="0"/>
              <a:t>)</a:t>
            </a:r>
            <a:r>
              <a:rPr kumimoji="1" lang="ja-JP" altLang="en-US" dirty="0" smtClean="0"/>
              <a:t>によれば</a:t>
            </a:r>
            <a:r>
              <a:rPr kumimoji="1" lang="en-US" altLang="ja-JP" dirty="0" smtClean="0"/>
              <a:t>, </a:t>
            </a:r>
            <a:r>
              <a:rPr lang="ja-JP" altLang="en-US" dirty="0" smtClean="0"/>
              <a:t>海洋熱</a:t>
            </a:r>
            <a:r>
              <a:rPr lang="ja-JP" altLang="en-US" dirty="0" smtClean="0"/>
              <a:t>輸送が </a:t>
            </a:r>
            <a:r>
              <a:rPr lang="ja-JP" altLang="ja-JP" dirty="0" smtClean="0"/>
              <a:t>i</a:t>
            </a:r>
            <a:r>
              <a:rPr lang="en-US" altLang="ja-JP" dirty="0" err="1" smtClean="0"/>
              <a:t>ce</a:t>
            </a:r>
            <a:r>
              <a:rPr lang="en-US" altLang="ja-JP" dirty="0" smtClean="0"/>
              <a:t>-albedo</a:t>
            </a:r>
            <a:r>
              <a:rPr lang="ja-JP" altLang="en-US" dirty="0" smtClean="0"/>
              <a:t> フィードバックを</a:t>
            </a:r>
            <a:r>
              <a:rPr lang="ja-JP" altLang="en-US" dirty="0" smtClean="0"/>
              <a:t>弱め</a:t>
            </a:r>
            <a:r>
              <a:rPr lang="ja-JP" altLang="en-US" dirty="0" smtClean="0"/>
              <a:t>て</a:t>
            </a:r>
            <a:r>
              <a:rPr lang="ja-JP" altLang="en-US" dirty="0" smtClean="0"/>
              <a:t>全球凍結を妨げるために</a:t>
            </a:r>
            <a:r>
              <a:rPr lang="en-US" altLang="ja-JP" dirty="0" smtClean="0"/>
              <a:t>, </a:t>
            </a:r>
            <a:r>
              <a:rPr lang="ja-JP" altLang="en-US" dirty="0" smtClean="0"/>
              <a:t>低緯度まで海氷に覆われる</a:t>
            </a:r>
            <a:r>
              <a:rPr lang="ja-JP" altLang="en-US" dirty="0" smtClean="0"/>
              <a:t>気候</a:t>
            </a:r>
            <a:r>
              <a:rPr lang="ja-JP" altLang="en-US" dirty="0" smtClean="0"/>
              <a:t>も</a:t>
            </a:r>
            <a:r>
              <a:rPr lang="ja-JP" altLang="en-US" dirty="0" smtClean="0"/>
              <a:t>安定</a:t>
            </a:r>
            <a:r>
              <a:rPr lang="ja-JP" altLang="en-US" dirty="0" smtClean="0"/>
              <a:t>に存在できるらしい</a:t>
            </a:r>
            <a:r>
              <a:rPr lang="en-US" altLang="ja-JP" dirty="0" smtClean="0"/>
              <a:t>. </a:t>
            </a:r>
            <a:endParaRPr lang="en-US" altLang="ja-JP" dirty="0" smtClean="0"/>
          </a:p>
          <a:p>
            <a:r>
              <a:rPr kumimoji="1" lang="ja-JP" altLang="en-US" dirty="0" smtClean="0"/>
              <a:t>私たちが開発中の結合モデルでも</a:t>
            </a:r>
            <a:r>
              <a:rPr kumimoji="1" lang="en-US" altLang="ja-JP" dirty="0" smtClean="0"/>
              <a:t>, </a:t>
            </a:r>
            <a:r>
              <a:rPr kumimoji="1" lang="ja-JP" altLang="en-US" dirty="0" smtClean="0"/>
              <a:t>そのような海洋大循環の効果の「傾向」は見られるか</a:t>
            </a:r>
            <a:r>
              <a:rPr kumimoji="1" lang="en-US" altLang="ja-JP" dirty="0" smtClean="0"/>
              <a:t> ?</a:t>
            </a:r>
            <a:endParaRPr lang="en-US" altLang="ja-JP" dirty="0" smtClean="0"/>
          </a:p>
        </p:txBody>
      </p:sp>
    </p:spTree>
    <p:extLst>
      <p:ext uri="{BB962C8B-B14F-4D97-AF65-F5344CB8AC3E}">
        <p14:creationId xmlns:p14="http://schemas.microsoft.com/office/powerpoint/2010/main" val="213131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120" y="233503"/>
            <a:ext cx="8229600" cy="990600"/>
          </a:xfrm>
        </p:spPr>
        <p:txBody>
          <a:bodyPr/>
          <a:lstStyle/>
          <a:p>
            <a:r>
              <a:rPr kumimoji="1" lang="ja-JP" altLang="en-US" dirty="0" smtClean="0"/>
              <a:t>結合モデル</a:t>
            </a:r>
            <a:r>
              <a:rPr lang="ja-JP" altLang="en-US" dirty="0" smtClean="0"/>
              <a:t>の記述</a:t>
            </a:r>
            <a:endParaRPr kumimoji="1" lang="ja-JP" altLang="en-US" dirty="0"/>
          </a:p>
        </p:txBody>
      </p:sp>
      <p:sp>
        <p:nvSpPr>
          <p:cNvPr id="3" name="コンテンツ プレースホルダー 2"/>
          <p:cNvSpPr>
            <a:spLocks noGrp="1"/>
          </p:cNvSpPr>
          <p:nvPr>
            <p:ph idx="1"/>
          </p:nvPr>
        </p:nvSpPr>
        <p:spPr>
          <a:xfrm>
            <a:off x="132921" y="1229738"/>
            <a:ext cx="8229600" cy="5258929"/>
          </a:xfrm>
        </p:spPr>
        <p:txBody>
          <a:bodyPr>
            <a:normAutofit fontScale="92500" lnSpcReduction="10000"/>
          </a:bodyPr>
          <a:lstStyle/>
          <a:p>
            <a:r>
              <a:rPr lang="ja-JP" altLang="en-US" sz="1800" dirty="0" smtClean="0"/>
              <a:t>大気大循環モデル</a:t>
            </a:r>
            <a:r>
              <a:rPr lang="en-US" altLang="ja-JP" sz="1800" dirty="0" smtClean="0"/>
              <a:t> DCPAM</a:t>
            </a:r>
          </a:p>
          <a:p>
            <a:pPr lvl="1"/>
            <a:r>
              <a:rPr kumimoji="1" lang="ja-JP" altLang="en-US" sz="1400" dirty="0" smtClean="0"/>
              <a:t>力学</a:t>
            </a:r>
            <a:r>
              <a:rPr lang="ja-JP" altLang="en-US" sz="1400" dirty="0" smtClean="0"/>
              <a:t>過程</a:t>
            </a:r>
            <a:endParaRPr kumimoji="1" lang="en-US" altLang="ja-JP" sz="1400" dirty="0" smtClean="0"/>
          </a:p>
          <a:p>
            <a:pPr lvl="2"/>
            <a:r>
              <a:rPr kumimoji="1" lang="ja-JP" altLang="en-US" sz="1200" dirty="0" smtClean="0"/>
              <a:t>プリミティブ方程式系</a:t>
            </a:r>
            <a:r>
              <a:rPr kumimoji="1" lang="en-US" altLang="ja-JP" sz="1200" dirty="0" smtClean="0"/>
              <a:t>, spectral </a:t>
            </a:r>
            <a:r>
              <a:rPr kumimoji="1" lang="en-US" altLang="ja-JP" sz="1200" dirty="0" err="1" smtClean="0"/>
              <a:t>Eulerian</a:t>
            </a:r>
            <a:r>
              <a:rPr kumimoji="1" lang="en-US" altLang="ja-JP" sz="1200" dirty="0" smtClean="0"/>
              <a:t> method</a:t>
            </a:r>
          </a:p>
          <a:p>
            <a:pPr lvl="1"/>
            <a:r>
              <a:rPr lang="ja-JP" altLang="en-US" sz="1400" dirty="0" smtClean="0"/>
              <a:t>放射過程</a:t>
            </a:r>
            <a:endParaRPr lang="en-US" altLang="ja-JP" sz="1400" dirty="0" smtClean="0"/>
          </a:p>
          <a:p>
            <a:pPr lvl="2"/>
            <a:r>
              <a:rPr lang="ja-JP" altLang="en-US" sz="1200" dirty="0" smtClean="0"/>
              <a:t>地球用放射スキーム</a:t>
            </a:r>
            <a:r>
              <a:rPr lang="en-US" altLang="ja-JP" sz="1200" dirty="0" smtClean="0"/>
              <a:t> (Chou et al., 1998; Chou et al., 2001)</a:t>
            </a:r>
          </a:p>
          <a:p>
            <a:pPr lvl="1"/>
            <a:r>
              <a:rPr kumimoji="1" lang="ja-JP" altLang="en-US" sz="1400" dirty="0" smtClean="0"/>
              <a:t>乱流混合過程</a:t>
            </a:r>
            <a:endParaRPr kumimoji="1" lang="en-US" altLang="ja-JP" sz="1400" dirty="0" smtClean="0"/>
          </a:p>
          <a:p>
            <a:pPr marL="723900" lvl="1" indent="-177800">
              <a:buFont typeface="Arial"/>
              <a:buChar char="•"/>
            </a:pPr>
            <a:r>
              <a:rPr lang="en-US" altLang="ja-JP" sz="1200" dirty="0" smtClean="0"/>
              <a:t>Mellor </a:t>
            </a:r>
            <a:r>
              <a:rPr lang="en-US" altLang="ja-JP" sz="1200" dirty="0"/>
              <a:t>and Yamada (1982) level </a:t>
            </a:r>
            <a:r>
              <a:rPr lang="en-US" altLang="ja-JP" sz="1200" dirty="0" smtClean="0"/>
              <a:t>2.5 </a:t>
            </a:r>
            <a:r>
              <a:rPr lang="en-US" altLang="ja-JP" sz="1200" dirty="0"/>
              <a:t>scheme</a:t>
            </a:r>
          </a:p>
          <a:p>
            <a:pPr marL="723900" lvl="1" indent="-177800">
              <a:buFont typeface="Arial"/>
              <a:buChar char="•"/>
            </a:pPr>
            <a:r>
              <a:rPr lang="ja-JP" altLang="en-US" sz="1200" dirty="0" smtClean="0"/>
              <a:t>バルク公式</a:t>
            </a:r>
            <a:r>
              <a:rPr lang="en-US" altLang="ja-JP" sz="1200" dirty="0" smtClean="0"/>
              <a:t> </a:t>
            </a:r>
            <a:r>
              <a:rPr lang="en-US" altLang="ja-JP" sz="1200" dirty="0"/>
              <a:t>(</a:t>
            </a:r>
            <a:r>
              <a:rPr lang="en-US" altLang="ja-JP" sz="1200" dirty="0" err="1"/>
              <a:t>Belijaars</a:t>
            </a:r>
            <a:r>
              <a:rPr lang="en-US" altLang="ja-JP" sz="1200" dirty="0"/>
              <a:t> and </a:t>
            </a:r>
            <a:r>
              <a:rPr lang="en-US" altLang="ja-JP" sz="1200" dirty="0" err="1"/>
              <a:t>Holtslag</a:t>
            </a:r>
            <a:r>
              <a:rPr lang="en-US" altLang="ja-JP" sz="1200" dirty="0"/>
              <a:t>, 1991</a:t>
            </a:r>
            <a:r>
              <a:rPr lang="en-US" altLang="ja-JP" sz="1200" dirty="0" smtClean="0"/>
              <a:t>)</a:t>
            </a:r>
            <a:endParaRPr kumimoji="1" lang="en-US" altLang="ja-JP" sz="1200" dirty="0" smtClean="0"/>
          </a:p>
          <a:p>
            <a:pPr lvl="1"/>
            <a:r>
              <a:rPr lang="ja-JP" altLang="en-US" sz="1200" dirty="0" smtClean="0"/>
              <a:t>凝結過程</a:t>
            </a:r>
            <a:endParaRPr lang="en-US" altLang="ja-JP" sz="1200" dirty="0" smtClean="0"/>
          </a:p>
          <a:p>
            <a:pPr lvl="2"/>
            <a:r>
              <a:rPr lang="en-US" altLang="ja-JP" sz="1200" dirty="0" smtClean="0"/>
              <a:t>Relaxed </a:t>
            </a:r>
            <a:r>
              <a:rPr lang="en-US" altLang="ja-JP" sz="1200" dirty="0"/>
              <a:t>Arakawa-Schubert scheme (</a:t>
            </a:r>
            <a:r>
              <a:rPr lang="en-US" altLang="ja-JP" sz="1200" dirty="0" err="1"/>
              <a:t>Moorthi</a:t>
            </a:r>
            <a:r>
              <a:rPr lang="en-US" altLang="ja-JP" sz="1200" dirty="0"/>
              <a:t> and Suarez, 1992</a:t>
            </a:r>
            <a:r>
              <a:rPr lang="en-US" altLang="ja-JP" sz="1200" dirty="0" smtClean="0"/>
              <a:t>)</a:t>
            </a:r>
          </a:p>
          <a:p>
            <a:pPr lvl="2"/>
            <a:r>
              <a:rPr lang="ja-JP" altLang="en-US" sz="1200" dirty="0" smtClean="0"/>
              <a:t>大規模凝結</a:t>
            </a:r>
            <a:r>
              <a:rPr lang="en-US" altLang="ja-JP" sz="1200" dirty="0" smtClean="0"/>
              <a:t> (</a:t>
            </a:r>
            <a:r>
              <a:rPr lang="en-US" altLang="ja-JP" sz="1200" dirty="0"/>
              <a:t>Le </a:t>
            </a:r>
            <a:r>
              <a:rPr lang="en-US" altLang="ja-JP" sz="1200" dirty="0" err="1"/>
              <a:t>Treut</a:t>
            </a:r>
            <a:r>
              <a:rPr lang="en-US" altLang="ja-JP" sz="1200" dirty="0"/>
              <a:t> and Li, 1991</a:t>
            </a:r>
            <a:r>
              <a:rPr lang="en-US" altLang="ja-JP" sz="1200" dirty="0" smtClean="0"/>
              <a:t>)</a:t>
            </a:r>
            <a:endParaRPr lang="en-US" altLang="ja-JP" sz="1400" dirty="0" smtClean="0"/>
          </a:p>
          <a:p>
            <a:r>
              <a:rPr lang="ja-JP" altLang="en-US" sz="1800" dirty="0" smtClean="0"/>
              <a:t>海洋大循環モデル</a:t>
            </a:r>
            <a:r>
              <a:rPr lang="en-US" altLang="ja-JP" sz="1800" dirty="0" smtClean="0"/>
              <a:t> </a:t>
            </a:r>
            <a:endParaRPr lang="en-US" altLang="ja-JP" sz="1400" dirty="0" smtClean="0"/>
          </a:p>
          <a:p>
            <a:pPr lvl="1"/>
            <a:r>
              <a:rPr lang="ja-JP" altLang="en-US" sz="1400" dirty="0" smtClean="0"/>
              <a:t>力学</a:t>
            </a:r>
            <a:r>
              <a:rPr lang="ja-JP" altLang="en-US" sz="1400" dirty="0"/>
              <a:t>過程</a:t>
            </a:r>
            <a:endParaRPr lang="en-US" altLang="ja-JP" sz="1400" dirty="0"/>
          </a:p>
          <a:p>
            <a:pPr lvl="2"/>
            <a:r>
              <a:rPr lang="ja-JP" altLang="en-US" sz="1200" dirty="0" smtClean="0"/>
              <a:t>ブジネスクプリミティブ</a:t>
            </a:r>
            <a:r>
              <a:rPr lang="ja-JP" altLang="en-US" sz="1200" dirty="0"/>
              <a:t>方程式系</a:t>
            </a:r>
            <a:r>
              <a:rPr lang="en-US" altLang="ja-JP" sz="1200" dirty="0"/>
              <a:t>, spectral </a:t>
            </a:r>
            <a:r>
              <a:rPr lang="en-US" altLang="ja-JP" sz="1200" dirty="0" err="1"/>
              <a:t>Eulerian</a:t>
            </a:r>
            <a:r>
              <a:rPr lang="en-US" altLang="ja-JP" sz="1200" dirty="0"/>
              <a:t> </a:t>
            </a:r>
            <a:r>
              <a:rPr lang="en-US" altLang="ja-JP" sz="1200" dirty="0" smtClean="0"/>
              <a:t>method</a:t>
            </a:r>
          </a:p>
          <a:p>
            <a:pPr lvl="1"/>
            <a:r>
              <a:rPr lang="ja-JP" altLang="en-US" sz="1400" dirty="0" smtClean="0"/>
              <a:t>乱流混合過程</a:t>
            </a:r>
            <a:endParaRPr lang="en-US" altLang="ja-JP" sz="1400" dirty="0" smtClean="0"/>
          </a:p>
          <a:p>
            <a:pPr lvl="2"/>
            <a:r>
              <a:rPr lang="ja-JP" altLang="en-US" sz="1200" dirty="0" smtClean="0"/>
              <a:t>メソスケール渦による混合</a:t>
            </a:r>
            <a:r>
              <a:rPr lang="en-US" altLang="ja-JP" sz="1200" dirty="0"/>
              <a:t> </a:t>
            </a:r>
            <a:r>
              <a:rPr lang="en-US" altLang="ja-JP" sz="1200" dirty="0" smtClean="0"/>
              <a:t>(</a:t>
            </a:r>
            <a:r>
              <a:rPr lang="en-US" altLang="ja-JP" sz="1200" dirty="0" err="1" smtClean="0"/>
              <a:t>Redi</a:t>
            </a:r>
            <a:r>
              <a:rPr lang="en-US" altLang="ja-JP" sz="1200" dirty="0" smtClean="0"/>
              <a:t>, 1982; Gent and McWilliams, 1990)</a:t>
            </a:r>
          </a:p>
          <a:p>
            <a:pPr lvl="2"/>
            <a:r>
              <a:rPr lang="ja-JP" altLang="en-US" sz="1200" dirty="0" smtClean="0"/>
              <a:t>対流調節</a:t>
            </a:r>
            <a:r>
              <a:rPr lang="en-US" altLang="ja-JP" sz="1200" dirty="0" smtClean="0"/>
              <a:t> (</a:t>
            </a:r>
            <a:r>
              <a:rPr lang="en-US" altLang="ja-JP" sz="1200" dirty="0" err="1" smtClean="0"/>
              <a:t>Marotzke</a:t>
            </a:r>
            <a:r>
              <a:rPr lang="en-US" altLang="ja-JP" sz="1200" dirty="0" smtClean="0"/>
              <a:t>, 1991)</a:t>
            </a:r>
            <a:endParaRPr lang="en-US" altLang="ja-JP" sz="1400" dirty="0"/>
          </a:p>
          <a:p>
            <a:r>
              <a:rPr lang="ja-JP" altLang="en-US" sz="1800" dirty="0" smtClean="0"/>
              <a:t>海氷モデル</a:t>
            </a:r>
            <a:endParaRPr lang="en-US" altLang="ja-JP" sz="1800" dirty="0"/>
          </a:p>
          <a:p>
            <a:pPr lvl="1"/>
            <a:r>
              <a:rPr lang="ja-JP" altLang="en-US" sz="1400" dirty="0" smtClean="0"/>
              <a:t>熱力学過程</a:t>
            </a:r>
            <a:endParaRPr lang="en-US" altLang="ja-JP" sz="1400" dirty="0" smtClean="0"/>
          </a:p>
          <a:p>
            <a:pPr lvl="2"/>
            <a:r>
              <a:rPr lang="ja-JP" altLang="en-US" sz="1200" dirty="0" smtClean="0"/>
              <a:t>三層モデル</a:t>
            </a:r>
            <a:r>
              <a:rPr lang="en-US" altLang="ja-JP" sz="1200" dirty="0" smtClean="0"/>
              <a:t> (Winton, 2000)</a:t>
            </a:r>
          </a:p>
          <a:p>
            <a:pPr lvl="1"/>
            <a:r>
              <a:rPr lang="ja-JP" altLang="en-US" sz="1400" dirty="0" smtClean="0"/>
              <a:t>力学過程</a:t>
            </a:r>
            <a:endParaRPr lang="en-US" altLang="ja-JP" sz="1400" dirty="0" smtClean="0"/>
          </a:p>
          <a:p>
            <a:pPr lvl="2"/>
            <a:r>
              <a:rPr lang="ja-JP" altLang="en-US" sz="1200" dirty="0" smtClean="0"/>
              <a:t>水平輸送を水平拡散によりパラメータ化</a:t>
            </a:r>
            <a:endParaRPr lang="en-US" altLang="ja-JP" sz="1400" dirty="0" smtClean="0"/>
          </a:p>
          <a:p>
            <a:pPr marL="274320" lvl="1" indent="0">
              <a:buNone/>
            </a:pPr>
            <a:endParaRPr lang="en-US" altLang="ja-JP" sz="1200" dirty="0" smtClean="0"/>
          </a:p>
          <a:p>
            <a:pPr lvl="2"/>
            <a:endParaRPr lang="en-US" altLang="ja-JP" sz="1200" dirty="0" smtClean="0"/>
          </a:p>
          <a:p>
            <a:pPr lvl="2"/>
            <a:endParaRPr lang="en-US" altLang="ja-JP" sz="1000" dirty="0"/>
          </a:p>
        </p:txBody>
      </p:sp>
      <p:pic>
        <p:nvPicPr>
          <p:cNvPr id="5" name="図 4" descr="スライド5.png"/>
          <p:cNvPicPr>
            <a:picLocks noChangeAspect="1"/>
          </p:cNvPicPr>
          <p:nvPr/>
        </p:nvPicPr>
        <p:blipFill rotWithShape="1">
          <a:blip r:embed="rId3">
            <a:extLst>
              <a:ext uri="{28A0092B-C50C-407E-A947-70E740481C1C}">
                <a14:useLocalDpi xmlns:a14="http://schemas.microsoft.com/office/drawing/2010/main" val="0"/>
              </a:ext>
            </a:extLst>
          </a:blip>
          <a:srcRect l="20875" t="13231" r="37137" b="9431"/>
          <a:stretch/>
        </p:blipFill>
        <p:spPr>
          <a:xfrm>
            <a:off x="5433040" y="2134580"/>
            <a:ext cx="3710959" cy="4600708"/>
          </a:xfrm>
          <a:prstGeom prst="rect">
            <a:avLst/>
          </a:prstGeom>
        </p:spPr>
      </p:pic>
      <p:sp>
        <p:nvSpPr>
          <p:cNvPr id="6" name="テキスト ボックス 5"/>
          <p:cNvSpPr txBox="1"/>
          <p:nvPr/>
        </p:nvSpPr>
        <p:spPr>
          <a:xfrm>
            <a:off x="5953130" y="6550223"/>
            <a:ext cx="3014934" cy="307777"/>
          </a:xfrm>
          <a:prstGeom prst="rect">
            <a:avLst/>
          </a:prstGeom>
          <a:noFill/>
        </p:spPr>
        <p:txBody>
          <a:bodyPr wrap="square" rtlCol="0">
            <a:spAutoFit/>
          </a:bodyPr>
          <a:lstStyle/>
          <a:p>
            <a:r>
              <a:rPr kumimoji="1" lang="ja-JP" altLang="en-US" sz="1400" dirty="0" smtClean="0"/>
              <a:t>大気海洋海氷結合モデルの模式図</a:t>
            </a:r>
            <a:endParaRPr kumimoji="1" lang="ja-JP" altLang="en-US" sz="1400" dirty="0"/>
          </a:p>
        </p:txBody>
      </p:sp>
      <p:pic>
        <p:nvPicPr>
          <p:cNvPr id="7" name="図 6" descr="ogcm_schematic.jpg"/>
          <p:cNvPicPr>
            <a:picLocks noChangeAspect="1"/>
          </p:cNvPicPr>
          <p:nvPr/>
        </p:nvPicPr>
        <p:blipFill rotWithShape="1">
          <a:blip r:embed="rId4">
            <a:extLst>
              <a:ext uri="{28A0092B-C50C-407E-A947-70E740481C1C}">
                <a14:useLocalDpi xmlns:a14="http://schemas.microsoft.com/office/drawing/2010/main" val="0"/>
              </a:ext>
            </a:extLst>
          </a:blip>
          <a:srcRect l="30557" t="15222" r="24165" b="24444"/>
          <a:stretch/>
        </p:blipFill>
        <p:spPr>
          <a:xfrm>
            <a:off x="7485632" y="386018"/>
            <a:ext cx="1658368" cy="1513032"/>
          </a:xfrm>
          <a:prstGeom prst="rect">
            <a:avLst/>
          </a:prstGeom>
        </p:spPr>
      </p:pic>
      <p:grpSp>
        <p:nvGrpSpPr>
          <p:cNvPr id="16" name="図形グループ 15"/>
          <p:cNvGrpSpPr/>
          <p:nvPr/>
        </p:nvGrpSpPr>
        <p:grpSpPr>
          <a:xfrm>
            <a:off x="8682551" y="784073"/>
            <a:ext cx="372027" cy="357785"/>
            <a:chOff x="8371446" y="321015"/>
            <a:chExt cx="899580" cy="833104"/>
          </a:xfrm>
        </p:grpSpPr>
        <p:cxnSp>
          <p:nvCxnSpPr>
            <p:cNvPr id="9" name="直線コネクタ 8"/>
            <p:cNvCxnSpPr/>
            <p:nvPr/>
          </p:nvCxnSpPr>
          <p:spPr>
            <a:xfrm flipV="1">
              <a:off x="8371446" y="422880"/>
              <a:ext cx="429571" cy="237508"/>
            </a:xfrm>
            <a:prstGeom prst="line">
              <a:avLst/>
            </a:prstGeom>
            <a:ln w="38100" cmpd="sng">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0" name="直線コネクタ 9"/>
            <p:cNvCxnSpPr/>
            <p:nvPr/>
          </p:nvCxnSpPr>
          <p:spPr>
            <a:xfrm>
              <a:off x="8447311" y="1135262"/>
              <a:ext cx="545353" cy="0"/>
            </a:xfrm>
            <a:prstGeom prst="line">
              <a:avLst/>
            </a:prstGeom>
            <a:ln w="38100" cmpd="sng">
              <a:solidFill>
                <a:srgbClr val="FF0000"/>
              </a:solidFill>
            </a:ln>
          </p:spPr>
          <p:style>
            <a:lnRef idx="1">
              <a:schemeClr val="accent4"/>
            </a:lnRef>
            <a:fillRef idx="0">
              <a:schemeClr val="accent4"/>
            </a:fillRef>
            <a:effectRef idx="0">
              <a:schemeClr val="accent4"/>
            </a:effectRef>
            <a:fontRef idx="minor">
              <a:schemeClr val="tx1"/>
            </a:fontRef>
          </p:style>
        </p:cxnSp>
        <p:sp>
          <p:nvSpPr>
            <p:cNvPr id="11" name="アーチ 10"/>
            <p:cNvSpPr/>
            <p:nvPr/>
          </p:nvSpPr>
          <p:spPr>
            <a:xfrm rot="4637620">
              <a:off x="8537376" y="725390"/>
              <a:ext cx="693490" cy="97672"/>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12" name="アーチ 11"/>
            <p:cNvSpPr/>
            <p:nvPr/>
          </p:nvSpPr>
          <p:spPr>
            <a:xfrm rot="4637620">
              <a:off x="8170015" y="846991"/>
              <a:ext cx="516069" cy="98188"/>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13" name="アーチ 12"/>
            <p:cNvSpPr/>
            <p:nvPr/>
          </p:nvSpPr>
          <p:spPr>
            <a:xfrm rot="4378155">
              <a:off x="8769537" y="635536"/>
              <a:ext cx="748927" cy="119886"/>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14" name="アーチ 13"/>
            <p:cNvSpPr/>
            <p:nvPr/>
          </p:nvSpPr>
          <p:spPr>
            <a:xfrm rot="10189799">
              <a:off x="8973630" y="1051685"/>
              <a:ext cx="297396" cy="70860"/>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sp>
          <p:nvSpPr>
            <p:cNvPr id="15" name="アーチ 14"/>
            <p:cNvSpPr/>
            <p:nvPr/>
          </p:nvSpPr>
          <p:spPr>
            <a:xfrm rot="9238471">
              <a:off x="8763368" y="326320"/>
              <a:ext cx="297396" cy="70860"/>
            </a:xfrm>
            <a:prstGeom prst="blockArc">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504D"/>
                </a:solidFill>
              </a:endParaRPr>
            </a:p>
          </p:txBody>
        </p:sp>
      </p:grpSp>
      <p:sp>
        <p:nvSpPr>
          <p:cNvPr id="8" name="ストライプ矢印 7"/>
          <p:cNvSpPr/>
          <p:nvPr/>
        </p:nvSpPr>
        <p:spPr>
          <a:xfrm rot="7672492" flipV="1">
            <a:off x="7438215" y="1495750"/>
            <a:ext cx="1738902" cy="189338"/>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301295" y="6257834"/>
            <a:ext cx="3995301"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smtClean="0"/>
              <a:t>カップラーライブラリ</a:t>
            </a:r>
            <a:r>
              <a:rPr lang="en-US" altLang="ja-JP" sz="1200" dirty="0"/>
              <a:t>(Arakawa et al. 2011) </a:t>
            </a:r>
            <a:r>
              <a:rPr lang="ja-JP" altLang="en-US" sz="1200" dirty="0"/>
              <a:t>を用いて</a:t>
            </a:r>
            <a:r>
              <a:rPr lang="en-US" altLang="ja-JP" sz="1200" dirty="0"/>
              <a:t>, </a:t>
            </a:r>
            <a:r>
              <a:rPr lang="ja-JP" altLang="en-US" sz="1200" dirty="0"/>
              <a:t>これらのモデル</a:t>
            </a:r>
            <a:r>
              <a:rPr lang="ja-JP" altLang="en-US" sz="1200" dirty="0" smtClean="0"/>
              <a:t>を結合</a:t>
            </a:r>
            <a:endParaRPr lang="en-US" altLang="ja-JP" sz="1200" dirty="0" smtClean="0"/>
          </a:p>
        </p:txBody>
      </p:sp>
    </p:spTree>
    <p:extLst>
      <p:ext uri="{BB962C8B-B14F-4D97-AF65-F5344CB8AC3E}">
        <p14:creationId xmlns:p14="http://schemas.microsoft.com/office/powerpoint/2010/main" val="36296450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結合系の時間積分法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6" name="図 5" descr="スライド6.png"/>
          <p:cNvPicPr>
            <a:picLocks noChangeAspect="1"/>
          </p:cNvPicPr>
          <p:nvPr/>
        </p:nvPicPr>
        <p:blipFill rotWithShape="1">
          <a:blip r:embed="rId2">
            <a:extLst>
              <a:ext uri="{28A0092B-C50C-407E-A947-70E740481C1C}">
                <a14:useLocalDpi xmlns:a14="http://schemas.microsoft.com/office/drawing/2010/main" val="0"/>
              </a:ext>
            </a:extLst>
          </a:blip>
          <a:srcRect t="28323" r="6209" b="8714"/>
          <a:stretch/>
        </p:blipFill>
        <p:spPr>
          <a:xfrm>
            <a:off x="-12451" y="1790438"/>
            <a:ext cx="9143999" cy="4958606"/>
          </a:xfrm>
          <a:prstGeom prst="rect">
            <a:avLst/>
          </a:prstGeom>
        </p:spPr>
      </p:pic>
      <p:sp>
        <p:nvSpPr>
          <p:cNvPr id="4" name="テキスト ボックス 3"/>
          <p:cNvSpPr txBox="1"/>
          <p:nvPr/>
        </p:nvSpPr>
        <p:spPr>
          <a:xfrm>
            <a:off x="878351" y="6063973"/>
            <a:ext cx="1376868"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dirty="0" smtClean="0"/>
              <a:t>several years</a:t>
            </a:r>
            <a:endParaRPr kumimoji="1" lang="ja-JP" altLang="en-US" sz="1200" dirty="0"/>
          </a:p>
        </p:txBody>
      </p:sp>
      <p:sp>
        <p:nvSpPr>
          <p:cNvPr id="7" name="テキスト ボックス 6"/>
          <p:cNvSpPr txBox="1"/>
          <p:nvPr/>
        </p:nvSpPr>
        <p:spPr>
          <a:xfrm>
            <a:off x="3738904" y="6078683"/>
            <a:ext cx="2331451"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dirty="0" smtClean="0"/>
              <a:t>several hundred years</a:t>
            </a:r>
            <a:endParaRPr kumimoji="1" lang="ja-JP" altLang="en-US" sz="1200" dirty="0"/>
          </a:p>
        </p:txBody>
      </p:sp>
    </p:spTree>
    <p:extLst>
      <p:ext uri="{BB962C8B-B14F-4D97-AF65-F5344CB8AC3E}">
        <p14:creationId xmlns:p14="http://schemas.microsoft.com/office/powerpoint/2010/main" val="117435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229600" cy="1371600"/>
          </a:xfrm>
        </p:spPr>
        <p:txBody>
          <a:bodyPr>
            <a:normAutofit/>
          </a:bodyPr>
          <a:lstStyle/>
          <a:p>
            <a:r>
              <a:rPr lang="ja-JP" altLang="en-US" dirty="0" smtClean="0"/>
              <a:t>結合モデルによる水惑星の気候</a:t>
            </a:r>
            <a:r>
              <a:rPr kumimoji="1" lang="ja-JP" altLang="en-US" dirty="0" smtClean="0"/>
              <a:t>実験</a:t>
            </a:r>
            <a:r>
              <a:rPr kumimoji="1" lang="en-US" altLang="ja-JP" dirty="0" smtClean="0"/>
              <a:t/>
            </a:r>
            <a:br>
              <a:rPr kumimoji="1" lang="en-US" altLang="ja-JP" dirty="0" smtClean="0"/>
            </a:br>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a:bodyPr>
          <a:lstStyle/>
          <a:p>
            <a:r>
              <a:rPr lang="ja-JP" altLang="en-US" dirty="0" smtClean="0"/>
              <a:t>目的</a:t>
            </a:r>
            <a:endParaRPr lang="en-US" altLang="ja-JP" dirty="0" smtClean="0"/>
          </a:p>
          <a:p>
            <a:pPr lvl="1"/>
            <a:r>
              <a:rPr lang="ja-JP" altLang="en-US" sz="2400" dirty="0"/>
              <a:t>海洋</a:t>
            </a:r>
            <a:r>
              <a:rPr lang="ja-JP" altLang="en-US" sz="2400" dirty="0" smtClean="0"/>
              <a:t>大循環の熱輸送が海氷拡大を妨げる効果の考察</a:t>
            </a:r>
            <a:endParaRPr kumimoji="1" lang="en-US" altLang="ja-JP" sz="2400" dirty="0" smtClean="0"/>
          </a:p>
          <a:p>
            <a:r>
              <a:rPr kumimoji="1" lang="ja-JP" altLang="en-US" dirty="0" smtClean="0"/>
              <a:t>設定</a:t>
            </a:r>
            <a:endParaRPr kumimoji="1" lang="en-US" altLang="ja-JP" dirty="0" smtClean="0"/>
          </a:p>
          <a:p>
            <a:pPr lvl="1"/>
            <a:r>
              <a:rPr kumimoji="1" lang="ja-JP" altLang="en-US" dirty="0" smtClean="0"/>
              <a:t>惑星パラメータは</a:t>
            </a:r>
            <a:r>
              <a:rPr kumimoji="1" lang="en-US" altLang="ja-JP" dirty="0" smtClean="0"/>
              <a:t>, </a:t>
            </a:r>
            <a:r>
              <a:rPr kumimoji="1" lang="ja-JP" altLang="en-US" dirty="0" smtClean="0"/>
              <a:t>現在地球の</a:t>
            </a:r>
            <a:r>
              <a:rPr lang="en-US" altLang="en-US" dirty="0" smtClean="0"/>
              <a:t>値</a:t>
            </a:r>
          </a:p>
          <a:p>
            <a:pPr lvl="1"/>
            <a:r>
              <a:rPr kumimoji="1" lang="ja-JP" altLang="en-US" dirty="0" smtClean="0"/>
              <a:t>大気モデル</a:t>
            </a:r>
            <a:endParaRPr kumimoji="1" lang="en-US" altLang="ja-JP" dirty="0" smtClean="0"/>
          </a:p>
          <a:p>
            <a:pPr lvl="2"/>
            <a:r>
              <a:rPr kumimoji="1" lang="ja-JP" altLang="en-US" dirty="0" smtClean="0"/>
              <a:t>解像度</a:t>
            </a:r>
            <a:r>
              <a:rPr kumimoji="1" lang="en-US" altLang="ja-JP" dirty="0" smtClean="0"/>
              <a:t>: </a:t>
            </a:r>
            <a:r>
              <a:rPr kumimoji="1" lang="ja-JP" altLang="en-US" dirty="0" smtClean="0"/>
              <a:t>水平約</a:t>
            </a:r>
            <a:r>
              <a:rPr kumimoji="1" lang="en-US" altLang="ja-JP" dirty="0" smtClean="0"/>
              <a:t> 6° x 6°,  </a:t>
            </a:r>
            <a:r>
              <a:rPr kumimoji="1" lang="ja-JP" altLang="en-US" dirty="0" smtClean="0"/>
              <a:t>鉛直</a:t>
            </a:r>
            <a:r>
              <a:rPr kumimoji="1" lang="en-US" altLang="ja-JP" dirty="0" smtClean="0"/>
              <a:t> 26 </a:t>
            </a:r>
            <a:r>
              <a:rPr kumimoji="1" lang="ja-JP" altLang="en-US" dirty="0" smtClean="0"/>
              <a:t>層</a:t>
            </a:r>
            <a:endParaRPr kumimoji="1" lang="en-US" altLang="ja-JP" dirty="0" smtClean="0"/>
          </a:p>
          <a:p>
            <a:pPr lvl="2"/>
            <a:r>
              <a:rPr lang="ja-JP" altLang="en-US" dirty="0" smtClean="0"/>
              <a:t>初期条件</a:t>
            </a:r>
            <a:r>
              <a:rPr lang="en-US" altLang="ja-JP" dirty="0" smtClean="0"/>
              <a:t>: </a:t>
            </a:r>
            <a:r>
              <a:rPr lang="ja-JP" altLang="en-US" dirty="0" smtClean="0"/>
              <a:t>等温</a:t>
            </a:r>
            <a:r>
              <a:rPr lang="en-US" altLang="ja-JP" dirty="0" smtClean="0"/>
              <a:t>(280 K), </a:t>
            </a:r>
            <a:r>
              <a:rPr lang="ja-JP" altLang="en-US" dirty="0" smtClean="0"/>
              <a:t>静止</a:t>
            </a:r>
            <a:endParaRPr lang="en-US" altLang="ja-JP" dirty="0" smtClean="0"/>
          </a:p>
          <a:p>
            <a:pPr lvl="1"/>
            <a:r>
              <a:rPr kumimoji="1" lang="ja-JP" altLang="en-US" dirty="0" smtClean="0"/>
              <a:t>海洋モデル</a:t>
            </a:r>
            <a:endParaRPr kumimoji="1" lang="en-US" altLang="ja-JP" dirty="0" smtClean="0"/>
          </a:p>
          <a:p>
            <a:pPr lvl="2"/>
            <a:r>
              <a:rPr lang="ja-JP" altLang="en-US" dirty="0" smtClean="0"/>
              <a:t>２次元東西平均モデル</a:t>
            </a:r>
            <a:endParaRPr lang="en-US" altLang="ja-JP" dirty="0" smtClean="0"/>
          </a:p>
          <a:p>
            <a:pPr lvl="2"/>
            <a:r>
              <a:rPr kumimoji="1" lang="ja-JP" altLang="en-US" dirty="0" smtClean="0"/>
              <a:t>地形なし</a:t>
            </a:r>
            <a:r>
              <a:rPr kumimoji="1" lang="en-US" altLang="ja-JP" dirty="0" smtClean="0"/>
              <a:t>, </a:t>
            </a:r>
            <a:r>
              <a:rPr lang="ja-JP" altLang="en-US" dirty="0" smtClean="0"/>
              <a:t>深さ</a:t>
            </a:r>
            <a:r>
              <a:rPr lang="en-US" altLang="ja-JP" dirty="0" smtClean="0"/>
              <a:t> </a:t>
            </a:r>
            <a:r>
              <a:rPr kumimoji="1" lang="en-US" altLang="ja-JP" dirty="0" smtClean="0"/>
              <a:t>5.2 km</a:t>
            </a:r>
          </a:p>
          <a:p>
            <a:pPr lvl="2"/>
            <a:r>
              <a:rPr lang="ja-JP" altLang="en-US" dirty="0" smtClean="0"/>
              <a:t>解像度</a:t>
            </a:r>
            <a:r>
              <a:rPr lang="en-US" altLang="ja-JP" dirty="0" smtClean="0"/>
              <a:t>: </a:t>
            </a:r>
            <a:r>
              <a:rPr lang="ja-JP" altLang="en-US" dirty="0" smtClean="0"/>
              <a:t>南北約</a:t>
            </a:r>
            <a:r>
              <a:rPr lang="en-US" altLang="ja-JP" dirty="0" smtClean="0"/>
              <a:t> 3 °, </a:t>
            </a:r>
            <a:r>
              <a:rPr lang="ja-JP" altLang="en-US" dirty="0" smtClean="0"/>
              <a:t>鉛直</a:t>
            </a:r>
            <a:r>
              <a:rPr lang="en-US" altLang="ja-JP" dirty="0" smtClean="0"/>
              <a:t> 60 </a:t>
            </a:r>
            <a:r>
              <a:rPr lang="ja-JP" altLang="en-US" dirty="0" smtClean="0"/>
              <a:t>層</a:t>
            </a:r>
            <a:endParaRPr lang="en-US" altLang="ja-JP" dirty="0" smtClean="0"/>
          </a:p>
          <a:p>
            <a:pPr lvl="2"/>
            <a:r>
              <a:rPr lang="ja-JP" altLang="en-US" dirty="0"/>
              <a:t>初期条件</a:t>
            </a:r>
            <a:r>
              <a:rPr lang="en-US" altLang="ja-JP" dirty="0"/>
              <a:t>: </a:t>
            </a:r>
            <a:r>
              <a:rPr lang="ja-JP" altLang="en-US" dirty="0"/>
              <a:t>等温</a:t>
            </a:r>
            <a:r>
              <a:rPr lang="en-US" altLang="ja-JP" dirty="0"/>
              <a:t>(280 K), </a:t>
            </a:r>
            <a:r>
              <a:rPr lang="ja-JP" altLang="en-US" dirty="0" smtClean="0"/>
              <a:t>等塩分</a:t>
            </a:r>
            <a:r>
              <a:rPr lang="en-US" altLang="ja-JP" dirty="0" smtClean="0"/>
              <a:t>(35 </a:t>
            </a:r>
            <a:r>
              <a:rPr lang="en-US" altLang="ja-JP" dirty="0" err="1" smtClean="0"/>
              <a:t>psu</a:t>
            </a:r>
            <a:r>
              <a:rPr lang="en-US" altLang="ja-JP" dirty="0" smtClean="0"/>
              <a:t>) </a:t>
            </a:r>
            <a:r>
              <a:rPr lang="ja-JP" altLang="en-US" dirty="0" smtClean="0"/>
              <a:t>静止</a:t>
            </a:r>
            <a:endParaRPr kumimoji="1" lang="en-US" altLang="ja-JP" dirty="0" smtClean="0"/>
          </a:p>
          <a:p>
            <a:pPr lvl="1"/>
            <a:r>
              <a:rPr kumimoji="1" lang="ja-JP" altLang="en-US" dirty="0" smtClean="0"/>
              <a:t>年平均・日平均した入射放射フラックスによって</a:t>
            </a:r>
            <a:r>
              <a:rPr kumimoji="1" lang="en-US" altLang="ja-JP" dirty="0" smtClean="0"/>
              <a:t>, </a:t>
            </a:r>
            <a:r>
              <a:rPr kumimoji="1" lang="ja-JP" altLang="en-US" dirty="0" smtClean="0"/>
              <a:t>結合系を駆動</a:t>
            </a:r>
            <a:endParaRPr kumimoji="1" lang="en-US" altLang="ja-JP" dirty="0" smtClean="0"/>
          </a:p>
        </p:txBody>
      </p:sp>
      <p:pic>
        <p:nvPicPr>
          <p:cNvPr id="4" name="図 3" descr="スクリーンショット 2016-02-17 17.57.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191" y="2745864"/>
            <a:ext cx="3341945" cy="2317673"/>
          </a:xfrm>
          <a:prstGeom prst="rect">
            <a:avLst/>
          </a:prstGeom>
        </p:spPr>
      </p:pic>
      <p:sp>
        <p:nvSpPr>
          <p:cNvPr id="5" name="テキスト ボックス 4"/>
          <p:cNvSpPr txBox="1"/>
          <p:nvPr/>
        </p:nvSpPr>
        <p:spPr>
          <a:xfrm>
            <a:off x="5615642" y="4997721"/>
            <a:ext cx="3341945" cy="307777"/>
          </a:xfrm>
          <a:prstGeom prst="rect">
            <a:avLst/>
          </a:prstGeom>
          <a:noFill/>
        </p:spPr>
        <p:txBody>
          <a:bodyPr wrap="square" rtlCol="0">
            <a:spAutoFit/>
          </a:bodyPr>
          <a:lstStyle/>
          <a:p>
            <a:r>
              <a:rPr kumimoji="1" lang="ja-JP" altLang="en-US" sz="1400" dirty="0" smtClean="0"/>
              <a:t>入射放射フラックスの南北分布</a:t>
            </a:r>
            <a:r>
              <a:rPr kumimoji="1" lang="en-US" altLang="ja-JP" sz="1400" dirty="0" smtClean="0"/>
              <a:t>(W/m</a:t>
            </a:r>
            <a:r>
              <a:rPr kumimoji="1" lang="en-US" altLang="ja-JP" sz="1400" baseline="30000" dirty="0" smtClean="0"/>
              <a:t>2</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0440158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数値実験</a:t>
            </a:r>
            <a:r>
              <a:rPr lang="ja-JP" altLang="en-US" dirty="0" smtClean="0"/>
              <a:t>ケース</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06761937"/>
              </p:ext>
            </p:extLst>
          </p:nvPr>
        </p:nvGraphicFramePr>
        <p:xfrm>
          <a:off x="728922" y="1821437"/>
          <a:ext cx="7620000" cy="1854200"/>
        </p:xfrm>
        <a:graphic>
          <a:graphicData uri="http://schemas.openxmlformats.org/drawingml/2006/table">
            <a:tbl>
              <a:tblPr firstRow="1" bandRow="1">
                <a:tableStyleId>{F2DE63D5-997A-4646-A377-4702673A728D}</a:tableStyleId>
              </a:tblPr>
              <a:tblGrid>
                <a:gridCol w="2058673"/>
                <a:gridCol w="2216364"/>
                <a:gridCol w="3344963"/>
              </a:tblGrid>
              <a:tr h="370840">
                <a:tc>
                  <a:txBody>
                    <a:bodyPr/>
                    <a:lstStyle/>
                    <a:p>
                      <a:r>
                        <a:rPr kumimoji="1" lang="en-US" altLang="en-US" dirty="0" smtClean="0"/>
                        <a:t>case</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dirty="0" smtClean="0"/>
                        <a:t>海洋モデル</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dirty="0" smtClean="0"/>
                        <a:t>海氷モデル</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kumimoji="1" lang="en-US" altLang="ja-JP" dirty="0" smtClean="0"/>
                        <a:t>Control</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dirty="0" smtClean="0"/>
                        <a:t>大循環モデル</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dirty="0" smtClean="0"/>
                        <a:t>熱力学モデル</a:t>
                      </a:r>
                      <a:r>
                        <a:rPr kumimoji="1" lang="en-US" altLang="ja-JP" dirty="0" smtClean="0"/>
                        <a:t>  +  </a:t>
                      </a:r>
                      <a:r>
                        <a:rPr kumimoji="1" lang="ja-JP" altLang="en-US" dirty="0" smtClean="0"/>
                        <a:t>水平拡散</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kumimoji="1" lang="en-US" altLang="ja-JP" dirty="0" err="1" smtClean="0"/>
                        <a:t>SlabO</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en-US" dirty="0" smtClean="0"/>
                        <a:t>50 m slab ocean</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熱力学モデル</a:t>
                      </a:r>
                      <a:r>
                        <a:rPr kumimoji="1" lang="en-US" altLang="ja-JP" dirty="0" smtClean="0"/>
                        <a:t>  +  </a:t>
                      </a:r>
                      <a:r>
                        <a:rPr kumimoji="1" lang="ja-JP" altLang="en-US" dirty="0" smtClean="0"/>
                        <a:t>水平拡散</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kumimoji="1" lang="en-US" altLang="ja-JP" dirty="0" err="1" smtClean="0"/>
                        <a:t>IDiffOff</a:t>
                      </a:r>
                      <a:endParaRPr kumimoji="1" lang="en-US" altLang="ja-JP"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dirty="0" smtClean="0"/>
                        <a:t>大循環モデル</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dirty="0" smtClean="0"/>
                        <a:t>熱力学モデル</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kumimoji="1" lang="en-US" altLang="ja-JP" dirty="0" err="1" smtClean="0"/>
                        <a:t>SIabO-IDiffOff</a:t>
                      </a:r>
                      <a:endParaRPr kumimoji="1" lang="en-US" altLang="ja-JP"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50 m slab ocean</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dirty="0" smtClean="0"/>
                        <a:t>熱力学モデル</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テキスト ボックス 2"/>
          <p:cNvSpPr txBox="1"/>
          <p:nvPr/>
        </p:nvSpPr>
        <p:spPr>
          <a:xfrm>
            <a:off x="243321" y="4040836"/>
            <a:ext cx="8777532" cy="2277547"/>
          </a:xfrm>
          <a:prstGeom prst="rect">
            <a:avLst/>
          </a:prstGeom>
          <a:noFill/>
        </p:spPr>
        <p:txBody>
          <a:bodyPr wrap="square" rtlCol="0">
            <a:spAutoFit/>
          </a:bodyPr>
          <a:lstStyle/>
          <a:p>
            <a:pPr marL="285750" indent="-285750">
              <a:buFontTx/>
              <a:buChar char="•"/>
            </a:pPr>
            <a:r>
              <a:rPr lang="ja-JP" altLang="en-US" dirty="0" smtClean="0"/>
              <a:t>海洋大循環の効果を調べるために</a:t>
            </a:r>
            <a:r>
              <a:rPr lang="en-US" altLang="ja-JP" dirty="0" smtClean="0"/>
              <a:t>, slab ocean </a:t>
            </a:r>
            <a:r>
              <a:rPr lang="ja-JP" altLang="en-US" dirty="0" smtClean="0"/>
              <a:t>に取り替えた実験</a:t>
            </a:r>
            <a:r>
              <a:rPr lang="ja-JP" altLang="en-US" dirty="0" smtClean="0"/>
              <a:t>を</a:t>
            </a:r>
            <a:r>
              <a:rPr lang="ja-JP" altLang="en-US" dirty="0" smtClean="0"/>
              <a:t>行う</a:t>
            </a:r>
            <a:r>
              <a:rPr lang="en-US" altLang="ja-JP" dirty="0" smtClean="0"/>
              <a:t>. </a:t>
            </a:r>
            <a:endParaRPr lang="en-US" altLang="en-US" dirty="0" smtClean="0"/>
          </a:p>
          <a:p>
            <a:pPr marL="285750" indent="-285750">
              <a:buFontTx/>
              <a:buChar char="•"/>
            </a:pPr>
            <a:r>
              <a:rPr lang="en-US" altLang="en-US" dirty="0" smtClean="0"/>
              <a:t>Control </a:t>
            </a:r>
            <a:r>
              <a:rPr lang="ja-JP" altLang="en-US" dirty="0" smtClean="0"/>
              <a:t>と</a:t>
            </a:r>
            <a:r>
              <a:rPr lang="en-US" altLang="ja-JP" dirty="0" smtClean="0"/>
              <a:t> </a:t>
            </a:r>
            <a:r>
              <a:rPr lang="en-US" altLang="ja-JP" dirty="0" err="1" smtClean="0"/>
              <a:t>IDiffOff</a:t>
            </a:r>
            <a:r>
              <a:rPr lang="en-US" altLang="ja-JP" dirty="0" smtClean="0"/>
              <a:t> </a:t>
            </a:r>
            <a:r>
              <a:rPr lang="ja-JP" altLang="en-US" dirty="0" smtClean="0"/>
              <a:t>は</a:t>
            </a:r>
            <a:r>
              <a:rPr lang="en-US" altLang="ja-JP" dirty="0" smtClean="0"/>
              <a:t> 5000 </a:t>
            </a:r>
            <a:r>
              <a:rPr lang="ja-JP" altLang="en-US" dirty="0" smtClean="0"/>
              <a:t>年積分</a:t>
            </a:r>
            <a:r>
              <a:rPr lang="en-US" altLang="ja-JP" dirty="0" smtClean="0"/>
              <a:t>, </a:t>
            </a:r>
            <a:r>
              <a:rPr lang="en-US" altLang="ja-JP" dirty="0" err="1" smtClean="0"/>
              <a:t>SlabO</a:t>
            </a:r>
            <a:r>
              <a:rPr lang="en-US" altLang="ja-JP" dirty="0" smtClean="0"/>
              <a:t> </a:t>
            </a:r>
            <a:r>
              <a:rPr lang="ja-JP" altLang="en-US" dirty="0" smtClean="0"/>
              <a:t>と</a:t>
            </a:r>
            <a:r>
              <a:rPr lang="en-US" altLang="ja-JP" dirty="0" smtClean="0"/>
              <a:t> </a:t>
            </a:r>
            <a:r>
              <a:rPr lang="en-US" altLang="ja-JP" dirty="0" err="1" smtClean="0"/>
              <a:t>SlabO-IDiffOff</a:t>
            </a:r>
            <a:r>
              <a:rPr lang="en-US" altLang="ja-JP" dirty="0" smtClean="0"/>
              <a:t> </a:t>
            </a:r>
            <a:r>
              <a:rPr lang="ja-JP" altLang="en-US" dirty="0" smtClean="0"/>
              <a:t>は</a:t>
            </a:r>
            <a:r>
              <a:rPr lang="en-US" altLang="ja-JP" dirty="0" smtClean="0"/>
              <a:t> 50 </a:t>
            </a:r>
            <a:r>
              <a:rPr lang="ja-JP" altLang="en-US" dirty="0" smtClean="0"/>
              <a:t>年積分</a:t>
            </a:r>
            <a:endParaRPr kumimoji="1" lang="en-US" altLang="ja-JP" dirty="0" smtClean="0"/>
          </a:p>
          <a:p>
            <a:pPr marL="285750" indent="-285750">
              <a:buFontTx/>
              <a:buChar char="•"/>
            </a:pPr>
            <a:r>
              <a:rPr lang="ja-JP" altLang="en-US" dirty="0" smtClean="0"/>
              <a:t>パラメータ</a:t>
            </a:r>
            <a:r>
              <a:rPr lang="en-US" altLang="ja-JP" dirty="0" smtClean="0"/>
              <a:t> </a:t>
            </a:r>
            <a:endParaRPr lang="en-US" altLang="ja-JP" dirty="0" smtClean="0"/>
          </a:p>
          <a:p>
            <a:pPr marL="742950" lvl="1" indent="-285750">
              <a:buFontTx/>
              <a:buChar char="•"/>
            </a:pPr>
            <a:r>
              <a:rPr lang="ja-JP" altLang="en-US" sz="1400" dirty="0" smtClean="0"/>
              <a:t>氷雪面アルベド</a:t>
            </a:r>
            <a:r>
              <a:rPr lang="en-US" altLang="ja-JP" sz="1400" dirty="0" smtClean="0"/>
              <a:t>: 0.8,</a:t>
            </a:r>
            <a:r>
              <a:rPr lang="ja-JP" altLang="en-US" sz="1400" dirty="0" smtClean="0"/>
              <a:t> 海洋面アルベド</a:t>
            </a:r>
            <a:r>
              <a:rPr lang="en-US" altLang="ja-JP" sz="1400" dirty="0" smtClean="0"/>
              <a:t>: </a:t>
            </a:r>
            <a:r>
              <a:rPr lang="en-US" altLang="ja-JP" sz="1400" dirty="0" smtClean="0"/>
              <a:t>0.1</a:t>
            </a:r>
            <a:endParaRPr lang="en-US" altLang="ja-JP" sz="1400" dirty="0" smtClean="0"/>
          </a:p>
          <a:p>
            <a:pPr marL="742950" lvl="1" indent="-285750">
              <a:buFontTx/>
              <a:buChar char="•"/>
            </a:pPr>
            <a:r>
              <a:rPr lang="ja-JP" altLang="en-US" sz="1400" dirty="0" smtClean="0"/>
              <a:t>海氷の水平拡散係数</a:t>
            </a:r>
            <a:r>
              <a:rPr lang="en-US" altLang="ja-JP" sz="1400" dirty="0" smtClean="0"/>
              <a:t>: 1x10</a:t>
            </a:r>
            <a:r>
              <a:rPr lang="en-US" altLang="ja-JP" sz="1400" baseline="30000" dirty="0" smtClean="0"/>
              <a:t>3 </a:t>
            </a:r>
            <a:r>
              <a:rPr lang="en-US" altLang="ja-JP" sz="1400" dirty="0" smtClean="0"/>
              <a:t>m</a:t>
            </a:r>
            <a:r>
              <a:rPr lang="en-US" altLang="ja-JP" sz="1400" baseline="30000" dirty="0" smtClean="0"/>
              <a:t>2</a:t>
            </a:r>
            <a:r>
              <a:rPr lang="en-US" altLang="ja-JP" sz="1400" dirty="0" smtClean="0"/>
              <a:t>/s</a:t>
            </a:r>
          </a:p>
          <a:p>
            <a:pPr marL="742950" lvl="1" indent="-285750">
              <a:buFontTx/>
              <a:buChar char="•"/>
            </a:pPr>
            <a:r>
              <a:rPr lang="ja-JP" altLang="en-US" sz="1400" dirty="0"/>
              <a:t>雲の生成消滅の緩和時間</a:t>
            </a:r>
            <a:r>
              <a:rPr lang="en-US" altLang="ja-JP" sz="1400" dirty="0"/>
              <a:t>: </a:t>
            </a:r>
            <a:r>
              <a:rPr lang="ja-JP" altLang="en-US" sz="1400" dirty="0"/>
              <a:t>水雲</a:t>
            </a:r>
            <a:r>
              <a:rPr lang="en-US" altLang="ja-JP" sz="1400" dirty="0"/>
              <a:t> 1320 s, </a:t>
            </a:r>
            <a:r>
              <a:rPr lang="ja-JP" altLang="en-US" sz="1400" dirty="0"/>
              <a:t>氷雲</a:t>
            </a:r>
            <a:r>
              <a:rPr lang="en-US" altLang="ja-JP" sz="1400" dirty="0"/>
              <a:t> 8400 </a:t>
            </a:r>
            <a:r>
              <a:rPr lang="en-US" altLang="ja-JP" sz="1400" dirty="0" smtClean="0"/>
              <a:t>s</a:t>
            </a:r>
            <a:endParaRPr lang="en-US" altLang="ja-JP" sz="1400" dirty="0"/>
          </a:p>
          <a:p>
            <a:pPr marL="285750" indent="-285750">
              <a:buFontTx/>
              <a:buChar char="•"/>
            </a:pPr>
            <a:r>
              <a:rPr lang="ja-JP" altLang="en-US" dirty="0" smtClean="0"/>
              <a:t>備考</a:t>
            </a:r>
            <a:endParaRPr lang="en-US" altLang="ja-JP" dirty="0" smtClean="0"/>
          </a:p>
          <a:p>
            <a:pPr marL="742950" lvl="1" indent="-285750">
              <a:buFontTx/>
              <a:buChar char="•"/>
            </a:pPr>
            <a:r>
              <a:rPr kumimoji="1" lang="ja-JP" altLang="en-US" sz="1400" dirty="0" smtClean="0"/>
              <a:t>現状</a:t>
            </a:r>
            <a:r>
              <a:rPr kumimoji="1" lang="ja-JP" altLang="en-US" sz="1400" dirty="0" smtClean="0"/>
              <a:t>では</a:t>
            </a:r>
            <a:r>
              <a:rPr kumimoji="1" lang="en-US" altLang="ja-JP" sz="1400" dirty="0" smtClean="0"/>
              <a:t>, </a:t>
            </a:r>
            <a:r>
              <a:rPr kumimoji="1" lang="ja-JP" altLang="en-US" sz="1400" dirty="0" smtClean="0"/>
              <a:t>海氷モデルに水平拡散を入れないと結合計算時に非物理的な海氷分布となる</a:t>
            </a:r>
            <a:r>
              <a:rPr kumimoji="1" lang="en-US" altLang="ja-JP" sz="1400" dirty="0" smtClean="0"/>
              <a:t>. </a:t>
            </a:r>
            <a:r>
              <a:rPr lang="ja-JP" altLang="en-US" sz="1400" dirty="0" smtClean="0"/>
              <a:t>ここでは</a:t>
            </a:r>
            <a:r>
              <a:rPr lang="en-US" altLang="ja-JP" sz="1400" dirty="0" smtClean="0"/>
              <a:t>, </a:t>
            </a:r>
            <a:r>
              <a:rPr lang="ja-JP" altLang="en-US" sz="1400" dirty="0" smtClean="0"/>
              <a:t>二番目の目的として海氷の水平拡散の影響も確認</a:t>
            </a:r>
            <a:r>
              <a:rPr lang="en-US" altLang="ja-JP" sz="1400" dirty="0" smtClean="0"/>
              <a:t>. </a:t>
            </a:r>
            <a:endParaRPr kumimoji="1" lang="en-US" altLang="ja-JP" sz="1400" dirty="0" smtClean="0"/>
          </a:p>
        </p:txBody>
      </p:sp>
    </p:spTree>
    <p:extLst>
      <p:ext uri="{BB962C8B-B14F-4D97-AF65-F5344CB8AC3E}">
        <p14:creationId xmlns:p14="http://schemas.microsoft.com/office/powerpoint/2010/main" val="50103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992876"/>
          </a:xfrm>
        </p:spPr>
        <p:txBody>
          <a:bodyPr/>
          <a:lstStyle/>
          <a:p>
            <a:r>
              <a:rPr kumimoji="1" lang="ja-JP" altLang="en-US" dirty="0" smtClean="0"/>
              <a:t>計算結果 </a:t>
            </a:r>
            <a:r>
              <a:rPr kumimoji="1" lang="en-US" altLang="ja-JP" dirty="0" smtClean="0"/>
              <a:t>(</a:t>
            </a:r>
            <a:r>
              <a:rPr lang="ja-JP" altLang="ja-JP" dirty="0" smtClean="0"/>
              <a:t>C</a:t>
            </a:r>
            <a:r>
              <a:rPr lang="en-US" altLang="ja-JP" cap="none" dirty="0" err="1" smtClean="0"/>
              <a:t>ontrol</a:t>
            </a:r>
            <a:r>
              <a:rPr kumimoji="1" lang="en-US" altLang="ja-JP" dirty="0" smtClean="0"/>
              <a:t>)</a:t>
            </a:r>
            <a:endParaRPr kumimoji="1" lang="ja-JP" altLang="en-US" dirty="0"/>
          </a:p>
        </p:txBody>
      </p:sp>
      <p:sp>
        <p:nvSpPr>
          <p:cNvPr id="10" name="テキスト ボックス 9"/>
          <p:cNvSpPr txBox="1"/>
          <p:nvPr/>
        </p:nvSpPr>
        <p:spPr>
          <a:xfrm>
            <a:off x="1909419" y="1439871"/>
            <a:ext cx="1508387" cy="369332"/>
          </a:xfrm>
          <a:prstGeom prst="rect">
            <a:avLst/>
          </a:prstGeom>
          <a:noFill/>
        </p:spPr>
        <p:txBody>
          <a:bodyPr wrap="square" rtlCol="0">
            <a:spAutoFit/>
          </a:bodyPr>
          <a:lstStyle/>
          <a:p>
            <a:r>
              <a:rPr lang="en-US" altLang="en-US" dirty="0" smtClean="0"/>
              <a:t>SST </a:t>
            </a:r>
            <a:r>
              <a:rPr kumimoji="1" lang="ja-JP" altLang="en-US" dirty="0" smtClean="0"/>
              <a:t>の時系列</a:t>
            </a:r>
            <a:endParaRPr kumimoji="1" lang="ja-JP" altLang="en-US" dirty="0"/>
          </a:p>
        </p:txBody>
      </p:sp>
      <p:sp>
        <p:nvSpPr>
          <p:cNvPr id="14" name="正方形/長方形 13"/>
          <p:cNvSpPr/>
          <p:nvPr/>
        </p:nvSpPr>
        <p:spPr>
          <a:xfrm>
            <a:off x="1345634" y="3749354"/>
            <a:ext cx="2723823" cy="369332"/>
          </a:xfrm>
          <a:prstGeom prst="rect">
            <a:avLst/>
          </a:prstGeom>
        </p:spPr>
        <p:txBody>
          <a:bodyPr wrap="none">
            <a:spAutoFit/>
          </a:bodyPr>
          <a:lstStyle/>
          <a:p>
            <a:r>
              <a:rPr lang="en-US" altLang="en-US" dirty="0" smtClean="0"/>
              <a:t>全球平均海水温の時系列</a:t>
            </a:r>
            <a:endParaRPr lang="ja-JP" altLang="en-US" dirty="0"/>
          </a:p>
        </p:txBody>
      </p:sp>
      <p:sp>
        <p:nvSpPr>
          <p:cNvPr id="15" name="コンテンツ プレースホルダー 2"/>
          <p:cNvSpPr>
            <a:spLocks noGrp="1"/>
          </p:cNvSpPr>
          <p:nvPr>
            <p:ph idx="1"/>
          </p:nvPr>
        </p:nvSpPr>
        <p:spPr>
          <a:xfrm>
            <a:off x="5238928" y="1347899"/>
            <a:ext cx="3283409" cy="1968655"/>
          </a:xfrm>
        </p:spPr>
        <p:txBody>
          <a:bodyPr/>
          <a:lstStyle/>
          <a:p>
            <a:r>
              <a:rPr lang="ja-JP" altLang="en-US" dirty="0" smtClean="0"/>
              <a:t>氷無しの初期状態から始めると</a:t>
            </a:r>
            <a:r>
              <a:rPr lang="en-US" altLang="ja-JP" dirty="0" smtClean="0"/>
              <a:t>, </a:t>
            </a:r>
            <a:r>
              <a:rPr kumimoji="1" lang="ja-JP" altLang="en-US" dirty="0" smtClean="0"/>
              <a:t>海氷の拡大は緯度</a:t>
            </a:r>
            <a:r>
              <a:rPr kumimoji="1" lang="en-US" altLang="ja-JP" dirty="0" smtClean="0"/>
              <a:t> 50 </a:t>
            </a:r>
            <a:r>
              <a:rPr kumimoji="1" lang="ja-JP" altLang="en-US" dirty="0" smtClean="0"/>
              <a:t>度付近で止まる</a:t>
            </a:r>
            <a:r>
              <a:rPr lang="en-US" altLang="ja-JP" dirty="0" smtClean="0"/>
              <a:t>. </a:t>
            </a:r>
            <a:r>
              <a:rPr kumimoji="1" lang="en-US" altLang="ja-JP" dirty="0" smtClean="0"/>
              <a:t> </a:t>
            </a:r>
          </a:p>
          <a:p>
            <a:r>
              <a:rPr lang="ja-JP" altLang="en-US" dirty="0"/>
              <a:t>大気上端の放射収支が</a:t>
            </a:r>
            <a:r>
              <a:rPr lang="en-US" altLang="ja-JP" dirty="0"/>
              <a:t> 5 W/m</a:t>
            </a:r>
            <a:r>
              <a:rPr lang="en-US" altLang="ja-JP" baseline="30000" dirty="0"/>
              <a:t>2</a:t>
            </a:r>
            <a:r>
              <a:rPr lang="en-US" altLang="ja-JP" dirty="0"/>
              <a:t> </a:t>
            </a:r>
            <a:r>
              <a:rPr lang="ja-JP" altLang="en-US" dirty="0"/>
              <a:t>ほどずれている</a:t>
            </a:r>
            <a:endParaRPr lang="en-US" altLang="ja-JP" dirty="0"/>
          </a:p>
          <a:p>
            <a:endParaRPr kumimoji="1" lang="en-US" altLang="ja-JP" dirty="0" smtClean="0"/>
          </a:p>
          <a:p>
            <a:endParaRPr kumimoji="1" lang="ja-JP" altLang="en-US" dirty="0"/>
          </a:p>
        </p:txBody>
      </p:sp>
      <p:sp>
        <p:nvSpPr>
          <p:cNvPr id="17" name="正方形/長方形 16"/>
          <p:cNvSpPr/>
          <p:nvPr/>
        </p:nvSpPr>
        <p:spPr>
          <a:xfrm>
            <a:off x="1271729" y="5291183"/>
            <a:ext cx="3039193" cy="369332"/>
          </a:xfrm>
          <a:prstGeom prst="rect">
            <a:avLst/>
          </a:prstGeom>
        </p:spPr>
        <p:txBody>
          <a:bodyPr wrap="square">
            <a:spAutoFit/>
          </a:bodyPr>
          <a:lstStyle/>
          <a:p>
            <a:r>
              <a:rPr lang="ja-JP" altLang="en-US" dirty="0" smtClean="0"/>
              <a:t>大気上端正味放射の時系列</a:t>
            </a:r>
            <a:endParaRPr lang="ja-JP" altLang="en-US" dirty="0"/>
          </a:p>
        </p:txBody>
      </p:sp>
      <p:pic>
        <p:nvPicPr>
          <p:cNvPr id="20" name="図 19" descr="スクリーンショット 2016-05-06 2.03.50.png"/>
          <p:cNvPicPr>
            <a:picLocks noChangeAspect="1"/>
          </p:cNvPicPr>
          <p:nvPr/>
        </p:nvPicPr>
        <p:blipFill rotWithShape="1">
          <a:blip r:embed="rId2">
            <a:extLst>
              <a:ext uri="{28A0092B-C50C-407E-A947-70E740481C1C}">
                <a14:useLocalDpi xmlns:a14="http://schemas.microsoft.com/office/drawing/2010/main" val="0"/>
              </a:ext>
            </a:extLst>
          </a:blip>
          <a:srcRect l="12482" t="3964" b="13178"/>
          <a:stretch/>
        </p:blipFill>
        <p:spPr>
          <a:xfrm rot="5400000">
            <a:off x="1533434" y="685995"/>
            <a:ext cx="2060326" cy="4237219"/>
          </a:xfrm>
          <a:prstGeom prst="rect">
            <a:avLst/>
          </a:prstGeom>
        </p:spPr>
      </p:pic>
      <p:pic>
        <p:nvPicPr>
          <p:cNvPr id="21" name="図 20" descr="スクリーンショット 2016-05-06 2.24.46.png"/>
          <p:cNvPicPr>
            <a:picLocks noChangeAspect="1"/>
          </p:cNvPicPr>
          <p:nvPr/>
        </p:nvPicPr>
        <p:blipFill rotWithShape="1">
          <a:blip r:embed="rId3">
            <a:extLst>
              <a:ext uri="{28A0092B-C50C-407E-A947-70E740481C1C}">
                <a14:useLocalDpi xmlns:a14="http://schemas.microsoft.com/office/drawing/2010/main" val="0"/>
              </a:ext>
            </a:extLst>
          </a:blip>
          <a:srcRect l="5531" t="5738" r="6878" b="15796"/>
          <a:stretch/>
        </p:blipFill>
        <p:spPr>
          <a:xfrm>
            <a:off x="457200" y="4050310"/>
            <a:ext cx="4100014" cy="1192029"/>
          </a:xfrm>
          <a:prstGeom prst="rect">
            <a:avLst/>
          </a:prstGeom>
        </p:spPr>
      </p:pic>
      <p:pic>
        <p:nvPicPr>
          <p:cNvPr id="22" name="図 21" descr="スクリーンショット 2016-05-06 2.29.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584412"/>
            <a:ext cx="4237218" cy="1192029"/>
          </a:xfrm>
          <a:prstGeom prst="rect">
            <a:avLst/>
          </a:prstGeom>
        </p:spPr>
      </p:pic>
      <p:cxnSp>
        <p:nvCxnSpPr>
          <p:cNvPr id="24" name="直線コネクタ 23"/>
          <p:cNvCxnSpPr/>
          <p:nvPr/>
        </p:nvCxnSpPr>
        <p:spPr>
          <a:xfrm>
            <a:off x="747328" y="6201392"/>
            <a:ext cx="3660708"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5400592" y="5291183"/>
            <a:ext cx="2954655" cy="369332"/>
          </a:xfrm>
          <a:prstGeom prst="rect">
            <a:avLst/>
          </a:prstGeom>
        </p:spPr>
        <p:txBody>
          <a:bodyPr wrap="none">
            <a:spAutoFit/>
          </a:bodyPr>
          <a:lstStyle/>
          <a:p>
            <a:r>
              <a:rPr lang="en-US" altLang="en-US" dirty="0" smtClean="0"/>
              <a:t>全球平均</a:t>
            </a:r>
            <a:r>
              <a:rPr lang="ja-JP" altLang="en-US" dirty="0" smtClean="0"/>
              <a:t>海氷厚さ</a:t>
            </a:r>
            <a:r>
              <a:rPr lang="en-US" altLang="en-US" dirty="0" smtClean="0"/>
              <a:t>の時系列</a:t>
            </a:r>
            <a:endParaRPr lang="ja-JP" altLang="en-US" dirty="0"/>
          </a:p>
        </p:txBody>
      </p:sp>
      <p:pic>
        <p:nvPicPr>
          <p:cNvPr id="26" name="図 25" descr="スクリーンショット 2016-05-06 2.34.44.png"/>
          <p:cNvPicPr>
            <a:picLocks noChangeAspect="1"/>
          </p:cNvPicPr>
          <p:nvPr/>
        </p:nvPicPr>
        <p:blipFill rotWithShape="1">
          <a:blip r:embed="rId5">
            <a:extLst>
              <a:ext uri="{28A0092B-C50C-407E-A947-70E740481C1C}">
                <a14:useLocalDpi xmlns:a14="http://schemas.microsoft.com/office/drawing/2010/main" val="0"/>
              </a:ext>
            </a:extLst>
          </a:blip>
          <a:srcRect l="8236" r="6293" b="7855"/>
          <a:stretch/>
        </p:blipFill>
        <p:spPr>
          <a:xfrm>
            <a:off x="4823879" y="5584412"/>
            <a:ext cx="4005653" cy="1273589"/>
          </a:xfrm>
          <a:prstGeom prst="rect">
            <a:avLst/>
          </a:prstGeom>
        </p:spPr>
      </p:pic>
      <p:sp>
        <p:nvSpPr>
          <p:cNvPr id="13" name="正方形/長方形 12"/>
          <p:cNvSpPr/>
          <p:nvPr/>
        </p:nvSpPr>
        <p:spPr>
          <a:xfrm>
            <a:off x="6246413" y="3271996"/>
            <a:ext cx="1338828" cy="369332"/>
          </a:xfrm>
          <a:prstGeom prst="rect">
            <a:avLst/>
          </a:prstGeom>
        </p:spPr>
        <p:txBody>
          <a:bodyPr wrap="none">
            <a:spAutoFit/>
          </a:bodyPr>
          <a:lstStyle/>
          <a:p>
            <a:pPr algn="ctr"/>
            <a:r>
              <a:rPr lang="en-US" altLang="en-US" dirty="0" smtClean="0"/>
              <a:t>地表面</a:t>
            </a:r>
            <a:r>
              <a:rPr lang="en-US" altLang="en-US" dirty="0" smtClean="0"/>
              <a:t>温度</a:t>
            </a:r>
            <a:endParaRPr lang="en-US" altLang="en-US" dirty="0" smtClean="0"/>
          </a:p>
        </p:txBody>
      </p:sp>
      <p:pic>
        <p:nvPicPr>
          <p:cNvPr id="3" name="図 2" descr="スクリーンショット 2016-05-09 14.14.44.png"/>
          <p:cNvPicPr>
            <a:picLocks noChangeAspect="1"/>
          </p:cNvPicPr>
          <p:nvPr/>
        </p:nvPicPr>
        <p:blipFill rotWithShape="1">
          <a:blip r:embed="rId6">
            <a:extLst>
              <a:ext uri="{28A0092B-C50C-407E-A947-70E740481C1C}">
                <a14:useLocalDpi xmlns:a14="http://schemas.microsoft.com/office/drawing/2010/main" val="0"/>
              </a:ext>
            </a:extLst>
          </a:blip>
          <a:srcRect t="4032"/>
          <a:stretch/>
        </p:blipFill>
        <p:spPr>
          <a:xfrm>
            <a:off x="5160499" y="3574479"/>
            <a:ext cx="3512219" cy="1617723"/>
          </a:xfrm>
          <a:prstGeom prst="rect">
            <a:avLst/>
          </a:prstGeom>
        </p:spPr>
      </p:pic>
    </p:spTree>
    <p:extLst>
      <p:ext uri="{BB962C8B-B14F-4D97-AF65-F5344CB8AC3E}">
        <p14:creationId xmlns:p14="http://schemas.microsoft.com/office/powerpoint/2010/main" val="327242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815" y="0"/>
            <a:ext cx="8229600" cy="790571"/>
          </a:xfrm>
        </p:spPr>
        <p:txBody>
          <a:bodyPr>
            <a:normAutofit/>
          </a:bodyPr>
          <a:lstStyle/>
          <a:p>
            <a:r>
              <a:rPr lang="ja-JP" altLang="en-US" dirty="0" smtClean="0"/>
              <a:t>計算結果</a:t>
            </a:r>
            <a:r>
              <a:rPr lang="ja-JP" altLang="ja-JP" dirty="0"/>
              <a:t> </a:t>
            </a:r>
            <a:r>
              <a:rPr lang="en-US" altLang="ja-JP" dirty="0" smtClean="0"/>
              <a:t>(C</a:t>
            </a:r>
            <a:r>
              <a:rPr lang="en-US" altLang="ja-JP" cap="none" dirty="0" smtClean="0"/>
              <a:t>ontrol</a:t>
            </a:r>
            <a:r>
              <a:rPr lang="ja-JP" altLang="ja-JP" dirty="0"/>
              <a:t> </a:t>
            </a:r>
            <a:r>
              <a:rPr lang="ja-JP" altLang="en-US" dirty="0" smtClean="0"/>
              <a:t>の</a:t>
            </a:r>
            <a:r>
              <a:rPr lang="en-US" altLang="ja-JP" dirty="0" smtClean="0"/>
              <a:t> </a:t>
            </a:r>
            <a:r>
              <a:rPr lang="ja-JP" altLang="en-US" dirty="0" smtClean="0"/>
              <a:t>平均状態</a:t>
            </a:r>
            <a:r>
              <a:rPr lang="en-US" altLang="ja-JP" dirty="0" smtClean="0"/>
              <a:t>)</a:t>
            </a:r>
            <a:endParaRPr kumimoji="1" lang="ja-JP" altLang="en-US" dirty="0"/>
          </a:p>
        </p:txBody>
      </p:sp>
      <p:grpSp>
        <p:nvGrpSpPr>
          <p:cNvPr id="22" name="図形グループ 21"/>
          <p:cNvGrpSpPr/>
          <p:nvPr/>
        </p:nvGrpSpPr>
        <p:grpSpPr>
          <a:xfrm>
            <a:off x="1497437" y="4813762"/>
            <a:ext cx="1159236" cy="2061870"/>
            <a:chOff x="17787823" y="27292264"/>
            <a:chExt cx="2371293" cy="3516748"/>
          </a:xfrm>
        </p:grpSpPr>
        <p:sp>
          <p:nvSpPr>
            <p:cNvPr id="23" name="テキスト ボックス 22"/>
            <p:cNvSpPr txBox="1"/>
            <p:nvPr/>
          </p:nvSpPr>
          <p:spPr>
            <a:xfrm>
              <a:off x="17889911" y="28687258"/>
              <a:ext cx="2238808" cy="568932"/>
            </a:xfrm>
            <a:prstGeom prst="rect">
              <a:avLst/>
            </a:prstGeom>
            <a:noFill/>
          </p:spPr>
          <p:txBody>
            <a:bodyPr wrap="square" rtlCol="0">
              <a:spAutoFit/>
            </a:bodyPr>
            <a:lstStyle/>
            <a:p>
              <a:r>
                <a:rPr lang="en-US" altLang="ja-JP" sz="1000" dirty="0" smtClean="0"/>
                <a:t>1.0</a:t>
              </a:r>
              <a:endParaRPr kumimoji="1" lang="ja-JP" altLang="en-US" sz="1000" dirty="0"/>
            </a:p>
          </p:txBody>
        </p:sp>
        <p:sp>
          <p:nvSpPr>
            <p:cNvPr id="24" name="テキスト ボックス 23"/>
            <p:cNvSpPr txBox="1"/>
            <p:nvPr/>
          </p:nvSpPr>
          <p:spPr>
            <a:xfrm>
              <a:off x="17898844" y="29099911"/>
              <a:ext cx="2238808" cy="568932"/>
            </a:xfrm>
            <a:prstGeom prst="rect">
              <a:avLst/>
            </a:prstGeom>
            <a:noFill/>
          </p:spPr>
          <p:txBody>
            <a:bodyPr wrap="square" rtlCol="0">
              <a:spAutoFit/>
            </a:bodyPr>
            <a:lstStyle/>
            <a:p>
              <a:r>
                <a:rPr lang="en-US" altLang="ja-JP" sz="1000" dirty="0" smtClean="0"/>
                <a:t>2.0</a:t>
              </a:r>
              <a:endParaRPr kumimoji="1" lang="ja-JP" altLang="en-US" sz="1000" dirty="0"/>
            </a:p>
          </p:txBody>
        </p:sp>
        <p:sp>
          <p:nvSpPr>
            <p:cNvPr id="25" name="テキスト ボックス 24"/>
            <p:cNvSpPr txBox="1"/>
            <p:nvPr/>
          </p:nvSpPr>
          <p:spPr>
            <a:xfrm>
              <a:off x="17880548" y="29476850"/>
              <a:ext cx="2238808" cy="568932"/>
            </a:xfrm>
            <a:prstGeom prst="rect">
              <a:avLst/>
            </a:prstGeom>
            <a:noFill/>
          </p:spPr>
          <p:txBody>
            <a:bodyPr wrap="square" rtlCol="0">
              <a:spAutoFit/>
            </a:bodyPr>
            <a:lstStyle/>
            <a:p>
              <a:r>
                <a:rPr lang="en-US" altLang="ja-JP" sz="1000" dirty="0" smtClean="0"/>
                <a:t>3.0</a:t>
              </a:r>
              <a:endParaRPr kumimoji="1" lang="ja-JP" altLang="en-US" sz="1000" dirty="0"/>
            </a:p>
          </p:txBody>
        </p:sp>
        <p:sp>
          <p:nvSpPr>
            <p:cNvPr id="26" name="テキスト ボックス 25"/>
            <p:cNvSpPr txBox="1"/>
            <p:nvPr/>
          </p:nvSpPr>
          <p:spPr>
            <a:xfrm>
              <a:off x="17902017" y="29852492"/>
              <a:ext cx="2238810" cy="568932"/>
            </a:xfrm>
            <a:prstGeom prst="rect">
              <a:avLst/>
            </a:prstGeom>
            <a:noFill/>
          </p:spPr>
          <p:txBody>
            <a:bodyPr wrap="square" rtlCol="0">
              <a:spAutoFit/>
            </a:bodyPr>
            <a:lstStyle/>
            <a:p>
              <a:r>
                <a:rPr lang="en-US" altLang="ja-JP" sz="1000" dirty="0" smtClean="0"/>
                <a:t>4.0</a:t>
              </a:r>
              <a:endParaRPr kumimoji="1" lang="ja-JP" altLang="en-US" sz="1000" dirty="0"/>
            </a:p>
          </p:txBody>
        </p:sp>
        <p:sp>
          <p:nvSpPr>
            <p:cNvPr id="27" name="テキスト ボックス 26"/>
            <p:cNvSpPr txBox="1"/>
            <p:nvPr/>
          </p:nvSpPr>
          <p:spPr>
            <a:xfrm>
              <a:off x="17920306" y="30240080"/>
              <a:ext cx="2238810" cy="568932"/>
            </a:xfrm>
            <a:prstGeom prst="rect">
              <a:avLst/>
            </a:prstGeom>
            <a:noFill/>
          </p:spPr>
          <p:txBody>
            <a:bodyPr wrap="square" rtlCol="0">
              <a:spAutoFit/>
            </a:bodyPr>
            <a:lstStyle/>
            <a:p>
              <a:r>
                <a:rPr lang="en-US" altLang="ja-JP" sz="1000" dirty="0" smtClean="0"/>
                <a:t>5.0</a:t>
              </a:r>
              <a:endParaRPr kumimoji="1" lang="ja-JP" altLang="en-US" sz="1000" dirty="0"/>
            </a:p>
          </p:txBody>
        </p:sp>
        <p:sp>
          <p:nvSpPr>
            <p:cNvPr id="28" name="テキスト ボックス 27"/>
            <p:cNvSpPr txBox="1"/>
            <p:nvPr/>
          </p:nvSpPr>
          <p:spPr>
            <a:xfrm>
              <a:off x="17787823" y="27292264"/>
              <a:ext cx="2238810" cy="853399"/>
            </a:xfrm>
            <a:prstGeom prst="rect">
              <a:avLst/>
            </a:prstGeom>
            <a:noFill/>
          </p:spPr>
          <p:txBody>
            <a:bodyPr wrap="square" rtlCol="0">
              <a:spAutoFit/>
            </a:bodyPr>
            <a:lstStyle/>
            <a:p>
              <a:r>
                <a:rPr lang="en-US" altLang="ja-JP" sz="1800" dirty="0"/>
                <a:t> </a:t>
              </a:r>
              <a:r>
                <a:rPr lang="en-US" altLang="ja-JP" sz="1000" dirty="0" smtClean="0"/>
                <a:t>0.0</a:t>
              </a:r>
              <a:endParaRPr kumimoji="1" lang="ja-JP" altLang="en-US" sz="1000" dirty="0"/>
            </a:p>
          </p:txBody>
        </p:sp>
      </p:grpSp>
      <p:sp>
        <p:nvSpPr>
          <p:cNvPr id="29" name="テキスト ボックス 28"/>
          <p:cNvSpPr txBox="1"/>
          <p:nvPr/>
        </p:nvSpPr>
        <p:spPr>
          <a:xfrm>
            <a:off x="147075" y="2086288"/>
            <a:ext cx="132827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ja-JP" altLang="en-US" dirty="0" smtClean="0"/>
              <a:t>大気</a:t>
            </a:r>
            <a:endParaRPr kumimoji="1" lang="ja-JP" altLang="en-US" dirty="0"/>
          </a:p>
        </p:txBody>
      </p:sp>
      <p:sp>
        <p:nvSpPr>
          <p:cNvPr id="31" name="テキスト ボックス 30"/>
          <p:cNvSpPr txBox="1"/>
          <p:nvPr/>
        </p:nvSpPr>
        <p:spPr>
          <a:xfrm>
            <a:off x="192285" y="5339867"/>
            <a:ext cx="1283066"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ja-JP" altLang="en-US" dirty="0" smtClean="0"/>
              <a:t>海洋</a:t>
            </a:r>
            <a:endParaRPr kumimoji="1" lang="ja-JP" altLang="en-US" dirty="0"/>
          </a:p>
        </p:txBody>
      </p:sp>
      <p:sp>
        <p:nvSpPr>
          <p:cNvPr id="4" name="テキスト ボックス 3"/>
          <p:cNvSpPr txBox="1"/>
          <p:nvPr/>
        </p:nvSpPr>
        <p:spPr>
          <a:xfrm>
            <a:off x="2637236" y="1111263"/>
            <a:ext cx="1971627" cy="369332"/>
          </a:xfrm>
          <a:prstGeom prst="rect">
            <a:avLst/>
          </a:prstGeom>
          <a:noFill/>
        </p:spPr>
        <p:txBody>
          <a:bodyPr wrap="square" rtlCol="0">
            <a:spAutoFit/>
          </a:bodyPr>
          <a:lstStyle/>
          <a:p>
            <a:r>
              <a:rPr kumimoji="1" lang="ja-JP" altLang="en-US" dirty="0" smtClean="0"/>
              <a:t>東西風</a:t>
            </a:r>
            <a:r>
              <a:rPr kumimoji="1" lang="en-US" altLang="ja-JP" dirty="0" smtClean="0"/>
              <a:t>, </a:t>
            </a:r>
            <a:r>
              <a:rPr kumimoji="1" lang="ja-JP" altLang="en-US" dirty="0" smtClean="0"/>
              <a:t>温位</a:t>
            </a:r>
            <a:endParaRPr kumimoji="1" lang="ja-JP" altLang="en-US" dirty="0"/>
          </a:p>
        </p:txBody>
      </p:sp>
      <p:sp>
        <p:nvSpPr>
          <p:cNvPr id="34" name="テキスト ボックス 33"/>
          <p:cNvSpPr txBox="1"/>
          <p:nvPr/>
        </p:nvSpPr>
        <p:spPr>
          <a:xfrm>
            <a:off x="5927493" y="1159903"/>
            <a:ext cx="2014229" cy="369332"/>
          </a:xfrm>
          <a:prstGeom prst="rect">
            <a:avLst/>
          </a:prstGeom>
          <a:noFill/>
        </p:spPr>
        <p:txBody>
          <a:bodyPr wrap="square" rtlCol="0">
            <a:spAutoFit/>
          </a:bodyPr>
          <a:lstStyle/>
          <a:p>
            <a:r>
              <a:rPr kumimoji="1" lang="ja-JP" altLang="en-US" dirty="0" smtClean="0"/>
              <a:t>子午面循環</a:t>
            </a:r>
            <a:r>
              <a:rPr kumimoji="1" lang="en-US" altLang="ja-JP" dirty="0" smtClean="0"/>
              <a:t>, </a:t>
            </a:r>
            <a:r>
              <a:rPr kumimoji="1" lang="ja-JP" altLang="en-US" dirty="0" smtClean="0"/>
              <a:t>比湿</a:t>
            </a:r>
            <a:endParaRPr kumimoji="1" lang="ja-JP" altLang="en-US" baseline="-25000" dirty="0"/>
          </a:p>
        </p:txBody>
      </p:sp>
      <p:sp>
        <p:nvSpPr>
          <p:cNvPr id="35" name="テキスト ボックス 34"/>
          <p:cNvSpPr txBox="1"/>
          <p:nvPr/>
        </p:nvSpPr>
        <p:spPr>
          <a:xfrm>
            <a:off x="2550274" y="4680405"/>
            <a:ext cx="1971627" cy="369332"/>
          </a:xfrm>
          <a:prstGeom prst="rect">
            <a:avLst/>
          </a:prstGeom>
          <a:noFill/>
        </p:spPr>
        <p:txBody>
          <a:bodyPr wrap="square" rtlCol="0">
            <a:spAutoFit/>
          </a:bodyPr>
          <a:lstStyle/>
          <a:p>
            <a:r>
              <a:rPr kumimoji="1" lang="ja-JP" altLang="en-US" dirty="0" smtClean="0"/>
              <a:t>東西流</a:t>
            </a:r>
            <a:r>
              <a:rPr kumimoji="1" lang="en-US" altLang="ja-JP" dirty="0" smtClean="0"/>
              <a:t>, </a:t>
            </a:r>
            <a:r>
              <a:rPr kumimoji="1" lang="ja-JP" altLang="en-US" dirty="0" smtClean="0"/>
              <a:t>温位</a:t>
            </a:r>
            <a:endParaRPr kumimoji="1" lang="ja-JP" altLang="en-US" dirty="0"/>
          </a:p>
        </p:txBody>
      </p:sp>
      <p:sp>
        <p:nvSpPr>
          <p:cNvPr id="40" name="テキスト ボックス 39"/>
          <p:cNvSpPr txBox="1"/>
          <p:nvPr/>
        </p:nvSpPr>
        <p:spPr>
          <a:xfrm>
            <a:off x="6148122" y="4699604"/>
            <a:ext cx="2014229" cy="369332"/>
          </a:xfrm>
          <a:prstGeom prst="rect">
            <a:avLst/>
          </a:prstGeom>
          <a:noFill/>
        </p:spPr>
        <p:txBody>
          <a:bodyPr wrap="square" rtlCol="0">
            <a:spAutoFit/>
          </a:bodyPr>
          <a:lstStyle/>
          <a:p>
            <a:r>
              <a:rPr kumimoji="1" lang="ja-JP" altLang="en-US" dirty="0" smtClean="0"/>
              <a:t>子午面循環</a:t>
            </a:r>
            <a:r>
              <a:rPr kumimoji="1" lang="en-US" altLang="ja-JP" dirty="0" smtClean="0"/>
              <a:t>, </a:t>
            </a:r>
            <a:r>
              <a:rPr kumimoji="1" lang="ja-JP" altLang="en-US" dirty="0" smtClean="0"/>
              <a:t>塩分</a:t>
            </a:r>
            <a:endParaRPr kumimoji="1" lang="ja-JP" altLang="en-US" baseline="-25000" dirty="0"/>
          </a:p>
        </p:txBody>
      </p:sp>
      <p:sp>
        <p:nvSpPr>
          <p:cNvPr id="42" name="テキスト ボックス 41"/>
          <p:cNvSpPr txBox="1"/>
          <p:nvPr/>
        </p:nvSpPr>
        <p:spPr>
          <a:xfrm>
            <a:off x="2793181" y="3505963"/>
            <a:ext cx="1971627" cy="369332"/>
          </a:xfrm>
          <a:prstGeom prst="rect">
            <a:avLst/>
          </a:prstGeom>
          <a:noFill/>
        </p:spPr>
        <p:txBody>
          <a:bodyPr wrap="square" rtlCol="0">
            <a:spAutoFit/>
          </a:bodyPr>
          <a:lstStyle/>
          <a:p>
            <a:r>
              <a:rPr kumimoji="1" lang="ja-JP" altLang="en-US" dirty="0" smtClean="0"/>
              <a:t>海氷</a:t>
            </a:r>
            <a:r>
              <a:rPr lang="en-US" altLang="en-US" dirty="0" smtClean="0"/>
              <a:t>厚さ</a:t>
            </a:r>
            <a:endParaRPr kumimoji="1" lang="ja-JP" altLang="en-US" dirty="0"/>
          </a:p>
        </p:txBody>
      </p:sp>
      <p:sp>
        <p:nvSpPr>
          <p:cNvPr id="44" name="テキスト ボックス 43"/>
          <p:cNvSpPr txBox="1"/>
          <p:nvPr/>
        </p:nvSpPr>
        <p:spPr>
          <a:xfrm>
            <a:off x="6678756" y="3499016"/>
            <a:ext cx="1088402" cy="369332"/>
          </a:xfrm>
          <a:prstGeom prst="rect">
            <a:avLst/>
          </a:prstGeom>
          <a:noFill/>
        </p:spPr>
        <p:txBody>
          <a:bodyPr wrap="square" rtlCol="0">
            <a:spAutoFit/>
          </a:bodyPr>
          <a:lstStyle/>
          <a:p>
            <a:r>
              <a:rPr kumimoji="1" lang="ja-JP" altLang="en-US" dirty="0" smtClean="0"/>
              <a:t>降水量</a:t>
            </a:r>
            <a:endParaRPr kumimoji="1" lang="ja-JP" altLang="en-US" dirty="0"/>
          </a:p>
        </p:txBody>
      </p:sp>
      <p:pic>
        <p:nvPicPr>
          <p:cNvPr id="11" name="図 10" descr="スクリーンショット 2016-05-06 2.49.23.png"/>
          <p:cNvPicPr>
            <a:picLocks noChangeAspect="1"/>
          </p:cNvPicPr>
          <p:nvPr/>
        </p:nvPicPr>
        <p:blipFill rotWithShape="1">
          <a:blip r:embed="rId3">
            <a:extLst>
              <a:ext uri="{28A0092B-C50C-407E-A947-70E740481C1C}">
                <a14:useLocalDpi xmlns:a14="http://schemas.microsoft.com/office/drawing/2010/main" val="0"/>
              </a:ext>
            </a:extLst>
          </a:blip>
          <a:srcRect b="11061"/>
          <a:stretch/>
        </p:blipFill>
        <p:spPr>
          <a:xfrm>
            <a:off x="1501009" y="1452268"/>
            <a:ext cx="3910973" cy="1944904"/>
          </a:xfrm>
          <a:prstGeom prst="rect">
            <a:avLst/>
          </a:prstGeom>
        </p:spPr>
      </p:pic>
      <p:pic>
        <p:nvPicPr>
          <p:cNvPr id="12" name="図 11" descr="スクリーンショット 2016-05-06 2.49.41.png"/>
          <p:cNvPicPr>
            <a:picLocks noChangeAspect="1"/>
          </p:cNvPicPr>
          <p:nvPr/>
        </p:nvPicPr>
        <p:blipFill rotWithShape="1">
          <a:blip r:embed="rId4">
            <a:extLst>
              <a:ext uri="{28A0092B-C50C-407E-A947-70E740481C1C}">
                <a14:useLocalDpi xmlns:a14="http://schemas.microsoft.com/office/drawing/2010/main" val="0"/>
              </a:ext>
            </a:extLst>
          </a:blip>
          <a:srcRect l="2502" r="4207" b="9757"/>
          <a:stretch/>
        </p:blipFill>
        <p:spPr>
          <a:xfrm>
            <a:off x="5179516" y="1436700"/>
            <a:ext cx="3815072" cy="2024987"/>
          </a:xfrm>
          <a:prstGeom prst="rect">
            <a:avLst/>
          </a:prstGeom>
        </p:spPr>
      </p:pic>
      <p:pic>
        <p:nvPicPr>
          <p:cNvPr id="13" name="図 12" descr="スクリーンショット 2016-05-06 2.50.00.png"/>
          <p:cNvPicPr>
            <a:picLocks noChangeAspect="1"/>
          </p:cNvPicPr>
          <p:nvPr/>
        </p:nvPicPr>
        <p:blipFill rotWithShape="1">
          <a:blip r:embed="rId5">
            <a:extLst>
              <a:ext uri="{28A0092B-C50C-407E-A947-70E740481C1C}">
                <a14:useLocalDpi xmlns:a14="http://schemas.microsoft.com/office/drawing/2010/main" val="0"/>
              </a:ext>
            </a:extLst>
          </a:blip>
          <a:srcRect l="9972" t="14948" r="1611" b="11951"/>
          <a:stretch/>
        </p:blipFill>
        <p:spPr>
          <a:xfrm>
            <a:off x="1817903" y="5721411"/>
            <a:ext cx="3687053" cy="1077253"/>
          </a:xfrm>
          <a:prstGeom prst="rect">
            <a:avLst/>
          </a:prstGeom>
        </p:spPr>
      </p:pic>
      <p:pic>
        <p:nvPicPr>
          <p:cNvPr id="36" name="図 35" descr="スクリーンショット 2016-05-06 2.50.00.png"/>
          <p:cNvPicPr>
            <a:picLocks noChangeAspect="1"/>
          </p:cNvPicPr>
          <p:nvPr/>
        </p:nvPicPr>
        <p:blipFill rotWithShape="1">
          <a:blip r:embed="rId5">
            <a:extLst>
              <a:ext uri="{28A0092B-C50C-407E-A947-70E740481C1C}">
                <a14:useLocalDpi xmlns:a14="http://schemas.microsoft.com/office/drawing/2010/main" val="0"/>
              </a:ext>
            </a:extLst>
          </a:blip>
          <a:srcRect l="9910" t="3037" r="13403" b="88310"/>
          <a:stretch/>
        </p:blipFill>
        <p:spPr>
          <a:xfrm>
            <a:off x="1817903" y="5036908"/>
            <a:ext cx="3196307" cy="672291"/>
          </a:xfrm>
          <a:prstGeom prst="rect">
            <a:avLst/>
          </a:prstGeom>
        </p:spPr>
      </p:pic>
      <p:pic>
        <p:nvPicPr>
          <p:cNvPr id="15" name="図 14" descr="スクリーンショット 2016-05-06 2.50.23.png"/>
          <p:cNvPicPr>
            <a:picLocks noChangeAspect="1"/>
          </p:cNvPicPr>
          <p:nvPr/>
        </p:nvPicPr>
        <p:blipFill rotWithShape="1">
          <a:blip r:embed="rId6">
            <a:extLst>
              <a:ext uri="{28A0092B-C50C-407E-A947-70E740481C1C}">
                <a14:useLocalDpi xmlns:a14="http://schemas.microsoft.com/office/drawing/2010/main" val="0"/>
              </a:ext>
            </a:extLst>
          </a:blip>
          <a:srcRect l="8921" t="8824" r="18033" b="75153"/>
          <a:stretch/>
        </p:blipFill>
        <p:spPr>
          <a:xfrm>
            <a:off x="5411983" y="5013252"/>
            <a:ext cx="3176080" cy="734055"/>
          </a:xfrm>
          <a:prstGeom prst="rect">
            <a:avLst/>
          </a:prstGeom>
        </p:spPr>
      </p:pic>
      <p:pic>
        <p:nvPicPr>
          <p:cNvPr id="37" name="図 36" descr="スクリーンショット 2016-05-06 2.50.23.png"/>
          <p:cNvPicPr>
            <a:picLocks noChangeAspect="1"/>
          </p:cNvPicPr>
          <p:nvPr/>
        </p:nvPicPr>
        <p:blipFill rotWithShape="1">
          <a:blip r:embed="rId6">
            <a:extLst>
              <a:ext uri="{28A0092B-C50C-407E-A947-70E740481C1C}">
                <a14:useLocalDpi xmlns:a14="http://schemas.microsoft.com/office/drawing/2010/main" val="0"/>
              </a:ext>
            </a:extLst>
          </a:blip>
          <a:srcRect l="8922" t="24057" r="5627" b="8488"/>
          <a:stretch/>
        </p:blipFill>
        <p:spPr>
          <a:xfrm>
            <a:off x="5411983" y="5765262"/>
            <a:ext cx="3732017" cy="1033402"/>
          </a:xfrm>
          <a:prstGeom prst="rect">
            <a:avLst/>
          </a:prstGeom>
        </p:spPr>
      </p:pic>
      <p:pic>
        <p:nvPicPr>
          <p:cNvPr id="16" name="図 15" descr="スクリーンショット 2016-05-06 3.04.5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38" y="3868348"/>
            <a:ext cx="3233284" cy="647058"/>
          </a:xfrm>
          <a:prstGeom prst="rect">
            <a:avLst/>
          </a:prstGeom>
        </p:spPr>
      </p:pic>
      <p:pic>
        <p:nvPicPr>
          <p:cNvPr id="17" name="図 16" descr="スクリーンショット 2016-05-06 3.06.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4106" y="3868348"/>
            <a:ext cx="3476603" cy="727198"/>
          </a:xfrm>
          <a:prstGeom prst="rect">
            <a:avLst/>
          </a:prstGeom>
        </p:spPr>
      </p:pic>
      <p:sp>
        <p:nvSpPr>
          <p:cNvPr id="30" name="コンテンツ プレースホルダー 2"/>
          <p:cNvSpPr>
            <a:spLocks noGrp="1"/>
          </p:cNvSpPr>
          <p:nvPr>
            <p:ph idx="1"/>
          </p:nvPr>
        </p:nvSpPr>
        <p:spPr>
          <a:xfrm>
            <a:off x="6244128" y="785978"/>
            <a:ext cx="2750460" cy="307500"/>
          </a:xfrm>
        </p:spPr>
        <p:txBody>
          <a:bodyPr>
            <a:normAutofit/>
          </a:bodyPr>
          <a:lstStyle/>
          <a:p>
            <a:r>
              <a:rPr kumimoji="1" lang="ja-JP" altLang="en-US" sz="1400" dirty="0" smtClean="0"/>
              <a:t>最後</a:t>
            </a:r>
            <a:r>
              <a:rPr lang="ja-JP" altLang="en-US" sz="1400" dirty="0" smtClean="0"/>
              <a:t>の</a:t>
            </a:r>
            <a:r>
              <a:rPr lang="en-US" altLang="ja-JP" sz="1400" dirty="0" smtClean="0"/>
              <a:t> 30 </a:t>
            </a:r>
            <a:r>
              <a:rPr lang="ja-JP" altLang="en-US" sz="1400" dirty="0" smtClean="0"/>
              <a:t>年間を時間平均</a:t>
            </a:r>
            <a:endParaRPr lang="en-US" altLang="ja-JP" sz="1400" dirty="0"/>
          </a:p>
        </p:txBody>
      </p:sp>
    </p:spTree>
    <p:extLst>
      <p:ext uri="{BB962C8B-B14F-4D97-AF65-F5344CB8AC3E}">
        <p14:creationId xmlns:p14="http://schemas.microsoft.com/office/powerpoint/2010/main" val="2002099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806095"/>
          </a:xfrm>
        </p:spPr>
        <p:txBody>
          <a:bodyPr>
            <a:normAutofit fontScale="90000"/>
          </a:bodyPr>
          <a:lstStyle/>
          <a:p>
            <a:r>
              <a:rPr kumimoji="1" lang="ja-JP" altLang="en-US" dirty="0" smtClean="0"/>
              <a:t>計算結果 </a:t>
            </a:r>
            <a:r>
              <a:rPr kumimoji="1" lang="en-US" altLang="ja-JP" dirty="0" smtClean="0"/>
              <a:t>(C</a:t>
            </a:r>
            <a:r>
              <a:rPr lang="en-US" altLang="ja-JP" cap="none" dirty="0" smtClean="0"/>
              <a:t>ontrol</a:t>
            </a:r>
            <a:r>
              <a:rPr lang="en-US" altLang="ja-JP" dirty="0"/>
              <a:t> </a:t>
            </a:r>
            <a:r>
              <a:rPr lang="ja-JP" altLang="en-US" dirty="0" smtClean="0"/>
              <a:t>の平均状態</a:t>
            </a:r>
            <a:r>
              <a:rPr lang="en-US" altLang="ja-JP" dirty="0"/>
              <a:t>)</a:t>
            </a:r>
            <a:endParaRPr kumimoji="1" lang="ja-JP" altLang="en-US" dirty="0"/>
          </a:p>
        </p:txBody>
      </p:sp>
      <p:sp>
        <p:nvSpPr>
          <p:cNvPr id="3" name="コンテンツ プレースホルダー 2"/>
          <p:cNvSpPr>
            <a:spLocks noGrp="1"/>
          </p:cNvSpPr>
          <p:nvPr>
            <p:ph idx="1"/>
          </p:nvPr>
        </p:nvSpPr>
        <p:spPr>
          <a:xfrm>
            <a:off x="6211043" y="999076"/>
            <a:ext cx="2750460" cy="307500"/>
          </a:xfrm>
        </p:spPr>
        <p:txBody>
          <a:bodyPr>
            <a:normAutofit/>
          </a:bodyPr>
          <a:lstStyle/>
          <a:p>
            <a:r>
              <a:rPr kumimoji="1" lang="ja-JP" altLang="en-US" sz="1400" dirty="0" smtClean="0"/>
              <a:t>最後</a:t>
            </a:r>
            <a:r>
              <a:rPr lang="ja-JP" altLang="en-US" sz="1400" dirty="0" smtClean="0"/>
              <a:t>の</a:t>
            </a:r>
            <a:r>
              <a:rPr lang="en-US" altLang="ja-JP" sz="1400" dirty="0" smtClean="0"/>
              <a:t> 30 </a:t>
            </a:r>
            <a:r>
              <a:rPr lang="ja-JP" altLang="en-US" sz="1400" dirty="0" smtClean="0"/>
              <a:t>年間を時間平均</a:t>
            </a:r>
            <a:endParaRPr lang="en-US" altLang="ja-JP" sz="1400" dirty="0"/>
          </a:p>
        </p:txBody>
      </p:sp>
      <p:pic>
        <p:nvPicPr>
          <p:cNvPr id="4" name="図 3" descr="スクリーンショット 2016-05-06 3.14.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97" y="1820391"/>
            <a:ext cx="3375746" cy="2043801"/>
          </a:xfrm>
          <a:prstGeom prst="rect">
            <a:avLst/>
          </a:prstGeom>
        </p:spPr>
      </p:pic>
      <p:pic>
        <p:nvPicPr>
          <p:cNvPr id="5" name="図 4" descr="スクリーンショット 2016-05-06 3.15.13.png"/>
          <p:cNvPicPr>
            <a:picLocks noChangeAspect="1"/>
          </p:cNvPicPr>
          <p:nvPr/>
        </p:nvPicPr>
        <p:blipFill rotWithShape="1">
          <a:blip r:embed="rId3">
            <a:extLst>
              <a:ext uri="{28A0092B-C50C-407E-A947-70E740481C1C}">
                <a14:useLocalDpi xmlns:a14="http://schemas.microsoft.com/office/drawing/2010/main" val="0"/>
              </a:ext>
            </a:extLst>
          </a:blip>
          <a:srcRect t="6281" r="8280"/>
          <a:stretch/>
        </p:blipFill>
        <p:spPr>
          <a:xfrm>
            <a:off x="95989" y="1870199"/>
            <a:ext cx="3087949" cy="1915243"/>
          </a:xfrm>
          <a:prstGeom prst="rect">
            <a:avLst/>
          </a:prstGeom>
        </p:spPr>
      </p:pic>
      <p:pic>
        <p:nvPicPr>
          <p:cNvPr id="6" name="図 5" descr="スクリーンショット 2016-05-06 3.17.22.png"/>
          <p:cNvPicPr>
            <a:picLocks noChangeAspect="1"/>
          </p:cNvPicPr>
          <p:nvPr/>
        </p:nvPicPr>
        <p:blipFill rotWithShape="1">
          <a:blip r:embed="rId4">
            <a:extLst>
              <a:ext uri="{28A0092B-C50C-407E-A947-70E740481C1C}">
                <a14:useLocalDpi xmlns:a14="http://schemas.microsoft.com/office/drawing/2010/main" val="0"/>
              </a:ext>
            </a:extLst>
          </a:blip>
          <a:srcRect l="12274" t="12338" r="15001"/>
          <a:stretch/>
        </p:blipFill>
        <p:spPr>
          <a:xfrm>
            <a:off x="5912210" y="1783035"/>
            <a:ext cx="3002996" cy="1977503"/>
          </a:xfrm>
          <a:prstGeom prst="rect">
            <a:avLst/>
          </a:prstGeom>
        </p:spPr>
      </p:pic>
      <p:pic>
        <p:nvPicPr>
          <p:cNvPr id="7" name="図 6" descr="スクリーンショット 2016-05-06 3.16.19.png"/>
          <p:cNvPicPr>
            <a:picLocks noChangeAspect="1"/>
          </p:cNvPicPr>
          <p:nvPr/>
        </p:nvPicPr>
        <p:blipFill rotWithShape="1">
          <a:blip r:embed="rId5">
            <a:extLst>
              <a:ext uri="{28A0092B-C50C-407E-A947-70E740481C1C}">
                <a14:useLocalDpi xmlns:a14="http://schemas.microsoft.com/office/drawing/2010/main" val="0"/>
              </a:ext>
            </a:extLst>
          </a:blip>
          <a:srcRect l="10350" t="5989" r="8445"/>
          <a:stretch/>
        </p:blipFill>
        <p:spPr>
          <a:xfrm>
            <a:off x="5914416" y="4545020"/>
            <a:ext cx="3038143" cy="1954981"/>
          </a:xfrm>
          <a:prstGeom prst="rect">
            <a:avLst/>
          </a:prstGeom>
        </p:spPr>
      </p:pic>
      <p:pic>
        <p:nvPicPr>
          <p:cNvPr id="8" name="図 7" descr="スクリーンショット 2016-05-06 3.15.59.png"/>
          <p:cNvPicPr>
            <a:picLocks noChangeAspect="1"/>
          </p:cNvPicPr>
          <p:nvPr/>
        </p:nvPicPr>
        <p:blipFill rotWithShape="1">
          <a:blip r:embed="rId6">
            <a:extLst>
              <a:ext uri="{28A0092B-C50C-407E-A947-70E740481C1C}">
                <a14:useLocalDpi xmlns:a14="http://schemas.microsoft.com/office/drawing/2010/main" val="0"/>
              </a:ext>
            </a:extLst>
          </a:blip>
          <a:srcRect l="2945" r="6627"/>
          <a:stretch/>
        </p:blipFill>
        <p:spPr>
          <a:xfrm>
            <a:off x="3050595" y="4545021"/>
            <a:ext cx="2851370" cy="1979886"/>
          </a:xfrm>
          <a:prstGeom prst="rect">
            <a:avLst/>
          </a:prstGeom>
        </p:spPr>
      </p:pic>
      <p:pic>
        <p:nvPicPr>
          <p:cNvPr id="9" name="図 8" descr="スクリーンショット 2016-05-06 3.15.34.png"/>
          <p:cNvPicPr>
            <a:picLocks noChangeAspect="1"/>
          </p:cNvPicPr>
          <p:nvPr/>
        </p:nvPicPr>
        <p:blipFill rotWithShape="1">
          <a:blip r:embed="rId7">
            <a:extLst>
              <a:ext uri="{28A0092B-C50C-407E-A947-70E740481C1C}">
                <a14:useLocalDpi xmlns:a14="http://schemas.microsoft.com/office/drawing/2010/main" val="0"/>
              </a:ext>
            </a:extLst>
          </a:blip>
          <a:srcRect l="2877" r="7561"/>
          <a:stretch/>
        </p:blipFill>
        <p:spPr>
          <a:xfrm>
            <a:off x="158245" y="4523229"/>
            <a:ext cx="2954606" cy="2014130"/>
          </a:xfrm>
          <a:prstGeom prst="rect">
            <a:avLst/>
          </a:prstGeom>
        </p:spPr>
      </p:pic>
      <p:sp>
        <p:nvSpPr>
          <p:cNvPr id="10" name="テキスト ボックス 9"/>
          <p:cNvSpPr txBox="1"/>
          <p:nvPr/>
        </p:nvSpPr>
        <p:spPr>
          <a:xfrm>
            <a:off x="8833" y="6176248"/>
            <a:ext cx="1759271" cy="253916"/>
          </a:xfrm>
          <a:prstGeom prst="rect">
            <a:avLst/>
          </a:prstGeom>
          <a:noFill/>
        </p:spPr>
        <p:txBody>
          <a:bodyPr wrap="square" rtlCol="0">
            <a:spAutoFit/>
          </a:bodyPr>
          <a:lstStyle/>
          <a:p>
            <a:r>
              <a:rPr kumimoji="1" lang="en-US" altLang="ja-JP" sz="1050" dirty="0" smtClean="0"/>
              <a:t>(x 10</a:t>
            </a:r>
            <a:r>
              <a:rPr kumimoji="1" lang="en-US" altLang="ja-JP" sz="1050" baseline="30000" dirty="0" smtClean="0"/>
              <a:t>-2</a:t>
            </a:r>
            <a:r>
              <a:rPr kumimoji="1" lang="en-US" altLang="ja-JP" sz="1050" dirty="0" smtClean="0"/>
              <a:t>)</a:t>
            </a:r>
            <a:endParaRPr kumimoji="1" lang="ja-JP" altLang="en-US" sz="1050" dirty="0"/>
          </a:p>
        </p:txBody>
      </p:sp>
      <p:sp>
        <p:nvSpPr>
          <p:cNvPr id="11" name="テキスト ボックス 10"/>
          <p:cNvSpPr txBox="1"/>
          <p:nvPr/>
        </p:nvSpPr>
        <p:spPr>
          <a:xfrm>
            <a:off x="908952" y="1513321"/>
            <a:ext cx="2524014" cy="369332"/>
          </a:xfrm>
          <a:prstGeom prst="rect">
            <a:avLst/>
          </a:prstGeom>
          <a:noFill/>
        </p:spPr>
        <p:txBody>
          <a:bodyPr wrap="square" rtlCol="0">
            <a:spAutoFit/>
          </a:bodyPr>
          <a:lstStyle/>
          <a:p>
            <a:r>
              <a:rPr lang="ja-JP" altLang="en-US" dirty="0" smtClean="0"/>
              <a:t>地表大気温度</a:t>
            </a:r>
            <a:r>
              <a:rPr lang="en-US" altLang="ja-JP" dirty="0" smtClean="0"/>
              <a:t> [</a:t>
            </a:r>
            <a:r>
              <a:rPr lang="ja-JP" altLang="en-US" dirty="0" smtClean="0"/>
              <a:t>度</a:t>
            </a:r>
            <a:r>
              <a:rPr lang="en-US" altLang="ja-JP" dirty="0" smtClean="0"/>
              <a:t>]</a:t>
            </a:r>
            <a:endParaRPr kumimoji="1" lang="ja-JP" altLang="en-US" dirty="0"/>
          </a:p>
        </p:txBody>
      </p:sp>
      <p:sp>
        <p:nvSpPr>
          <p:cNvPr id="12" name="テキスト ボックス 11"/>
          <p:cNvSpPr txBox="1"/>
          <p:nvPr/>
        </p:nvSpPr>
        <p:spPr>
          <a:xfrm>
            <a:off x="3432966" y="1500867"/>
            <a:ext cx="2593514" cy="369332"/>
          </a:xfrm>
          <a:prstGeom prst="rect">
            <a:avLst/>
          </a:prstGeom>
          <a:noFill/>
        </p:spPr>
        <p:txBody>
          <a:bodyPr wrap="square" rtlCol="0">
            <a:spAutoFit/>
          </a:bodyPr>
          <a:lstStyle/>
          <a:p>
            <a:r>
              <a:rPr kumimoji="1" lang="ja-JP" altLang="en-US" dirty="0" smtClean="0"/>
              <a:t>降水量</a:t>
            </a:r>
            <a:r>
              <a:rPr kumimoji="1" lang="en-US" altLang="ja-JP" dirty="0" smtClean="0"/>
              <a:t> [mm/day]</a:t>
            </a:r>
            <a:endParaRPr kumimoji="1" lang="ja-JP" altLang="en-US" dirty="0"/>
          </a:p>
        </p:txBody>
      </p:sp>
      <p:sp>
        <p:nvSpPr>
          <p:cNvPr id="13" name="テキスト ボックス 12"/>
          <p:cNvSpPr txBox="1"/>
          <p:nvPr/>
        </p:nvSpPr>
        <p:spPr>
          <a:xfrm>
            <a:off x="6164746" y="1420741"/>
            <a:ext cx="2979254" cy="338554"/>
          </a:xfrm>
          <a:prstGeom prst="rect">
            <a:avLst/>
          </a:prstGeom>
          <a:noFill/>
        </p:spPr>
        <p:txBody>
          <a:bodyPr wrap="square" rtlCol="0">
            <a:spAutoFit/>
          </a:bodyPr>
          <a:lstStyle/>
          <a:p>
            <a:r>
              <a:rPr lang="ja-JP" altLang="en-US" sz="1600" dirty="0" smtClean="0"/>
              <a:t>淡水</a:t>
            </a:r>
            <a:r>
              <a:rPr lang="ja-JP" altLang="en-US" sz="1600" dirty="0" smtClean="0"/>
              <a:t>フラックス</a:t>
            </a:r>
            <a:r>
              <a:rPr lang="en-US" altLang="ja-JP" sz="1600" dirty="0" smtClean="0"/>
              <a:t>(</a:t>
            </a:r>
            <a:r>
              <a:rPr lang="en-US" altLang="ja-JP" sz="1600" dirty="0" smtClean="0"/>
              <a:t>E-P</a:t>
            </a:r>
            <a:r>
              <a:rPr lang="en-US" altLang="ja-JP" sz="1600" dirty="0" smtClean="0"/>
              <a:t>)</a:t>
            </a:r>
            <a:r>
              <a:rPr kumimoji="1" lang="en-US" altLang="ja-JP" sz="1200" dirty="0" smtClean="0"/>
              <a:t>[</a:t>
            </a:r>
            <a:r>
              <a:rPr kumimoji="1" lang="en-US" altLang="ja-JP" sz="1200" dirty="0" smtClean="0"/>
              <a:t>mm/day]</a:t>
            </a:r>
            <a:endParaRPr kumimoji="1" lang="ja-JP" altLang="en-US" sz="1200" dirty="0"/>
          </a:p>
        </p:txBody>
      </p:sp>
      <p:sp>
        <p:nvSpPr>
          <p:cNvPr id="14" name="テキスト ボックス 13"/>
          <p:cNvSpPr txBox="1"/>
          <p:nvPr/>
        </p:nvSpPr>
        <p:spPr>
          <a:xfrm>
            <a:off x="1028736" y="4175689"/>
            <a:ext cx="1897344" cy="369332"/>
          </a:xfrm>
          <a:prstGeom prst="rect">
            <a:avLst/>
          </a:prstGeom>
          <a:noFill/>
        </p:spPr>
        <p:txBody>
          <a:bodyPr wrap="square" rtlCol="0">
            <a:spAutoFit/>
          </a:bodyPr>
          <a:lstStyle/>
          <a:p>
            <a:r>
              <a:rPr lang="ja-JP" altLang="en-US" dirty="0" smtClean="0"/>
              <a:t>風応力</a:t>
            </a:r>
            <a:r>
              <a:rPr lang="en-US" altLang="ja-JP" dirty="0" smtClean="0"/>
              <a:t> [N/m</a:t>
            </a:r>
            <a:r>
              <a:rPr lang="en-US" altLang="ja-JP" baseline="30000" dirty="0" smtClean="0"/>
              <a:t>2</a:t>
            </a:r>
            <a:r>
              <a:rPr lang="en-US" altLang="ja-JP" dirty="0" smtClean="0"/>
              <a:t>]</a:t>
            </a:r>
            <a:endParaRPr kumimoji="1" lang="ja-JP" altLang="en-US" dirty="0"/>
          </a:p>
        </p:txBody>
      </p:sp>
      <p:sp>
        <p:nvSpPr>
          <p:cNvPr id="15" name="テキスト ボックス 14"/>
          <p:cNvSpPr txBox="1"/>
          <p:nvPr/>
        </p:nvSpPr>
        <p:spPr>
          <a:xfrm>
            <a:off x="3863633" y="4207799"/>
            <a:ext cx="1695138" cy="369332"/>
          </a:xfrm>
          <a:prstGeom prst="rect">
            <a:avLst/>
          </a:prstGeom>
          <a:noFill/>
        </p:spPr>
        <p:txBody>
          <a:bodyPr wrap="square" rtlCol="0">
            <a:spAutoFit/>
          </a:bodyPr>
          <a:lstStyle/>
          <a:p>
            <a:r>
              <a:rPr lang="ja-JP" altLang="en-US" dirty="0" smtClean="0"/>
              <a:t>海氷被覆度</a:t>
            </a:r>
            <a:endParaRPr kumimoji="1" lang="ja-JP" altLang="en-US" dirty="0"/>
          </a:p>
        </p:txBody>
      </p:sp>
      <p:sp>
        <p:nvSpPr>
          <p:cNvPr id="16" name="テキスト ボックス 15"/>
          <p:cNvSpPr txBox="1"/>
          <p:nvPr/>
        </p:nvSpPr>
        <p:spPr>
          <a:xfrm>
            <a:off x="6284010" y="4218336"/>
            <a:ext cx="2520952" cy="338554"/>
          </a:xfrm>
          <a:prstGeom prst="rect">
            <a:avLst/>
          </a:prstGeom>
          <a:noFill/>
        </p:spPr>
        <p:txBody>
          <a:bodyPr wrap="square" rtlCol="0">
            <a:spAutoFit/>
          </a:bodyPr>
          <a:lstStyle/>
          <a:p>
            <a:r>
              <a:rPr lang="ja-JP" altLang="en-US" sz="1600" dirty="0" smtClean="0"/>
              <a:t>海面</a:t>
            </a:r>
            <a:r>
              <a:rPr kumimoji="1" lang="ja-JP" altLang="en-US" sz="1600" dirty="0" smtClean="0"/>
              <a:t>熱</a:t>
            </a:r>
            <a:r>
              <a:rPr lang="ja-JP" altLang="en-US" sz="1600" dirty="0" smtClean="0"/>
              <a:t>フラックス</a:t>
            </a:r>
            <a:r>
              <a:rPr lang="en-US" altLang="ja-JP" sz="1600" dirty="0" smtClean="0"/>
              <a:t>[</a:t>
            </a:r>
            <a:r>
              <a:rPr lang="en-US" altLang="ja-JP" sz="1600" dirty="0" smtClean="0"/>
              <a:t>W/m</a:t>
            </a:r>
            <a:r>
              <a:rPr lang="en-US" altLang="ja-JP" sz="1600" baseline="30000" dirty="0" smtClean="0"/>
              <a:t>2</a:t>
            </a:r>
            <a:r>
              <a:rPr lang="en-US" altLang="ja-JP" sz="1600" dirty="0" smtClean="0"/>
              <a:t>]</a:t>
            </a:r>
            <a:endParaRPr kumimoji="1" lang="ja-JP" altLang="en-US" sz="1600" dirty="0"/>
          </a:p>
        </p:txBody>
      </p:sp>
    </p:spTree>
    <p:extLst>
      <p:ext uri="{BB962C8B-B14F-4D97-AF65-F5344CB8AC3E}">
        <p14:creationId xmlns:p14="http://schemas.microsoft.com/office/powerpoint/2010/main" val="59195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880807"/>
          </a:xfrm>
        </p:spPr>
        <p:txBody>
          <a:bodyPr/>
          <a:lstStyle/>
          <a:p>
            <a:r>
              <a:rPr kumimoji="1" lang="ja-JP" altLang="en-US" dirty="0" smtClean="0"/>
              <a:t>計算結果 </a:t>
            </a:r>
            <a:r>
              <a:rPr kumimoji="1" lang="en-US" altLang="ja-JP" dirty="0" smtClean="0"/>
              <a:t>(C</a:t>
            </a:r>
            <a:r>
              <a:rPr lang="en-US" altLang="ja-JP" cap="none" dirty="0" smtClean="0"/>
              <a:t>ontrol</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1275699"/>
            <a:ext cx="7620000" cy="4373563"/>
          </a:xfrm>
        </p:spPr>
        <p:txBody>
          <a:bodyPr/>
          <a:lstStyle/>
          <a:p>
            <a:r>
              <a:rPr kumimoji="1" lang="ja-JP" altLang="en-US" dirty="0" smtClean="0"/>
              <a:t>大気海洋の南北熱輸送と海氷末端の位置の関係</a:t>
            </a:r>
            <a:endParaRPr kumimoji="1" lang="ja-JP" altLang="en-US" dirty="0"/>
          </a:p>
        </p:txBody>
      </p:sp>
      <p:sp>
        <p:nvSpPr>
          <p:cNvPr id="4" name="テキスト ボックス 3"/>
          <p:cNvSpPr txBox="1"/>
          <p:nvPr/>
        </p:nvSpPr>
        <p:spPr>
          <a:xfrm>
            <a:off x="4818693" y="1915101"/>
            <a:ext cx="4544763" cy="523220"/>
          </a:xfrm>
          <a:prstGeom prst="rect">
            <a:avLst/>
          </a:prstGeom>
          <a:noFill/>
        </p:spPr>
        <p:txBody>
          <a:bodyPr wrap="square" rtlCol="0">
            <a:spAutoFit/>
          </a:bodyPr>
          <a:lstStyle/>
          <a:p>
            <a:r>
              <a:rPr kumimoji="1" lang="en-US" altLang="ja-JP" sz="1400" dirty="0" smtClean="0"/>
              <a:t>H</a:t>
            </a:r>
            <a:r>
              <a:rPr kumimoji="1" lang="en-US" altLang="ja-JP" sz="1400" baseline="-25000" dirty="0" smtClean="0"/>
              <a:t>A</a:t>
            </a:r>
            <a:r>
              <a:rPr kumimoji="1" lang="en-US" altLang="ja-JP" sz="1400" dirty="0" smtClean="0"/>
              <a:t>: </a:t>
            </a:r>
            <a:r>
              <a:rPr kumimoji="1" lang="en-US" altLang="ja-JP" sz="1400" dirty="0" smtClean="0"/>
              <a:t>(</a:t>
            </a:r>
            <a:r>
              <a:rPr lang="ja-JP" altLang="en-US" sz="1400" dirty="0" smtClean="0"/>
              <a:t>乾燥</a:t>
            </a:r>
            <a:r>
              <a:rPr kumimoji="1" lang="ja-JP" altLang="en-US" sz="1400" dirty="0" smtClean="0"/>
              <a:t>静的エネルギー</a:t>
            </a:r>
            <a:r>
              <a:rPr lang="en-US" altLang="en-US" sz="1400" dirty="0"/>
              <a:t> </a:t>
            </a:r>
            <a:r>
              <a:rPr lang="en-US" altLang="en-US" sz="1400" dirty="0" smtClean="0"/>
              <a:t>+ </a:t>
            </a:r>
            <a:r>
              <a:rPr lang="ja-JP" altLang="en-US" sz="1400" dirty="0" smtClean="0"/>
              <a:t>潜熱エネルギー</a:t>
            </a:r>
            <a:r>
              <a:rPr kumimoji="1" lang="en-US" altLang="ja-JP" sz="1400" dirty="0" smtClean="0"/>
              <a:t>)</a:t>
            </a:r>
            <a:r>
              <a:rPr kumimoji="1" lang="en-US" altLang="ja-JP" sz="1400" dirty="0" smtClean="0"/>
              <a:t>*v</a:t>
            </a:r>
          </a:p>
          <a:p>
            <a:r>
              <a:rPr kumimoji="1" lang="en-US" altLang="ja-JP" sz="1400" dirty="0" smtClean="0"/>
              <a:t>H</a:t>
            </a:r>
            <a:r>
              <a:rPr kumimoji="1" lang="en-US" altLang="ja-JP" sz="1400" baseline="-25000" dirty="0" smtClean="0"/>
              <a:t>o </a:t>
            </a:r>
            <a:r>
              <a:rPr kumimoji="1" lang="en-US" altLang="ja-JP" sz="1400" dirty="0" smtClean="0"/>
              <a:t>: </a:t>
            </a:r>
            <a:r>
              <a:rPr kumimoji="1" lang="en-US" altLang="ja-JP" sz="1400" dirty="0" err="1" smtClean="0"/>
              <a:t>Cpo</a:t>
            </a:r>
            <a:r>
              <a:rPr kumimoji="1" lang="en-US" altLang="ja-JP" sz="1400" dirty="0" smtClean="0"/>
              <a:t> * </a:t>
            </a:r>
            <a:r>
              <a:rPr kumimoji="1" lang="en-US" altLang="ja-JP" sz="1400" dirty="0" err="1" smtClean="0"/>
              <a:t>Θ</a:t>
            </a:r>
            <a:r>
              <a:rPr kumimoji="1" lang="en-US" altLang="ja-JP" sz="1400" dirty="0" smtClean="0"/>
              <a:t> * ( v + </a:t>
            </a:r>
            <a:r>
              <a:rPr kumimoji="1" lang="en-US" altLang="ja-JP" sz="1400" dirty="0" err="1" smtClean="0"/>
              <a:t>v</a:t>
            </a:r>
            <a:r>
              <a:rPr kumimoji="1" lang="en-US" altLang="ja-JP" sz="1400" baseline="-25000" dirty="0" err="1" smtClean="0"/>
              <a:t>bolus</a:t>
            </a:r>
            <a:r>
              <a:rPr kumimoji="1" lang="en-US" altLang="ja-JP" sz="1400" baseline="-25000" dirty="0" smtClean="0"/>
              <a:t> </a:t>
            </a:r>
            <a:r>
              <a:rPr kumimoji="1" lang="en-US" altLang="ja-JP" sz="1400" dirty="0" smtClean="0"/>
              <a:t>) + </a:t>
            </a:r>
            <a:r>
              <a:rPr kumimoji="1" lang="ja-JP" altLang="en-US" sz="1400" dirty="0" smtClean="0"/>
              <a:t>拡散フラックス</a:t>
            </a:r>
            <a:r>
              <a:rPr kumimoji="1" lang="en-US" altLang="ja-JP" sz="1400" dirty="0" smtClean="0"/>
              <a:t> </a:t>
            </a:r>
            <a:r>
              <a:rPr kumimoji="1" lang="en-US" altLang="ja-JP" sz="1400" baseline="-25000" dirty="0" smtClean="0"/>
              <a:t> </a:t>
            </a:r>
            <a:endParaRPr kumimoji="1" lang="ja-JP" altLang="en-US" sz="1400" baseline="-25000" dirty="0"/>
          </a:p>
        </p:txBody>
      </p:sp>
      <p:pic>
        <p:nvPicPr>
          <p:cNvPr id="5" name="図 4" descr="スクリーンショット 2016-05-06 3.50.26.png"/>
          <p:cNvPicPr>
            <a:picLocks noChangeAspect="1"/>
          </p:cNvPicPr>
          <p:nvPr/>
        </p:nvPicPr>
        <p:blipFill rotWithShape="1">
          <a:blip r:embed="rId2">
            <a:extLst>
              <a:ext uri="{28A0092B-C50C-407E-A947-70E740481C1C}">
                <a14:useLocalDpi xmlns:a14="http://schemas.microsoft.com/office/drawing/2010/main" val="0"/>
              </a:ext>
            </a:extLst>
          </a:blip>
          <a:srcRect t="4747" r="6183"/>
          <a:stretch/>
        </p:blipFill>
        <p:spPr>
          <a:xfrm>
            <a:off x="284631" y="1805558"/>
            <a:ext cx="4534062" cy="2425637"/>
          </a:xfrm>
          <a:prstGeom prst="rect">
            <a:avLst/>
          </a:prstGeom>
        </p:spPr>
      </p:pic>
      <p:pic>
        <p:nvPicPr>
          <p:cNvPr id="6" name="図 5" descr="スクリーンショット 2016-05-06 3.04.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25" y="4512054"/>
            <a:ext cx="4034255" cy="1025711"/>
          </a:xfrm>
          <a:prstGeom prst="rect">
            <a:avLst/>
          </a:prstGeom>
        </p:spPr>
      </p:pic>
      <p:sp>
        <p:nvSpPr>
          <p:cNvPr id="7" name="テキスト ボックス 6"/>
          <p:cNvSpPr txBox="1"/>
          <p:nvPr/>
        </p:nvSpPr>
        <p:spPr>
          <a:xfrm>
            <a:off x="4849704" y="2861803"/>
            <a:ext cx="4140210" cy="3016210"/>
          </a:xfrm>
          <a:prstGeom prst="rect">
            <a:avLst/>
          </a:prstGeom>
          <a:noFill/>
        </p:spPr>
        <p:txBody>
          <a:bodyPr wrap="square" rtlCol="0">
            <a:spAutoFit/>
          </a:bodyPr>
          <a:lstStyle/>
          <a:p>
            <a:pPr marL="285750" indent="-285750">
              <a:buFont typeface="Arial"/>
              <a:buChar char="•"/>
            </a:pPr>
            <a:r>
              <a:rPr lang="ja-JP" altLang="en-US" sz="1600" dirty="0" smtClean="0"/>
              <a:t>先行研究が示唆するように</a:t>
            </a:r>
            <a:r>
              <a:rPr lang="en-US" altLang="ja-JP" sz="1600" dirty="0" smtClean="0"/>
              <a:t>, </a:t>
            </a:r>
            <a:r>
              <a:rPr lang="ja-JP" altLang="en-US" sz="1600" dirty="0" smtClean="0"/>
              <a:t>低緯度からの海洋熱輸送の収束域に海氷末端は対応しているか確認してみた</a:t>
            </a:r>
            <a:r>
              <a:rPr lang="en-US" altLang="ja-JP" sz="1600" dirty="0" smtClean="0"/>
              <a:t>. </a:t>
            </a:r>
          </a:p>
          <a:p>
            <a:pPr marL="742950" lvl="1" indent="-285750">
              <a:buFont typeface="Arial"/>
              <a:buChar char="•"/>
            </a:pPr>
            <a:r>
              <a:rPr lang="ja-JP" altLang="en-US" sz="1600" dirty="0" smtClean="0"/>
              <a:t>あれ</a:t>
            </a:r>
            <a:r>
              <a:rPr lang="en-US" altLang="ja-JP" sz="1600" dirty="0" smtClean="0"/>
              <a:t>, </a:t>
            </a:r>
            <a:r>
              <a:rPr lang="ja-JP" altLang="en-US" sz="1600" dirty="0" smtClean="0"/>
              <a:t>対応していない</a:t>
            </a:r>
            <a:r>
              <a:rPr lang="en-US" altLang="ja-JP" sz="1600" dirty="0"/>
              <a:t> </a:t>
            </a:r>
            <a:r>
              <a:rPr lang="en-US" altLang="ja-JP" sz="1600" dirty="0" smtClean="0"/>
              <a:t>?</a:t>
            </a:r>
            <a:endParaRPr lang="en-US" altLang="ja-JP" sz="1600" dirty="0"/>
          </a:p>
          <a:p>
            <a:pPr marL="742950" lvl="1" indent="-285750">
              <a:buFont typeface="Arial"/>
              <a:buChar char="•"/>
            </a:pPr>
            <a:r>
              <a:rPr lang="ja-JP" altLang="en-US" sz="1600" dirty="0" smtClean="0"/>
              <a:t>海面熱フラクッスの極値とは対応しているように見える</a:t>
            </a:r>
            <a:r>
              <a:rPr lang="en-US" altLang="ja-JP" sz="1600" dirty="0" smtClean="0"/>
              <a:t>. </a:t>
            </a:r>
          </a:p>
          <a:p>
            <a:pPr marL="742950" lvl="1" indent="-285750">
              <a:buFont typeface="Arial"/>
              <a:buChar char="•"/>
            </a:pPr>
            <a:r>
              <a:rPr lang="ja-JP" altLang="ja-JP" sz="1600" dirty="0" smtClean="0"/>
              <a:t>H</a:t>
            </a:r>
            <a:r>
              <a:rPr lang="en-US" altLang="ja-JP" sz="1600" dirty="0" smtClean="0"/>
              <a:t>o</a:t>
            </a:r>
            <a:r>
              <a:rPr lang="ja-JP" altLang="en-US" sz="1600" dirty="0" smtClean="0"/>
              <a:t> の診断に誤りがあるかもしれない</a:t>
            </a:r>
            <a:r>
              <a:rPr lang="en-US" altLang="ja-JP" sz="1600" dirty="0" smtClean="0"/>
              <a:t>.</a:t>
            </a:r>
          </a:p>
          <a:p>
            <a:pPr marL="1200150" lvl="2" indent="-285750">
              <a:buFont typeface="Arial"/>
              <a:buChar char="•"/>
            </a:pPr>
            <a:r>
              <a:rPr lang="ja-JP" altLang="en-US" sz="1600" dirty="0" smtClean="0"/>
              <a:t>なぜならば</a:t>
            </a:r>
            <a:r>
              <a:rPr lang="en-US" altLang="ja-JP" sz="1600" dirty="0" smtClean="0"/>
              <a:t>, </a:t>
            </a:r>
            <a:r>
              <a:rPr lang="ja-JP" altLang="en-US" sz="1600" dirty="0" smtClean="0"/>
              <a:t>中緯度あたりの海面熱フラクッスの正の極値と</a:t>
            </a:r>
            <a:r>
              <a:rPr lang="en-US" altLang="ja-JP" sz="1600" dirty="0" smtClean="0"/>
              <a:t> Ho (</a:t>
            </a:r>
            <a:r>
              <a:rPr lang="ja-JP" altLang="en-US" sz="1600" dirty="0" smtClean="0"/>
              <a:t>の発散</a:t>
            </a:r>
            <a:r>
              <a:rPr lang="en-US" altLang="ja-JP" sz="1600" dirty="0" smtClean="0"/>
              <a:t>)</a:t>
            </a:r>
            <a:r>
              <a:rPr lang="ja-JP" altLang="en-US" sz="1600" dirty="0" smtClean="0"/>
              <a:t>が不整合である</a:t>
            </a:r>
            <a:r>
              <a:rPr lang="en-US" altLang="ja-JP" sz="1400" dirty="0" smtClean="0"/>
              <a:t>. </a:t>
            </a:r>
          </a:p>
          <a:p>
            <a:pPr marL="742950" lvl="1" indent="-285750">
              <a:buFont typeface="Arial"/>
              <a:buChar char="•"/>
            </a:pPr>
            <a:endParaRPr lang="en-US" altLang="ja-JP" sz="1400" dirty="0" smtClean="0"/>
          </a:p>
        </p:txBody>
      </p:sp>
      <p:sp>
        <p:nvSpPr>
          <p:cNvPr id="8" name="テキスト ボックス 7"/>
          <p:cNvSpPr txBox="1"/>
          <p:nvPr/>
        </p:nvSpPr>
        <p:spPr>
          <a:xfrm>
            <a:off x="2270091" y="4231195"/>
            <a:ext cx="1971627" cy="369332"/>
          </a:xfrm>
          <a:prstGeom prst="rect">
            <a:avLst/>
          </a:prstGeom>
          <a:noFill/>
        </p:spPr>
        <p:txBody>
          <a:bodyPr wrap="square" rtlCol="0">
            <a:spAutoFit/>
          </a:bodyPr>
          <a:lstStyle/>
          <a:p>
            <a:r>
              <a:rPr kumimoji="1" lang="ja-JP" altLang="en-US" dirty="0" smtClean="0"/>
              <a:t>海氷</a:t>
            </a:r>
            <a:r>
              <a:rPr lang="en-US" altLang="en-US" dirty="0" smtClean="0"/>
              <a:t>厚さ</a:t>
            </a:r>
            <a:endParaRPr kumimoji="1" lang="ja-JP" altLang="en-US" dirty="0"/>
          </a:p>
        </p:txBody>
      </p:sp>
      <p:sp>
        <p:nvSpPr>
          <p:cNvPr id="9" name="テキスト ボックス 8"/>
          <p:cNvSpPr txBox="1"/>
          <p:nvPr/>
        </p:nvSpPr>
        <p:spPr>
          <a:xfrm>
            <a:off x="2158749" y="1995618"/>
            <a:ext cx="1752692" cy="400110"/>
          </a:xfrm>
          <a:prstGeom prst="rect">
            <a:avLst/>
          </a:prstGeom>
          <a:noFill/>
        </p:spPr>
        <p:txBody>
          <a:bodyPr wrap="square" rtlCol="0">
            <a:spAutoFit/>
          </a:bodyPr>
          <a:lstStyle/>
          <a:p>
            <a:r>
              <a:rPr kumimoji="1" lang="en-US" altLang="ja-JP" sz="2000" b="1" dirty="0" smtClean="0"/>
              <a:t>H</a:t>
            </a:r>
            <a:r>
              <a:rPr kumimoji="1" lang="en-US" altLang="ja-JP" sz="2000" b="1" baseline="-25000" dirty="0" smtClean="0"/>
              <a:t>A </a:t>
            </a:r>
            <a:r>
              <a:rPr kumimoji="1" lang="en-US" altLang="ja-JP" sz="2000" b="1" dirty="0" smtClean="0"/>
              <a:t>+ H</a:t>
            </a:r>
            <a:r>
              <a:rPr kumimoji="1" lang="en-US" altLang="ja-JP" sz="2000" b="1" baseline="-25000" dirty="0" smtClean="0"/>
              <a:t>o</a:t>
            </a:r>
            <a:endParaRPr kumimoji="1" lang="ja-JP" altLang="en-US" sz="2000" b="1" baseline="-25000" dirty="0"/>
          </a:p>
        </p:txBody>
      </p:sp>
      <p:sp>
        <p:nvSpPr>
          <p:cNvPr id="10" name="テキスト ボックス 9"/>
          <p:cNvSpPr txBox="1"/>
          <p:nvPr/>
        </p:nvSpPr>
        <p:spPr>
          <a:xfrm>
            <a:off x="3642869" y="2103945"/>
            <a:ext cx="1215709" cy="400110"/>
          </a:xfrm>
          <a:prstGeom prst="rect">
            <a:avLst/>
          </a:prstGeom>
          <a:noFill/>
        </p:spPr>
        <p:txBody>
          <a:bodyPr wrap="square" rtlCol="0">
            <a:spAutoFit/>
          </a:bodyPr>
          <a:lstStyle/>
          <a:p>
            <a:r>
              <a:rPr kumimoji="1" lang="en-US" altLang="ja-JP" sz="2000" b="1" dirty="0" smtClean="0"/>
              <a:t>H</a:t>
            </a:r>
            <a:r>
              <a:rPr kumimoji="1" lang="en-US" altLang="ja-JP" sz="2000" b="1" baseline="-25000" dirty="0" smtClean="0"/>
              <a:t>A</a:t>
            </a:r>
            <a:endParaRPr kumimoji="1" lang="ja-JP" altLang="en-US" sz="2000" b="1" baseline="-25000" dirty="0"/>
          </a:p>
        </p:txBody>
      </p:sp>
      <p:sp>
        <p:nvSpPr>
          <p:cNvPr id="11" name="テキスト ボックス 10"/>
          <p:cNvSpPr txBox="1"/>
          <p:nvPr/>
        </p:nvSpPr>
        <p:spPr>
          <a:xfrm>
            <a:off x="3590533" y="2980027"/>
            <a:ext cx="1215709" cy="400110"/>
          </a:xfrm>
          <a:prstGeom prst="rect">
            <a:avLst/>
          </a:prstGeom>
          <a:noFill/>
        </p:spPr>
        <p:txBody>
          <a:bodyPr wrap="square" rtlCol="0">
            <a:spAutoFit/>
          </a:bodyPr>
          <a:lstStyle/>
          <a:p>
            <a:r>
              <a:rPr kumimoji="1" lang="en-US" altLang="ja-JP" sz="2000" b="1" dirty="0" smtClean="0"/>
              <a:t>H</a:t>
            </a:r>
            <a:r>
              <a:rPr lang="en-US" altLang="ja-JP" sz="2000" b="1" baseline="-25000" dirty="0"/>
              <a:t>O</a:t>
            </a:r>
            <a:endParaRPr kumimoji="1" lang="ja-JP" altLang="en-US" sz="2000" b="1" baseline="-25000" dirty="0"/>
          </a:p>
        </p:txBody>
      </p:sp>
      <p:pic>
        <p:nvPicPr>
          <p:cNvPr id="20" name="図 19" descr="スクリーンショット 2016-05-06 3.16.19.png"/>
          <p:cNvPicPr>
            <a:picLocks noChangeAspect="1"/>
          </p:cNvPicPr>
          <p:nvPr/>
        </p:nvPicPr>
        <p:blipFill rotWithShape="1">
          <a:blip r:embed="rId4">
            <a:extLst>
              <a:ext uri="{28A0092B-C50C-407E-A947-70E740481C1C}">
                <a14:useLocalDpi xmlns:a14="http://schemas.microsoft.com/office/drawing/2010/main" val="0"/>
              </a:ext>
            </a:extLst>
          </a:blip>
          <a:srcRect l="10350" t="5989" r="8445"/>
          <a:stretch/>
        </p:blipFill>
        <p:spPr>
          <a:xfrm>
            <a:off x="661559" y="5792536"/>
            <a:ext cx="4108047" cy="1083331"/>
          </a:xfrm>
          <a:prstGeom prst="rect">
            <a:avLst/>
          </a:prstGeom>
        </p:spPr>
      </p:pic>
      <p:cxnSp>
        <p:nvCxnSpPr>
          <p:cNvPr id="14" name="直線コネクタ 13"/>
          <p:cNvCxnSpPr/>
          <p:nvPr/>
        </p:nvCxnSpPr>
        <p:spPr>
          <a:xfrm>
            <a:off x="1893573" y="1915101"/>
            <a:ext cx="24903" cy="48090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4081528" y="1915101"/>
            <a:ext cx="0" cy="48090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1038013" y="6180145"/>
            <a:ext cx="3669335" cy="0"/>
          </a:xfrm>
          <a:prstGeom prst="line">
            <a:avLst/>
          </a:prstGeom>
          <a:ln w="12700" cmpd="sng"/>
        </p:spPr>
        <p:style>
          <a:lnRef idx="2">
            <a:schemeClr val="dk1"/>
          </a:lnRef>
          <a:fillRef idx="0">
            <a:schemeClr val="dk1"/>
          </a:fillRef>
          <a:effectRef idx="1">
            <a:schemeClr val="dk1"/>
          </a:effectRef>
          <a:fontRef idx="minor">
            <a:schemeClr val="tx1"/>
          </a:fontRef>
        </p:style>
      </p:cxnSp>
      <p:sp>
        <p:nvSpPr>
          <p:cNvPr id="27" name="テキスト ボックス 26"/>
          <p:cNvSpPr txBox="1"/>
          <p:nvPr/>
        </p:nvSpPr>
        <p:spPr>
          <a:xfrm>
            <a:off x="2081052" y="5504066"/>
            <a:ext cx="1971627" cy="369332"/>
          </a:xfrm>
          <a:prstGeom prst="rect">
            <a:avLst/>
          </a:prstGeom>
          <a:noFill/>
        </p:spPr>
        <p:txBody>
          <a:bodyPr wrap="square" rtlCol="0">
            <a:spAutoFit/>
          </a:bodyPr>
          <a:lstStyle/>
          <a:p>
            <a:r>
              <a:rPr kumimoji="1" lang="ja-JP" altLang="en-US" dirty="0" smtClean="0"/>
              <a:t>海</a:t>
            </a:r>
            <a:r>
              <a:rPr lang="en-US" altLang="en-US" dirty="0" smtClean="0"/>
              <a:t>面熱フラクッス</a:t>
            </a:r>
            <a:endParaRPr kumimoji="1" lang="ja-JP" altLang="en-US" dirty="0"/>
          </a:p>
        </p:txBody>
      </p:sp>
    </p:spTree>
    <p:extLst>
      <p:ext uri="{BB962C8B-B14F-4D97-AF65-F5344CB8AC3E}">
        <p14:creationId xmlns:p14="http://schemas.microsoft.com/office/powerpoint/2010/main" val="323795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今日の話題</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pPr marL="342900" indent="-342900">
              <a:buFont typeface="Arial"/>
              <a:buChar char="•"/>
            </a:pPr>
            <a:r>
              <a:rPr kumimoji="1" lang="ja-JP" altLang="en-US" dirty="0" smtClean="0"/>
              <a:t>海洋大循環を考慮した水惑星の気候の探索のために</a:t>
            </a:r>
            <a:r>
              <a:rPr kumimoji="1" lang="en-US" altLang="ja-JP" dirty="0" smtClean="0"/>
              <a:t>, </a:t>
            </a:r>
            <a:r>
              <a:rPr kumimoji="1" lang="ja-JP" altLang="en-US" dirty="0" smtClean="0"/>
              <a:t>大気海洋海氷結合モデルを開発し</a:t>
            </a:r>
            <a:r>
              <a:rPr lang="ja-JP" altLang="en-US" dirty="0" smtClean="0"/>
              <a:t>ている</a:t>
            </a:r>
            <a:r>
              <a:rPr kumimoji="1" lang="en-US" altLang="ja-JP" dirty="0" smtClean="0"/>
              <a:t>. </a:t>
            </a:r>
          </a:p>
          <a:p>
            <a:pPr marL="800100" lvl="1" indent="-342900">
              <a:buFont typeface="Arial"/>
              <a:buChar char="•"/>
            </a:pPr>
            <a:r>
              <a:rPr lang="ja-JP" altLang="en-US" dirty="0" smtClean="0"/>
              <a:t>現在</a:t>
            </a:r>
            <a:r>
              <a:rPr lang="en-US" altLang="ja-JP" dirty="0" smtClean="0"/>
              <a:t>, </a:t>
            </a:r>
            <a:r>
              <a:rPr lang="ja-JP" altLang="en-US" dirty="0" smtClean="0"/>
              <a:t>この結合モデルを用いて</a:t>
            </a:r>
            <a:r>
              <a:rPr lang="en-US" altLang="ja-JP" dirty="0" smtClean="0"/>
              <a:t>, </a:t>
            </a:r>
            <a:r>
              <a:rPr lang="ja-JP" altLang="en-US" dirty="0" smtClean="0"/>
              <a:t>現在地球の惑星パラメータを与えた水惑星実験を実施している</a:t>
            </a:r>
            <a:r>
              <a:rPr lang="en-US" altLang="ja-JP" dirty="0" smtClean="0"/>
              <a:t>.</a:t>
            </a:r>
            <a:r>
              <a:rPr lang="en-US" altLang="en-US" dirty="0"/>
              <a:t> </a:t>
            </a:r>
            <a:endParaRPr lang="en-US" altLang="en-US" dirty="0" smtClean="0"/>
          </a:p>
          <a:p>
            <a:pPr marL="800100" lvl="1" indent="-342900">
              <a:buFont typeface="Arial"/>
              <a:buChar char="•"/>
            </a:pPr>
            <a:r>
              <a:rPr lang="ja-JP" altLang="en-US" dirty="0" smtClean="0"/>
              <a:t>多様な水惑星の気候状態決定において</a:t>
            </a:r>
            <a:r>
              <a:rPr lang="en-US" altLang="ja-JP" dirty="0" smtClean="0"/>
              <a:t>, </a:t>
            </a:r>
            <a:r>
              <a:rPr lang="ja-JP" altLang="en-US" dirty="0" smtClean="0"/>
              <a:t>海洋大循環がどのような役割を果たすかを調べたい</a:t>
            </a:r>
            <a:r>
              <a:rPr lang="en-US" altLang="ja-JP" dirty="0" smtClean="0"/>
              <a:t>. </a:t>
            </a:r>
          </a:p>
          <a:p>
            <a:pPr marL="800100" lvl="1" indent="-342900">
              <a:buFont typeface="Arial"/>
              <a:buChar char="•"/>
            </a:pPr>
            <a:endParaRPr lang="en-US" altLang="ja-JP" dirty="0" smtClean="0"/>
          </a:p>
          <a:p>
            <a:pPr marL="342900" indent="-342900">
              <a:buFont typeface="Arial"/>
              <a:buChar char="•"/>
            </a:pPr>
            <a:r>
              <a:rPr lang="ja-JP" altLang="en-US" dirty="0" smtClean="0"/>
              <a:t>本発表では</a:t>
            </a:r>
            <a:r>
              <a:rPr lang="en-US" altLang="ja-JP" dirty="0" smtClean="0"/>
              <a:t>, </a:t>
            </a:r>
            <a:r>
              <a:rPr lang="ja-JP" altLang="en-US" dirty="0" smtClean="0"/>
              <a:t>特に</a:t>
            </a:r>
            <a:r>
              <a:rPr lang="en-US" altLang="ja-JP" dirty="0" smtClean="0"/>
              <a:t> </a:t>
            </a:r>
            <a:r>
              <a:rPr lang="ja-JP" altLang="en-US" u="sng" dirty="0" smtClean="0"/>
              <a:t>海洋熱輸送が海氷の拡大を抑制し</a:t>
            </a:r>
            <a:r>
              <a:rPr lang="en-US" altLang="ja-JP" u="sng" dirty="0" smtClean="0"/>
              <a:t>, </a:t>
            </a:r>
            <a:r>
              <a:rPr lang="ja-JP" altLang="en-US" u="sng" dirty="0" smtClean="0"/>
              <a:t>惑星の気候を安定化する効果</a:t>
            </a:r>
            <a:r>
              <a:rPr lang="en-US" altLang="ja-JP" u="sng" dirty="0" smtClean="0"/>
              <a:t> </a:t>
            </a:r>
            <a:r>
              <a:rPr lang="ja-JP" altLang="en-US" dirty="0" smtClean="0"/>
              <a:t>に焦点を当てて</a:t>
            </a:r>
            <a:r>
              <a:rPr lang="en-US" altLang="ja-JP" dirty="0" smtClean="0"/>
              <a:t>, </a:t>
            </a:r>
            <a:r>
              <a:rPr lang="ja-JP" altLang="en-US" dirty="0" smtClean="0"/>
              <a:t>先行研究</a:t>
            </a:r>
            <a:r>
              <a:rPr lang="en-US" altLang="en-US" dirty="0" smtClean="0"/>
              <a:t>を踏まえつつ</a:t>
            </a:r>
            <a:r>
              <a:rPr lang="en-US" altLang="ja-JP" dirty="0" smtClean="0"/>
              <a:t>, </a:t>
            </a:r>
            <a:r>
              <a:rPr lang="ja-JP" altLang="en-US" dirty="0" smtClean="0"/>
              <a:t>私たちモデルによる数値実験の結果を紹介したいと思う</a:t>
            </a:r>
            <a:r>
              <a:rPr lang="en-US" altLang="ja-JP" dirty="0" smtClean="0"/>
              <a:t>. </a:t>
            </a:r>
            <a:endParaRPr lang="en-US" altLang="ja-JP" dirty="0"/>
          </a:p>
        </p:txBody>
      </p:sp>
    </p:spTree>
    <p:extLst>
      <p:ext uri="{BB962C8B-B14F-4D97-AF65-F5344CB8AC3E}">
        <p14:creationId xmlns:p14="http://schemas.microsoft.com/office/powerpoint/2010/main" val="68490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計算結果</a:t>
            </a:r>
            <a:r>
              <a:rPr kumimoji="1" lang="en-US" altLang="ja-JP" dirty="0" smtClean="0"/>
              <a:t>: </a:t>
            </a:r>
            <a:r>
              <a:rPr kumimoji="1" lang="ja-JP" altLang="en-US" dirty="0" smtClean="0"/>
              <a:t>大気・海洋大循環の南北熱輸送</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テキスト ボックス 3"/>
          <p:cNvSpPr txBox="1"/>
          <p:nvPr/>
        </p:nvSpPr>
        <p:spPr>
          <a:xfrm>
            <a:off x="5449210" y="1797850"/>
            <a:ext cx="314421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ja-JP" sz="2000" b="1" dirty="0" smtClean="0"/>
              <a:t>Marshall et al. (2007)</a:t>
            </a:r>
            <a:endParaRPr kumimoji="1" lang="ja-JP" altLang="en-US" sz="2000" b="1" dirty="0"/>
          </a:p>
        </p:txBody>
      </p:sp>
      <p:pic>
        <p:nvPicPr>
          <p:cNvPr id="5" name="図 4" descr="スクリーンショット 2016-02-17 22.48.27.png"/>
          <p:cNvPicPr>
            <a:picLocks noChangeAspect="1"/>
          </p:cNvPicPr>
          <p:nvPr/>
        </p:nvPicPr>
        <p:blipFill rotWithShape="1">
          <a:blip r:embed="rId2">
            <a:extLst>
              <a:ext uri="{28A0092B-C50C-407E-A947-70E740481C1C}">
                <a14:useLocalDpi xmlns:a14="http://schemas.microsoft.com/office/drawing/2010/main" val="0"/>
              </a:ext>
            </a:extLst>
          </a:blip>
          <a:srcRect t="5138"/>
          <a:stretch/>
        </p:blipFill>
        <p:spPr>
          <a:xfrm>
            <a:off x="4612143" y="2336307"/>
            <a:ext cx="4456445" cy="3064580"/>
          </a:xfrm>
          <a:prstGeom prst="rect">
            <a:avLst/>
          </a:prstGeom>
        </p:spPr>
      </p:pic>
      <p:sp>
        <p:nvSpPr>
          <p:cNvPr id="7" name="テキスト ボックス 6"/>
          <p:cNvSpPr txBox="1"/>
          <p:nvPr/>
        </p:nvSpPr>
        <p:spPr>
          <a:xfrm>
            <a:off x="1606104" y="1773419"/>
            <a:ext cx="2259738"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ja-JP" sz="2000" b="1" dirty="0" smtClean="0"/>
              <a:t>This study</a:t>
            </a:r>
            <a:endParaRPr kumimoji="1" lang="ja-JP" altLang="en-US" sz="2000" b="1" dirty="0"/>
          </a:p>
        </p:txBody>
      </p:sp>
      <p:sp>
        <p:nvSpPr>
          <p:cNvPr id="12" name="テキスト ボックス 11"/>
          <p:cNvSpPr txBox="1"/>
          <p:nvPr/>
        </p:nvSpPr>
        <p:spPr>
          <a:xfrm>
            <a:off x="3126363" y="5902300"/>
            <a:ext cx="6017637" cy="646331"/>
          </a:xfrm>
          <a:prstGeom prst="rect">
            <a:avLst/>
          </a:prstGeom>
          <a:noFill/>
        </p:spPr>
        <p:txBody>
          <a:bodyPr wrap="square" rtlCol="0">
            <a:spAutoFit/>
          </a:bodyPr>
          <a:lstStyle/>
          <a:p>
            <a:r>
              <a:rPr kumimoji="1" lang="en-US" altLang="ja-JP" dirty="0" smtClean="0"/>
              <a:t>H</a:t>
            </a:r>
            <a:r>
              <a:rPr kumimoji="1" lang="en-US" altLang="ja-JP" baseline="-25000" dirty="0" smtClean="0"/>
              <a:t>A</a:t>
            </a:r>
            <a:r>
              <a:rPr kumimoji="1" lang="en-US" altLang="ja-JP" dirty="0" smtClean="0"/>
              <a:t>: (</a:t>
            </a:r>
            <a:r>
              <a:rPr kumimoji="1" lang="ja-JP" altLang="en-US" dirty="0" smtClean="0"/>
              <a:t>乾燥静的</a:t>
            </a:r>
            <a:r>
              <a:rPr kumimoji="1" lang="ja-JP" altLang="en-US" dirty="0" smtClean="0"/>
              <a:t>エネルギー</a:t>
            </a:r>
            <a:r>
              <a:rPr kumimoji="1" lang="ja-JP" altLang="en-US" dirty="0" smtClean="0"/>
              <a:t> </a:t>
            </a:r>
            <a:r>
              <a:rPr lang="ja-JP" altLang="en-US" dirty="0" smtClean="0"/>
              <a:t>+ </a:t>
            </a:r>
            <a:r>
              <a:rPr lang="ja-JP" altLang="en-US" dirty="0" smtClean="0"/>
              <a:t>潜熱</a:t>
            </a:r>
            <a:r>
              <a:rPr kumimoji="1" lang="ja-JP" altLang="en-US" dirty="0" smtClean="0"/>
              <a:t>エネルギー</a:t>
            </a:r>
            <a:r>
              <a:rPr kumimoji="1" lang="en-US" altLang="ja-JP" dirty="0" smtClean="0"/>
              <a:t>)*v</a:t>
            </a:r>
          </a:p>
          <a:p>
            <a:r>
              <a:rPr kumimoji="1" lang="en-US" altLang="ja-JP" dirty="0" smtClean="0"/>
              <a:t>H</a:t>
            </a:r>
            <a:r>
              <a:rPr kumimoji="1" lang="en-US" altLang="ja-JP" baseline="-25000" dirty="0" smtClean="0"/>
              <a:t>o </a:t>
            </a:r>
            <a:r>
              <a:rPr kumimoji="1" lang="en-US" altLang="ja-JP" dirty="0" smtClean="0"/>
              <a:t>: </a:t>
            </a:r>
            <a:r>
              <a:rPr kumimoji="1" lang="en-US" altLang="ja-JP" dirty="0" err="1" smtClean="0"/>
              <a:t>Cpo</a:t>
            </a:r>
            <a:r>
              <a:rPr kumimoji="1" lang="en-US" altLang="ja-JP" dirty="0" smtClean="0"/>
              <a:t> * </a:t>
            </a:r>
            <a:r>
              <a:rPr kumimoji="1" lang="en-US" altLang="ja-JP" dirty="0" err="1" smtClean="0"/>
              <a:t>Θ</a:t>
            </a:r>
            <a:r>
              <a:rPr kumimoji="1" lang="en-US" altLang="ja-JP" dirty="0" smtClean="0"/>
              <a:t> * ( v + </a:t>
            </a:r>
            <a:r>
              <a:rPr kumimoji="1" lang="en-US" altLang="ja-JP" dirty="0" err="1" smtClean="0"/>
              <a:t>v</a:t>
            </a:r>
            <a:r>
              <a:rPr kumimoji="1" lang="en-US" altLang="ja-JP" baseline="-25000" dirty="0" err="1" smtClean="0"/>
              <a:t>bolus</a:t>
            </a:r>
            <a:r>
              <a:rPr kumimoji="1" lang="en-US" altLang="ja-JP" baseline="-25000" dirty="0" smtClean="0"/>
              <a:t> </a:t>
            </a:r>
            <a:r>
              <a:rPr kumimoji="1" lang="en-US" altLang="ja-JP" dirty="0" smtClean="0"/>
              <a:t>) + </a:t>
            </a:r>
            <a:r>
              <a:rPr kumimoji="1" lang="ja-JP" altLang="en-US" dirty="0" smtClean="0"/>
              <a:t>拡散フラックス</a:t>
            </a:r>
            <a:r>
              <a:rPr kumimoji="1" lang="en-US" altLang="ja-JP" dirty="0" smtClean="0"/>
              <a:t> </a:t>
            </a:r>
            <a:r>
              <a:rPr kumimoji="1" lang="en-US" altLang="ja-JP" baseline="-25000" dirty="0" smtClean="0"/>
              <a:t> </a:t>
            </a:r>
            <a:endParaRPr kumimoji="1" lang="ja-JP" altLang="en-US" baseline="-25000" dirty="0"/>
          </a:p>
        </p:txBody>
      </p:sp>
      <p:pic>
        <p:nvPicPr>
          <p:cNvPr id="13" name="図 12" descr="スクリーンショット 2016-05-06 3.50.26.png"/>
          <p:cNvPicPr>
            <a:picLocks noChangeAspect="1"/>
          </p:cNvPicPr>
          <p:nvPr/>
        </p:nvPicPr>
        <p:blipFill rotWithShape="1">
          <a:blip r:embed="rId3">
            <a:extLst>
              <a:ext uri="{28A0092B-C50C-407E-A947-70E740481C1C}">
                <a14:useLocalDpi xmlns:a14="http://schemas.microsoft.com/office/drawing/2010/main" val="0"/>
              </a:ext>
            </a:extLst>
          </a:blip>
          <a:srcRect t="4747" r="6183"/>
          <a:stretch/>
        </p:blipFill>
        <p:spPr>
          <a:xfrm>
            <a:off x="0" y="2118889"/>
            <a:ext cx="4818693" cy="3783411"/>
          </a:xfrm>
          <a:prstGeom prst="rect">
            <a:avLst/>
          </a:prstGeom>
        </p:spPr>
      </p:pic>
      <p:sp>
        <p:nvSpPr>
          <p:cNvPr id="14" name="テキスト ボックス 13"/>
          <p:cNvSpPr txBox="1"/>
          <p:nvPr/>
        </p:nvSpPr>
        <p:spPr>
          <a:xfrm>
            <a:off x="2195385" y="2963222"/>
            <a:ext cx="1752692" cy="400110"/>
          </a:xfrm>
          <a:prstGeom prst="rect">
            <a:avLst/>
          </a:prstGeom>
          <a:noFill/>
        </p:spPr>
        <p:txBody>
          <a:bodyPr wrap="square" rtlCol="0">
            <a:spAutoFit/>
          </a:bodyPr>
          <a:lstStyle/>
          <a:p>
            <a:r>
              <a:rPr kumimoji="1" lang="en-US" altLang="ja-JP" sz="2000" b="1" dirty="0" smtClean="0"/>
              <a:t>H</a:t>
            </a:r>
            <a:r>
              <a:rPr kumimoji="1" lang="en-US" altLang="ja-JP" sz="2000" b="1" baseline="-25000" dirty="0" smtClean="0"/>
              <a:t>A </a:t>
            </a:r>
            <a:r>
              <a:rPr kumimoji="1" lang="en-US" altLang="ja-JP" sz="2000" b="1" dirty="0" smtClean="0"/>
              <a:t>+ H</a:t>
            </a:r>
            <a:r>
              <a:rPr kumimoji="1" lang="en-US" altLang="ja-JP" sz="2000" b="1" baseline="-25000" dirty="0" smtClean="0"/>
              <a:t>o</a:t>
            </a:r>
            <a:endParaRPr kumimoji="1" lang="ja-JP" altLang="en-US" sz="2000" b="1" baseline="-25000" dirty="0"/>
          </a:p>
        </p:txBody>
      </p:sp>
      <p:sp>
        <p:nvSpPr>
          <p:cNvPr id="15" name="テキスト ボックス 14"/>
          <p:cNvSpPr txBox="1"/>
          <p:nvPr/>
        </p:nvSpPr>
        <p:spPr>
          <a:xfrm>
            <a:off x="3633995" y="2849737"/>
            <a:ext cx="1215709" cy="400110"/>
          </a:xfrm>
          <a:prstGeom prst="rect">
            <a:avLst/>
          </a:prstGeom>
          <a:noFill/>
        </p:spPr>
        <p:txBody>
          <a:bodyPr wrap="square" rtlCol="0">
            <a:spAutoFit/>
          </a:bodyPr>
          <a:lstStyle/>
          <a:p>
            <a:r>
              <a:rPr kumimoji="1" lang="en-US" altLang="ja-JP" sz="2000" b="1" dirty="0" smtClean="0"/>
              <a:t>H</a:t>
            </a:r>
            <a:r>
              <a:rPr kumimoji="1" lang="en-US" altLang="ja-JP" sz="2000" b="1" baseline="-25000" dirty="0" smtClean="0"/>
              <a:t>A</a:t>
            </a:r>
            <a:endParaRPr kumimoji="1" lang="ja-JP" altLang="en-US" sz="2000" b="1" baseline="-25000" dirty="0"/>
          </a:p>
        </p:txBody>
      </p:sp>
      <p:sp>
        <p:nvSpPr>
          <p:cNvPr id="16" name="テキスト ボックス 15"/>
          <p:cNvSpPr txBox="1"/>
          <p:nvPr/>
        </p:nvSpPr>
        <p:spPr>
          <a:xfrm>
            <a:off x="3590533" y="3662099"/>
            <a:ext cx="1215709" cy="400110"/>
          </a:xfrm>
          <a:prstGeom prst="rect">
            <a:avLst/>
          </a:prstGeom>
          <a:noFill/>
        </p:spPr>
        <p:txBody>
          <a:bodyPr wrap="square" rtlCol="0">
            <a:spAutoFit/>
          </a:bodyPr>
          <a:lstStyle/>
          <a:p>
            <a:r>
              <a:rPr kumimoji="1" lang="en-US" altLang="ja-JP" sz="2000" b="1" dirty="0" smtClean="0"/>
              <a:t>H</a:t>
            </a:r>
            <a:r>
              <a:rPr lang="en-US" altLang="ja-JP" sz="2000" b="1" baseline="-25000" dirty="0"/>
              <a:t>O</a:t>
            </a:r>
            <a:endParaRPr kumimoji="1" lang="ja-JP" altLang="en-US" sz="2000" b="1" baseline="-25000" dirty="0"/>
          </a:p>
        </p:txBody>
      </p:sp>
      <p:sp>
        <p:nvSpPr>
          <p:cNvPr id="17" name="正方形/長方形 16"/>
          <p:cNvSpPr/>
          <p:nvPr/>
        </p:nvSpPr>
        <p:spPr>
          <a:xfrm>
            <a:off x="8255281" y="4993296"/>
            <a:ext cx="647473" cy="1618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008447" y="5064757"/>
            <a:ext cx="647473" cy="1618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9744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854"/>
            <a:ext cx="5791200" cy="732994"/>
          </a:xfrm>
        </p:spPr>
        <p:txBody>
          <a:bodyPr/>
          <a:lstStyle/>
          <a:p>
            <a:r>
              <a:rPr kumimoji="1" lang="ja-JP" altLang="en-US" dirty="0" smtClean="0"/>
              <a:t>計算結果 </a:t>
            </a:r>
            <a:r>
              <a:rPr kumimoji="1" lang="en-US" altLang="ja-JP" dirty="0" smtClean="0"/>
              <a:t>(</a:t>
            </a:r>
            <a:r>
              <a:rPr lang="ja-JP" altLang="ja-JP" dirty="0" smtClean="0"/>
              <a:t>S</a:t>
            </a:r>
            <a:r>
              <a:rPr lang="en-US" altLang="ja-JP" cap="none" dirty="0" err="1" smtClean="0"/>
              <a:t>labO</a:t>
            </a:r>
            <a:r>
              <a:rPr kumimoji="1" lang="en-US" altLang="ja-JP" dirty="0" smtClean="0"/>
              <a:t>)</a:t>
            </a:r>
            <a:endParaRPr kumimoji="1" lang="ja-JP" altLang="en-US" dirty="0"/>
          </a:p>
        </p:txBody>
      </p:sp>
      <p:pic>
        <p:nvPicPr>
          <p:cNvPr id="5" name="図 4" descr="スクリーンショット 2016-05-05 21.07.27.png"/>
          <p:cNvPicPr>
            <a:picLocks noChangeAspect="1"/>
          </p:cNvPicPr>
          <p:nvPr/>
        </p:nvPicPr>
        <p:blipFill rotWithShape="1">
          <a:blip r:embed="rId2">
            <a:extLst>
              <a:ext uri="{28A0092B-C50C-407E-A947-70E740481C1C}">
                <a14:useLocalDpi xmlns:a14="http://schemas.microsoft.com/office/drawing/2010/main" val="0"/>
              </a:ext>
            </a:extLst>
          </a:blip>
          <a:srcRect b="10733"/>
          <a:stretch/>
        </p:blipFill>
        <p:spPr>
          <a:xfrm rot="5400000">
            <a:off x="1675659" y="446977"/>
            <a:ext cx="1986834" cy="4423752"/>
          </a:xfrm>
          <a:prstGeom prst="rect">
            <a:avLst/>
          </a:prstGeom>
        </p:spPr>
      </p:pic>
      <p:pic>
        <p:nvPicPr>
          <p:cNvPr id="12" name="図 11" descr="スクリーンショット 2016-05-05 21.1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11" y="3909964"/>
            <a:ext cx="4258379" cy="1481800"/>
          </a:xfrm>
          <a:prstGeom prst="rect">
            <a:avLst/>
          </a:prstGeom>
        </p:spPr>
      </p:pic>
      <p:sp>
        <p:nvSpPr>
          <p:cNvPr id="9" name="テキスト ボックス 8"/>
          <p:cNvSpPr txBox="1"/>
          <p:nvPr/>
        </p:nvSpPr>
        <p:spPr>
          <a:xfrm>
            <a:off x="1954872" y="1226659"/>
            <a:ext cx="1730746" cy="369332"/>
          </a:xfrm>
          <a:prstGeom prst="rect">
            <a:avLst/>
          </a:prstGeom>
          <a:noFill/>
        </p:spPr>
        <p:txBody>
          <a:bodyPr wrap="square" rtlCol="0">
            <a:spAutoFit/>
          </a:bodyPr>
          <a:lstStyle/>
          <a:p>
            <a:r>
              <a:rPr kumimoji="1" lang="en-US" altLang="ja-JP" dirty="0" smtClean="0"/>
              <a:t>-&gt; </a:t>
            </a:r>
            <a:r>
              <a:rPr kumimoji="1" lang="ja-JP" altLang="en-US" dirty="0" smtClean="0"/>
              <a:t>全球凍結</a:t>
            </a:r>
            <a:endParaRPr kumimoji="1" lang="ja-JP" altLang="en-US" dirty="0"/>
          </a:p>
        </p:txBody>
      </p:sp>
      <p:sp>
        <p:nvSpPr>
          <p:cNvPr id="10" name="テキスト ボックス 9"/>
          <p:cNvSpPr txBox="1"/>
          <p:nvPr/>
        </p:nvSpPr>
        <p:spPr>
          <a:xfrm>
            <a:off x="784442" y="1562864"/>
            <a:ext cx="3312072" cy="369332"/>
          </a:xfrm>
          <a:prstGeom prst="rect">
            <a:avLst/>
          </a:prstGeom>
          <a:noFill/>
        </p:spPr>
        <p:txBody>
          <a:bodyPr wrap="square" rtlCol="0">
            <a:spAutoFit/>
          </a:bodyPr>
          <a:lstStyle/>
          <a:p>
            <a:r>
              <a:rPr lang="en-US" altLang="en-US" dirty="0" smtClean="0"/>
              <a:t>SST </a:t>
            </a:r>
            <a:r>
              <a:rPr kumimoji="1" lang="ja-JP" altLang="en-US" dirty="0" smtClean="0"/>
              <a:t>の時系列</a:t>
            </a:r>
            <a:endParaRPr kumimoji="1" lang="ja-JP" altLang="en-US" dirty="0"/>
          </a:p>
        </p:txBody>
      </p:sp>
      <p:sp>
        <p:nvSpPr>
          <p:cNvPr id="14" name="正方形/長方形 13"/>
          <p:cNvSpPr/>
          <p:nvPr/>
        </p:nvSpPr>
        <p:spPr>
          <a:xfrm>
            <a:off x="1314907" y="3652271"/>
            <a:ext cx="2569934" cy="369332"/>
          </a:xfrm>
          <a:prstGeom prst="rect">
            <a:avLst/>
          </a:prstGeom>
        </p:spPr>
        <p:txBody>
          <a:bodyPr wrap="none">
            <a:spAutoFit/>
          </a:bodyPr>
          <a:lstStyle/>
          <a:p>
            <a:r>
              <a:rPr lang="en-US" altLang="en-US" dirty="0" smtClean="0"/>
              <a:t>全球平均 SST の時系列</a:t>
            </a:r>
            <a:endParaRPr lang="ja-JP" altLang="en-US" dirty="0"/>
          </a:p>
        </p:txBody>
      </p:sp>
      <p:sp>
        <p:nvSpPr>
          <p:cNvPr id="15" name="コンテンツ プレースホルダー 2"/>
          <p:cNvSpPr>
            <a:spLocks noGrp="1"/>
          </p:cNvSpPr>
          <p:nvPr>
            <p:ph idx="1"/>
          </p:nvPr>
        </p:nvSpPr>
        <p:spPr>
          <a:xfrm>
            <a:off x="5108947" y="1304344"/>
            <a:ext cx="3283409" cy="4373563"/>
          </a:xfrm>
        </p:spPr>
        <p:txBody>
          <a:bodyPr/>
          <a:lstStyle/>
          <a:p>
            <a:r>
              <a:rPr kumimoji="1" lang="ja-JP" altLang="en-US" dirty="0" smtClean="0"/>
              <a:t>氷無し状態の初期から</a:t>
            </a:r>
            <a:r>
              <a:rPr kumimoji="1" lang="en-US" altLang="ja-JP" dirty="0" smtClean="0"/>
              <a:t> 15 </a:t>
            </a:r>
            <a:r>
              <a:rPr kumimoji="1" lang="ja-JP" altLang="en-US" dirty="0" smtClean="0"/>
              <a:t>年ほどで全球凍結に至る</a:t>
            </a:r>
            <a:r>
              <a:rPr kumimoji="1" lang="en-US" altLang="ja-JP" dirty="0" smtClean="0"/>
              <a:t>.</a:t>
            </a:r>
            <a:endParaRPr lang="en-US" altLang="ja-JP" dirty="0" smtClean="0"/>
          </a:p>
          <a:p>
            <a:r>
              <a:rPr kumimoji="1" lang="ja-JP" altLang="en-US" dirty="0" smtClean="0"/>
              <a:t>大気上端の放射収支が</a:t>
            </a:r>
            <a:r>
              <a:rPr kumimoji="1" lang="en-US" altLang="ja-JP" dirty="0" smtClean="0"/>
              <a:t> 5 W/m</a:t>
            </a:r>
            <a:r>
              <a:rPr kumimoji="1" lang="en-US" altLang="ja-JP" baseline="30000" dirty="0" smtClean="0"/>
              <a:t>2</a:t>
            </a:r>
            <a:r>
              <a:rPr kumimoji="1" lang="en-US" altLang="ja-JP" dirty="0" smtClean="0"/>
              <a:t> </a:t>
            </a:r>
            <a:r>
              <a:rPr kumimoji="1" lang="ja-JP" altLang="en-US" dirty="0" smtClean="0"/>
              <a:t>ほどずれている</a:t>
            </a:r>
            <a:endParaRPr kumimoji="1" lang="en-US" altLang="ja-JP" dirty="0" smtClean="0"/>
          </a:p>
          <a:p>
            <a:endParaRPr kumimoji="1" lang="ja-JP" altLang="en-US" dirty="0"/>
          </a:p>
        </p:txBody>
      </p:sp>
      <p:pic>
        <p:nvPicPr>
          <p:cNvPr id="16" name="図 15" descr="スクリーンショット 2016-05-05 21.23.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824" y="5491380"/>
            <a:ext cx="4582127" cy="1366620"/>
          </a:xfrm>
          <a:prstGeom prst="rect">
            <a:avLst/>
          </a:prstGeom>
        </p:spPr>
      </p:pic>
      <p:sp>
        <p:nvSpPr>
          <p:cNvPr id="17" name="正方形/長方形 16"/>
          <p:cNvSpPr/>
          <p:nvPr/>
        </p:nvSpPr>
        <p:spPr>
          <a:xfrm>
            <a:off x="560295" y="5207098"/>
            <a:ext cx="4619470" cy="369332"/>
          </a:xfrm>
          <a:prstGeom prst="rect">
            <a:avLst/>
          </a:prstGeom>
        </p:spPr>
        <p:txBody>
          <a:bodyPr wrap="square">
            <a:spAutoFit/>
          </a:bodyPr>
          <a:lstStyle/>
          <a:p>
            <a:r>
              <a:rPr lang="ja-JP" altLang="en-US" dirty="0" smtClean="0"/>
              <a:t>全球平均した大気上端正味放射の時系列</a:t>
            </a:r>
            <a:endParaRPr lang="ja-JP" altLang="en-US" dirty="0"/>
          </a:p>
        </p:txBody>
      </p:sp>
      <p:cxnSp>
        <p:nvCxnSpPr>
          <p:cNvPr id="8" name="直線コネクタ 7"/>
          <p:cNvCxnSpPr/>
          <p:nvPr/>
        </p:nvCxnSpPr>
        <p:spPr>
          <a:xfrm>
            <a:off x="2029578" y="1312714"/>
            <a:ext cx="24902" cy="554118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782222" y="2907579"/>
            <a:ext cx="2233792" cy="646331"/>
          </a:xfrm>
          <a:prstGeom prst="rect">
            <a:avLst/>
          </a:prstGeom>
        </p:spPr>
        <p:txBody>
          <a:bodyPr wrap="none">
            <a:spAutoFit/>
          </a:bodyPr>
          <a:lstStyle/>
          <a:p>
            <a:pPr algn="ctr"/>
            <a:r>
              <a:rPr lang="en-US" altLang="en-US" dirty="0" smtClean="0"/>
              <a:t>地表面温度</a:t>
            </a:r>
          </a:p>
          <a:p>
            <a:r>
              <a:rPr lang="en-US" altLang="en-US" dirty="0" smtClean="0"/>
              <a:t> </a:t>
            </a:r>
            <a:r>
              <a:rPr lang="en-US" altLang="en-US" sz="1200" dirty="0" smtClean="0"/>
              <a:t>(</a:t>
            </a:r>
            <a:r>
              <a:rPr lang="ja-JP" altLang="en-US" sz="1200" dirty="0" smtClean="0"/>
              <a:t>実線</a:t>
            </a:r>
            <a:r>
              <a:rPr lang="en-US" altLang="ja-JP" sz="1200" dirty="0" smtClean="0"/>
              <a:t>: </a:t>
            </a:r>
            <a:r>
              <a:rPr lang="en-US" altLang="ja-JP" sz="1200" dirty="0" err="1" smtClean="0"/>
              <a:t>SlabO</a:t>
            </a:r>
            <a:r>
              <a:rPr lang="en-US" altLang="ja-JP" sz="1200" dirty="0" smtClean="0"/>
              <a:t>, </a:t>
            </a:r>
            <a:r>
              <a:rPr lang="ja-JP" altLang="en-US" sz="1200" dirty="0" smtClean="0"/>
              <a:t>破線</a:t>
            </a:r>
            <a:r>
              <a:rPr lang="en-US" altLang="ja-JP" sz="1200" dirty="0" smtClean="0"/>
              <a:t>: Control)</a:t>
            </a:r>
            <a:endParaRPr lang="ja-JP" altLang="en-US" sz="1200" dirty="0"/>
          </a:p>
        </p:txBody>
      </p:sp>
      <p:cxnSp>
        <p:nvCxnSpPr>
          <p:cNvPr id="18" name="直線コネクタ 17"/>
          <p:cNvCxnSpPr/>
          <p:nvPr/>
        </p:nvCxnSpPr>
        <p:spPr>
          <a:xfrm>
            <a:off x="884053" y="6076630"/>
            <a:ext cx="3660708" cy="0"/>
          </a:xfrm>
          <a:prstGeom prst="line">
            <a:avLst/>
          </a:prstGeom>
          <a:ln w="9525" cmpd="sng"/>
        </p:spPr>
        <p:style>
          <a:lnRef idx="2">
            <a:schemeClr val="dk1"/>
          </a:lnRef>
          <a:fillRef idx="0">
            <a:schemeClr val="dk1"/>
          </a:fillRef>
          <a:effectRef idx="1">
            <a:schemeClr val="dk1"/>
          </a:effectRef>
          <a:fontRef idx="minor">
            <a:schemeClr val="tx1"/>
          </a:fontRef>
        </p:style>
      </p:cxnSp>
      <p:pic>
        <p:nvPicPr>
          <p:cNvPr id="4" name="図 3" descr="スクリーンショット 2016-05-09 14.12.02.png"/>
          <p:cNvPicPr>
            <a:picLocks noChangeAspect="1"/>
          </p:cNvPicPr>
          <p:nvPr/>
        </p:nvPicPr>
        <p:blipFill rotWithShape="1">
          <a:blip r:embed="rId5">
            <a:extLst>
              <a:ext uri="{28A0092B-C50C-407E-A947-70E740481C1C}">
                <a14:useLocalDpi xmlns:a14="http://schemas.microsoft.com/office/drawing/2010/main" val="0"/>
              </a:ext>
            </a:extLst>
          </a:blip>
          <a:srcRect l="738"/>
          <a:stretch/>
        </p:blipFill>
        <p:spPr>
          <a:xfrm>
            <a:off x="5263310" y="3520486"/>
            <a:ext cx="3476028" cy="1686612"/>
          </a:xfrm>
          <a:prstGeom prst="rect">
            <a:avLst/>
          </a:prstGeom>
        </p:spPr>
      </p:pic>
      <p:sp>
        <p:nvSpPr>
          <p:cNvPr id="19" name="正方形/長方形 18"/>
          <p:cNvSpPr/>
          <p:nvPr/>
        </p:nvSpPr>
        <p:spPr>
          <a:xfrm>
            <a:off x="5467428" y="5157487"/>
            <a:ext cx="2954655" cy="369332"/>
          </a:xfrm>
          <a:prstGeom prst="rect">
            <a:avLst/>
          </a:prstGeom>
        </p:spPr>
        <p:txBody>
          <a:bodyPr wrap="none">
            <a:spAutoFit/>
          </a:bodyPr>
          <a:lstStyle/>
          <a:p>
            <a:r>
              <a:rPr lang="en-US" altLang="en-US" dirty="0" smtClean="0"/>
              <a:t>全球平均</a:t>
            </a:r>
            <a:r>
              <a:rPr lang="ja-JP" altLang="en-US" dirty="0" smtClean="0"/>
              <a:t>海氷厚さ</a:t>
            </a:r>
            <a:r>
              <a:rPr lang="en-US" altLang="en-US" dirty="0" smtClean="0"/>
              <a:t>の時系列</a:t>
            </a:r>
            <a:endParaRPr lang="ja-JP" altLang="en-US" dirty="0"/>
          </a:p>
        </p:txBody>
      </p:sp>
      <p:pic>
        <p:nvPicPr>
          <p:cNvPr id="6" name="図 5" descr="スクリーンショット 2016-05-09 14.20.3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7306" y="5474668"/>
            <a:ext cx="3969450" cy="1392284"/>
          </a:xfrm>
          <a:prstGeom prst="rect">
            <a:avLst/>
          </a:prstGeom>
        </p:spPr>
      </p:pic>
      <p:cxnSp>
        <p:nvCxnSpPr>
          <p:cNvPr id="21" name="直線コネクタ 20"/>
          <p:cNvCxnSpPr/>
          <p:nvPr/>
        </p:nvCxnSpPr>
        <p:spPr>
          <a:xfrm>
            <a:off x="6320786" y="5544217"/>
            <a:ext cx="0" cy="112585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34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a:spLocks noGrp="1"/>
          </p:cNvSpPr>
          <p:nvPr>
            <p:ph idx="1"/>
          </p:nvPr>
        </p:nvSpPr>
        <p:spPr>
          <a:xfrm>
            <a:off x="348768" y="1108238"/>
            <a:ext cx="7620000" cy="4594829"/>
          </a:xfrm>
        </p:spPr>
        <p:txBody>
          <a:bodyPr/>
          <a:lstStyle/>
          <a:p>
            <a:r>
              <a:rPr kumimoji="1" lang="en-US" altLang="ja-JP" dirty="0" smtClean="0"/>
              <a:t>Control, </a:t>
            </a:r>
            <a:r>
              <a:rPr kumimoji="1" lang="en-US" altLang="ja-JP" dirty="0" err="1" smtClean="0"/>
              <a:t>IDiffOff</a:t>
            </a:r>
            <a:r>
              <a:rPr kumimoji="1" lang="en-US" altLang="ja-JP" dirty="0" smtClean="0"/>
              <a:t> (&lt;- </a:t>
            </a:r>
            <a:r>
              <a:rPr kumimoji="1" lang="ja-JP" altLang="en-US" dirty="0" smtClean="0"/>
              <a:t>海洋大循環あり</a:t>
            </a:r>
            <a:r>
              <a:rPr kumimoji="1" lang="en-US" altLang="ja-JP" dirty="0" smtClean="0"/>
              <a:t>)</a:t>
            </a:r>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marL="0" indent="0">
              <a:buNone/>
            </a:pPr>
            <a:endParaRPr kumimoji="1" lang="en-US" altLang="ja-JP" dirty="0" smtClean="0"/>
          </a:p>
          <a:p>
            <a:r>
              <a:rPr kumimoji="1" lang="en-US" altLang="ja-JP" dirty="0" err="1" smtClean="0"/>
              <a:t>SlabO</a:t>
            </a:r>
            <a:r>
              <a:rPr kumimoji="1" lang="en-US" altLang="ja-JP" dirty="0" smtClean="0"/>
              <a:t>, </a:t>
            </a:r>
            <a:r>
              <a:rPr kumimoji="1" lang="en-US" altLang="ja-JP" dirty="0" err="1" smtClean="0"/>
              <a:t>SlabO-IDiffOff</a:t>
            </a:r>
            <a:r>
              <a:rPr kumimoji="1" lang="en-US" altLang="ja-JP" dirty="0" smtClean="0"/>
              <a:t> (&lt;- </a:t>
            </a:r>
            <a:r>
              <a:rPr kumimoji="1" lang="ja-JP" altLang="en-US" dirty="0" smtClean="0"/>
              <a:t>海洋大循環なし</a:t>
            </a:r>
            <a:r>
              <a:rPr kumimoji="1" lang="en-US" altLang="ja-JP" dirty="0" smtClean="0"/>
              <a:t>)</a:t>
            </a:r>
            <a:endParaRPr kumimoji="1" lang="ja-JP" altLang="en-US" dirty="0"/>
          </a:p>
        </p:txBody>
      </p:sp>
      <p:sp>
        <p:nvSpPr>
          <p:cNvPr id="2" name="タイトル 1"/>
          <p:cNvSpPr>
            <a:spLocks noGrp="1"/>
          </p:cNvSpPr>
          <p:nvPr>
            <p:ph type="title"/>
          </p:nvPr>
        </p:nvSpPr>
        <p:spPr>
          <a:xfrm>
            <a:off x="457200" y="152718"/>
            <a:ext cx="5791200" cy="843451"/>
          </a:xfrm>
        </p:spPr>
        <p:txBody>
          <a:bodyPr/>
          <a:lstStyle/>
          <a:p>
            <a:r>
              <a:rPr lang="ja-JP" altLang="en-US" dirty="0" smtClean="0"/>
              <a:t>海氷の水平拡散の影響</a:t>
            </a:r>
            <a:endParaRPr kumimoji="1" lang="ja-JP" altLang="en-US" dirty="0"/>
          </a:p>
        </p:txBody>
      </p:sp>
      <p:pic>
        <p:nvPicPr>
          <p:cNvPr id="7" name="図 6" descr="スクリーンショット 2016-05-05 21.49.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31" y="5169920"/>
            <a:ext cx="3863437" cy="1693487"/>
          </a:xfrm>
          <a:prstGeom prst="rect">
            <a:avLst/>
          </a:prstGeom>
        </p:spPr>
      </p:pic>
      <p:pic>
        <p:nvPicPr>
          <p:cNvPr id="9" name="図 8" descr="スクリーンショット 2016-05-06 11.33.39.png"/>
          <p:cNvPicPr>
            <a:picLocks noChangeAspect="1"/>
          </p:cNvPicPr>
          <p:nvPr/>
        </p:nvPicPr>
        <p:blipFill rotWithShape="1">
          <a:blip r:embed="rId3">
            <a:extLst>
              <a:ext uri="{28A0092B-C50C-407E-A947-70E740481C1C}">
                <a14:useLocalDpi xmlns:a14="http://schemas.microsoft.com/office/drawing/2010/main" val="0"/>
              </a:ext>
            </a:extLst>
          </a:blip>
          <a:srcRect b="9486"/>
          <a:stretch/>
        </p:blipFill>
        <p:spPr>
          <a:xfrm>
            <a:off x="469651" y="1490247"/>
            <a:ext cx="3461490" cy="2465519"/>
          </a:xfrm>
          <a:prstGeom prst="rect">
            <a:avLst/>
          </a:prstGeom>
        </p:spPr>
      </p:pic>
      <p:pic>
        <p:nvPicPr>
          <p:cNvPr id="12" name="図 11" descr="スクリーンショット 2016-05-06 11.44.06.png"/>
          <p:cNvPicPr>
            <a:picLocks noChangeAspect="1"/>
          </p:cNvPicPr>
          <p:nvPr/>
        </p:nvPicPr>
        <p:blipFill rotWithShape="1">
          <a:blip r:embed="rId4">
            <a:extLst>
              <a:ext uri="{28A0092B-C50C-407E-A947-70E740481C1C}">
                <a14:useLocalDpi xmlns:a14="http://schemas.microsoft.com/office/drawing/2010/main" val="0"/>
              </a:ext>
            </a:extLst>
          </a:blip>
          <a:srcRect l="5882"/>
          <a:stretch/>
        </p:blipFill>
        <p:spPr>
          <a:xfrm>
            <a:off x="3918690" y="1751031"/>
            <a:ext cx="4980562" cy="1010302"/>
          </a:xfrm>
          <a:prstGeom prst="rect">
            <a:avLst/>
          </a:prstGeom>
        </p:spPr>
      </p:pic>
      <p:pic>
        <p:nvPicPr>
          <p:cNvPr id="14" name="図 13" descr="スクリーンショット 2016-05-06 11.44.23.png"/>
          <p:cNvPicPr>
            <a:picLocks noChangeAspect="1"/>
          </p:cNvPicPr>
          <p:nvPr/>
        </p:nvPicPr>
        <p:blipFill rotWithShape="1">
          <a:blip r:embed="rId5">
            <a:extLst>
              <a:ext uri="{28A0092B-C50C-407E-A947-70E740481C1C}">
                <a14:useLocalDpi xmlns:a14="http://schemas.microsoft.com/office/drawing/2010/main" val="0"/>
              </a:ext>
            </a:extLst>
          </a:blip>
          <a:srcRect l="6867" r="3321"/>
          <a:stretch/>
        </p:blipFill>
        <p:spPr>
          <a:xfrm>
            <a:off x="3918691" y="2578828"/>
            <a:ext cx="4980562" cy="1102449"/>
          </a:xfrm>
          <a:prstGeom prst="rect">
            <a:avLst/>
          </a:prstGeom>
        </p:spPr>
      </p:pic>
      <p:sp>
        <p:nvSpPr>
          <p:cNvPr id="10" name="テキスト ボックス 9"/>
          <p:cNvSpPr txBox="1"/>
          <p:nvPr/>
        </p:nvSpPr>
        <p:spPr>
          <a:xfrm>
            <a:off x="1257592" y="1593438"/>
            <a:ext cx="1867709"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sz="1200" dirty="0" smtClean="0"/>
              <a:t>海氷厚さ</a:t>
            </a:r>
            <a:r>
              <a:rPr kumimoji="1" lang="en-US" altLang="ja-JP" sz="1200" dirty="0" smtClean="0"/>
              <a:t>(</a:t>
            </a:r>
            <a:r>
              <a:rPr kumimoji="1" lang="ja-JP" altLang="en-US" sz="1200" dirty="0" smtClean="0"/>
              <a:t>緯度分布</a:t>
            </a:r>
            <a:r>
              <a:rPr kumimoji="1" lang="en-US" altLang="ja-JP" sz="1200" dirty="0" smtClean="0"/>
              <a:t>)</a:t>
            </a:r>
            <a:endParaRPr kumimoji="1" lang="ja-JP" altLang="en-US" sz="1200" dirty="0"/>
          </a:p>
        </p:txBody>
      </p:sp>
      <p:sp>
        <p:nvSpPr>
          <p:cNvPr id="15" name="テキスト ボックス 14"/>
          <p:cNvSpPr txBox="1"/>
          <p:nvPr/>
        </p:nvSpPr>
        <p:spPr>
          <a:xfrm>
            <a:off x="5227384" y="1516175"/>
            <a:ext cx="2604419"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sz="1200" dirty="0" smtClean="0"/>
              <a:t>海氷厚さ全球平均値</a:t>
            </a:r>
            <a:r>
              <a:rPr lang="ja-JP" altLang="en-US" sz="1200" dirty="0" smtClean="0"/>
              <a:t>の時系列</a:t>
            </a:r>
            <a:endParaRPr kumimoji="1" lang="ja-JP" altLang="en-US" sz="1200" dirty="0"/>
          </a:p>
        </p:txBody>
      </p:sp>
      <p:sp>
        <p:nvSpPr>
          <p:cNvPr id="16" name="テキスト ボックス 15"/>
          <p:cNvSpPr txBox="1"/>
          <p:nvPr/>
        </p:nvSpPr>
        <p:spPr>
          <a:xfrm>
            <a:off x="4308187" y="1967504"/>
            <a:ext cx="734634"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ja-JP" sz="1200" dirty="0" smtClean="0"/>
              <a:t>Control</a:t>
            </a:r>
            <a:endParaRPr kumimoji="1" lang="ja-JP" altLang="en-US" sz="1200" dirty="0"/>
          </a:p>
        </p:txBody>
      </p:sp>
      <p:sp>
        <p:nvSpPr>
          <p:cNvPr id="17" name="テキスト ボックス 16"/>
          <p:cNvSpPr txBox="1"/>
          <p:nvPr/>
        </p:nvSpPr>
        <p:spPr>
          <a:xfrm>
            <a:off x="4270827" y="2786237"/>
            <a:ext cx="734634"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ja-JP" sz="1200" dirty="0" err="1" smtClean="0"/>
              <a:t>IDiffOff</a:t>
            </a:r>
            <a:endParaRPr kumimoji="1" lang="ja-JP" altLang="en-US" sz="1200" dirty="0"/>
          </a:p>
        </p:txBody>
      </p:sp>
      <p:sp>
        <p:nvSpPr>
          <p:cNvPr id="18" name="テキスト ボックス 17"/>
          <p:cNvSpPr txBox="1"/>
          <p:nvPr/>
        </p:nvSpPr>
        <p:spPr>
          <a:xfrm>
            <a:off x="1270053" y="1842982"/>
            <a:ext cx="1880155" cy="254016"/>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ja-JP" sz="1000" dirty="0" smtClean="0"/>
              <a:t>Control : </a:t>
            </a:r>
            <a:r>
              <a:rPr lang="ja-JP" altLang="en-US" sz="1000" dirty="0" smtClean="0"/>
              <a:t>実線</a:t>
            </a:r>
            <a:r>
              <a:rPr lang="en-US" altLang="ja-JP" sz="1000" dirty="0" smtClean="0"/>
              <a:t>, </a:t>
            </a:r>
            <a:r>
              <a:rPr kumimoji="1" lang="en-US" altLang="ja-JP" sz="1000" dirty="0" err="1" smtClean="0"/>
              <a:t>IDiffOff</a:t>
            </a:r>
            <a:r>
              <a:rPr kumimoji="1" lang="en-US" altLang="ja-JP" sz="1000" dirty="0" smtClean="0"/>
              <a:t>: </a:t>
            </a:r>
            <a:r>
              <a:rPr kumimoji="1" lang="ja-JP" altLang="en-US" sz="1000" dirty="0" smtClean="0"/>
              <a:t>破線</a:t>
            </a:r>
            <a:endParaRPr kumimoji="1" lang="ja-JP" altLang="en-US" sz="1000" dirty="0"/>
          </a:p>
        </p:txBody>
      </p:sp>
      <p:sp>
        <p:nvSpPr>
          <p:cNvPr id="19" name="テキスト ボックス 18"/>
          <p:cNvSpPr txBox="1"/>
          <p:nvPr/>
        </p:nvSpPr>
        <p:spPr>
          <a:xfrm>
            <a:off x="4146175" y="3610497"/>
            <a:ext cx="4519866"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171450" indent="-171450" algn="ctr">
              <a:buFontTx/>
              <a:buChar char="•"/>
            </a:pPr>
            <a:r>
              <a:rPr lang="ja-JP" altLang="en-US" sz="1200" dirty="0" smtClean="0"/>
              <a:t>海氷の水平拡散を</a:t>
            </a:r>
            <a:r>
              <a:rPr lang="en-US" altLang="ja-JP" sz="1200" dirty="0" smtClean="0"/>
              <a:t> turn off </a:t>
            </a:r>
            <a:r>
              <a:rPr lang="ja-JP" altLang="en-US" sz="1200" dirty="0" smtClean="0"/>
              <a:t>すると非物理的なジグザグした分布になり</a:t>
            </a:r>
            <a:r>
              <a:rPr lang="en-US" altLang="ja-JP" sz="1200" dirty="0" smtClean="0"/>
              <a:t>, </a:t>
            </a:r>
            <a:r>
              <a:rPr lang="ja-JP" altLang="en-US" sz="1200" dirty="0" smtClean="0"/>
              <a:t>また全球平均としても海氷の量も</a:t>
            </a:r>
            <a:r>
              <a:rPr lang="en-US" altLang="ja-JP" sz="1200" dirty="0" smtClean="0"/>
              <a:t> 10 </a:t>
            </a:r>
            <a:r>
              <a:rPr lang="ja-JP" altLang="en-US" sz="1200" dirty="0" smtClean="0"/>
              <a:t>倍ほど</a:t>
            </a:r>
            <a:r>
              <a:rPr lang="ja-JP" altLang="en-US" sz="1200" dirty="0" smtClean="0"/>
              <a:t>多い</a:t>
            </a:r>
            <a:endParaRPr lang="en-US" altLang="ja-JP" sz="1200" dirty="0"/>
          </a:p>
          <a:p>
            <a:pPr marL="171450" indent="-171450">
              <a:buFontTx/>
              <a:buChar char="•"/>
            </a:pPr>
            <a:r>
              <a:rPr lang="ja-JP" altLang="en-US" sz="1200" dirty="0" smtClean="0"/>
              <a:t>海</a:t>
            </a:r>
            <a:r>
              <a:rPr lang="ja-JP" altLang="en-US" sz="1200" dirty="0" smtClean="0"/>
              <a:t>氷の末端緯度はほとんど変わらない</a:t>
            </a:r>
            <a:r>
              <a:rPr lang="en-US" altLang="ja-JP" sz="1200" dirty="0" smtClean="0"/>
              <a:t>. </a:t>
            </a:r>
            <a:endParaRPr kumimoji="1" lang="ja-JP" altLang="en-US" sz="1200" dirty="0"/>
          </a:p>
        </p:txBody>
      </p:sp>
      <p:sp>
        <p:nvSpPr>
          <p:cNvPr id="20" name="テキスト ボックス 19"/>
          <p:cNvSpPr txBox="1"/>
          <p:nvPr/>
        </p:nvSpPr>
        <p:spPr>
          <a:xfrm>
            <a:off x="1232685" y="4721652"/>
            <a:ext cx="1867709"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sz="1200" dirty="0" smtClean="0"/>
              <a:t>海氷厚さ</a:t>
            </a:r>
            <a:r>
              <a:rPr kumimoji="1" lang="en-US" altLang="ja-JP" sz="1200" dirty="0" smtClean="0"/>
              <a:t>(</a:t>
            </a:r>
            <a:r>
              <a:rPr kumimoji="1" lang="ja-JP" altLang="en-US" sz="1200" dirty="0" smtClean="0"/>
              <a:t>緯度分布</a:t>
            </a:r>
            <a:r>
              <a:rPr kumimoji="1" lang="en-US" altLang="ja-JP" sz="1200" dirty="0" smtClean="0"/>
              <a:t>)</a:t>
            </a:r>
            <a:endParaRPr kumimoji="1" lang="ja-JP" altLang="en-US" sz="1200" dirty="0"/>
          </a:p>
        </p:txBody>
      </p:sp>
      <p:sp>
        <p:nvSpPr>
          <p:cNvPr id="21" name="テキスト ボックス 20"/>
          <p:cNvSpPr txBox="1"/>
          <p:nvPr/>
        </p:nvSpPr>
        <p:spPr>
          <a:xfrm>
            <a:off x="971217" y="4946292"/>
            <a:ext cx="2390664" cy="24622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ja-JP" sz="1000" dirty="0" err="1" smtClean="0"/>
              <a:t>SlabO</a:t>
            </a:r>
            <a:r>
              <a:rPr lang="en-US" altLang="ja-JP" sz="1000" dirty="0" smtClean="0"/>
              <a:t> : </a:t>
            </a:r>
            <a:r>
              <a:rPr lang="ja-JP" altLang="en-US" sz="1000" dirty="0" smtClean="0"/>
              <a:t>実線</a:t>
            </a:r>
            <a:r>
              <a:rPr lang="en-US" altLang="ja-JP" sz="1000" dirty="0" smtClean="0"/>
              <a:t>, </a:t>
            </a:r>
            <a:r>
              <a:rPr lang="en-US" altLang="ja-JP" sz="1000" dirty="0" err="1" smtClean="0"/>
              <a:t>SlabO-</a:t>
            </a:r>
            <a:r>
              <a:rPr kumimoji="1" lang="en-US" altLang="ja-JP" sz="1000" dirty="0" err="1" smtClean="0"/>
              <a:t>IDiffOff</a:t>
            </a:r>
            <a:r>
              <a:rPr kumimoji="1" lang="en-US" altLang="ja-JP" sz="1000" dirty="0" smtClean="0"/>
              <a:t>: </a:t>
            </a:r>
            <a:r>
              <a:rPr kumimoji="1" lang="ja-JP" altLang="en-US" sz="1000" dirty="0" smtClean="0"/>
              <a:t>破線</a:t>
            </a:r>
            <a:endParaRPr kumimoji="1" lang="ja-JP" altLang="en-US" sz="1000" dirty="0"/>
          </a:p>
        </p:txBody>
      </p:sp>
      <p:pic>
        <p:nvPicPr>
          <p:cNvPr id="22" name="図 21" descr="スクリーンショット 2016-05-06 12.02.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8768" y="5046564"/>
            <a:ext cx="4721157" cy="1320163"/>
          </a:xfrm>
          <a:prstGeom prst="rect">
            <a:avLst/>
          </a:prstGeom>
        </p:spPr>
      </p:pic>
      <p:sp>
        <p:nvSpPr>
          <p:cNvPr id="23" name="テキスト ボックス 22"/>
          <p:cNvSpPr txBox="1"/>
          <p:nvPr/>
        </p:nvSpPr>
        <p:spPr>
          <a:xfrm>
            <a:off x="5326872" y="4786277"/>
            <a:ext cx="2604419"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sz="1200" dirty="0" smtClean="0"/>
              <a:t>海氷厚さ全球平均値</a:t>
            </a:r>
            <a:r>
              <a:rPr lang="ja-JP" altLang="en-US" sz="1200" dirty="0" smtClean="0"/>
              <a:t>の時系列</a:t>
            </a:r>
            <a:endParaRPr kumimoji="1" lang="ja-JP" altLang="en-US" sz="1200" dirty="0"/>
          </a:p>
        </p:txBody>
      </p:sp>
      <p:sp>
        <p:nvSpPr>
          <p:cNvPr id="24" name="テキスト ボックス 23"/>
          <p:cNvSpPr txBox="1"/>
          <p:nvPr/>
        </p:nvSpPr>
        <p:spPr>
          <a:xfrm>
            <a:off x="4482507" y="5240899"/>
            <a:ext cx="2390664" cy="24622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ja-JP" sz="1000" dirty="0" err="1" smtClean="0"/>
              <a:t>SlabO</a:t>
            </a:r>
            <a:r>
              <a:rPr lang="en-US" altLang="ja-JP" sz="1000" dirty="0" smtClean="0"/>
              <a:t> : </a:t>
            </a:r>
            <a:r>
              <a:rPr lang="ja-JP" altLang="en-US" sz="1000" dirty="0" smtClean="0"/>
              <a:t>実線</a:t>
            </a:r>
            <a:r>
              <a:rPr lang="en-US" altLang="ja-JP" sz="1000" dirty="0" smtClean="0"/>
              <a:t>, </a:t>
            </a:r>
            <a:r>
              <a:rPr lang="en-US" altLang="ja-JP" sz="1000" dirty="0" err="1" smtClean="0"/>
              <a:t>SlabO-</a:t>
            </a:r>
            <a:r>
              <a:rPr kumimoji="1" lang="en-US" altLang="ja-JP" sz="1000" dirty="0" err="1" smtClean="0"/>
              <a:t>IDiffOff</a:t>
            </a:r>
            <a:r>
              <a:rPr kumimoji="1" lang="en-US" altLang="ja-JP" sz="1000" dirty="0" smtClean="0"/>
              <a:t>: </a:t>
            </a:r>
            <a:r>
              <a:rPr kumimoji="1" lang="ja-JP" altLang="en-US" sz="1000" dirty="0" smtClean="0"/>
              <a:t>破線</a:t>
            </a:r>
            <a:endParaRPr kumimoji="1" lang="ja-JP" altLang="en-US" sz="1000" dirty="0"/>
          </a:p>
        </p:txBody>
      </p:sp>
      <p:sp>
        <p:nvSpPr>
          <p:cNvPr id="25" name="テキスト ボックス 24"/>
          <p:cNvSpPr txBox="1"/>
          <p:nvPr/>
        </p:nvSpPr>
        <p:spPr>
          <a:xfrm>
            <a:off x="4270827" y="6224879"/>
            <a:ext cx="4308186" cy="46166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en-US" sz="1200" dirty="0" smtClean="0"/>
              <a:t>* </a:t>
            </a:r>
            <a:r>
              <a:rPr lang="ja-JP" altLang="en-US" sz="1200" dirty="0" smtClean="0"/>
              <a:t>海氷の水平拡散なしでも</a:t>
            </a:r>
            <a:r>
              <a:rPr lang="en-US" altLang="ja-JP" sz="1200" dirty="0" smtClean="0"/>
              <a:t>, </a:t>
            </a:r>
            <a:r>
              <a:rPr lang="ja-JP" altLang="en-US" sz="1200" dirty="0" smtClean="0"/>
              <a:t>ジグザグした分布にはならない</a:t>
            </a:r>
            <a:r>
              <a:rPr lang="en-US" altLang="ja-JP" sz="1200" dirty="0" smtClean="0"/>
              <a:t>. </a:t>
            </a:r>
          </a:p>
          <a:p>
            <a:r>
              <a:rPr kumimoji="1" lang="en-US" altLang="ja-JP" sz="1200" dirty="0" smtClean="0"/>
              <a:t>* </a:t>
            </a:r>
            <a:r>
              <a:rPr kumimoji="1" lang="ja-JP" altLang="en-US" sz="1200" dirty="0" smtClean="0"/>
              <a:t>水平拡散ありの結果は</a:t>
            </a:r>
            <a:r>
              <a:rPr lang="ja-JP" altLang="en-US" sz="1200" dirty="0" smtClean="0"/>
              <a:t>一様な分布となる</a:t>
            </a:r>
            <a:r>
              <a:rPr kumimoji="1" lang="en-US" altLang="ja-JP" sz="1200" dirty="0" smtClean="0"/>
              <a:t>. </a:t>
            </a:r>
            <a:endParaRPr kumimoji="1" lang="ja-JP" altLang="en-US" sz="1200" dirty="0"/>
          </a:p>
        </p:txBody>
      </p:sp>
    </p:spTree>
    <p:extLst>
      <p:ext uri="{BB962C8B-B14F-4D97-AF65-F5344CB8AC3E}">
        <p14:creationId xmlns:p14="http://schemas.microsoft.com/office/powerpoint/2010/main" val="112801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067" y="295160"/>
            <a:ext cx="5791200" cy="806095"/>
          </a:xfrm>
        </p:spPr>
        <p:txBody>
          <a:bodyPr>
            <a:normAutofit fontScale="90000"/>
          </a:bodyPr>
          <a:lstStyle/>
          <a:p>
            <a:r>
              <a:rPr kumimoji="1" lang="ja-JP" altLang="en-US" dirty="0" smtClean="0"/>
              <a:t>実験</a:t>
            </a:r>
            <a:r>
              <a:rPr kumimoji="1" lang="ja-JP" altLang="en-US" dirty="0" smtClean="0"/>
              <a:t>結果</a:t>
            </a:r>
            <a:r>
              <a:rPr kumimoji="1" lang="ja-JP" altLang="en-US" dirty="0" smtClean="0"/>
              <a:t>の</a:t>
            </a:r>
            <a:r>
              <a:rPr kumimoji="1" lang="ja-JP" altLang="en-US" dirty="0" smtClean="0"/>
              <a:t>サマリー</a:t>
            </a:r>
            <a:r>
              <a:rPr lang="en-US" altLang="ja-JP" dirty="0"/>
              <a:t/>
            </a:r>
            <a:br>
              <a:rPr lang="en-US" altLang="ja-JP" dirty="0"/>
            </a:br>
            <a:r>
              <a:rPr lang="ja-JP" altLang="en-US" dirty="0" smtClean="0"/>
              <a:t>と考察</a:t>
            </a:r>
            <a:endParaRPr kumimoji="1" lang="ja-JP" altLang="en-US" dirty="0"/>
          </a:p>
        </p:txBody>
      </p:sp>
      <p:sp>
        <p:nvSpPr>
          <p:cNvPr id="3" name="コンテンツ プレースホルダー 2"/>
          <p:cNvSpPr>
            <a:spLocks noGrp="1"/>
          </p:cNvSpPr>
          <p:nvPr>
            <p:ph idx="1"/>
          </p:nvPr>
        </p:nvSpPr>
        <p:spPr>
          <a:xfrm>
            <a:off x="127067" y="1257663"/>
            <a:ext cx="5314198" cy="5600337"/>
          </a:xfrm>
        </p:spPr>
        <p:txBody>
          <a:bodyPr>
            <a:normAutofit fontScale="85000" lnSpcReduction="20000"/>
          </a:bodyPr>
          <a:lstStyle/>
          <a:p>
            <a:r>
              <a:rPr kumimoji="1" lang="ja-JP" altLang="en-US" dirty="0" smtClean="0"/>
              <a:t>基本設定</a:t>
            </a:r>
            <a:endParaRPr kumimoji="1" lang="en-US" altLang="ja-JP" dirty="0" smtClean="0"/>
          </a:p>
          <a:p>
            <a:pPr lvl="1"/>
            <a:r>
              <a:rPr lang="ja-JP" altLang="en-US" dirty="0" smtClean="0"/>
              <a:t>現在地球の惑星パラメータで水惑星実験</a:t>
            </a:r>
            <a:r>
              <a:rPr lang="en-US" altLang="ja-JP" dirty="0" smtClean="0"/>
              <a:t>.</a:t>
            </a:r>
          </a:p>
          <a:p>
            <a:pPr lvl="1"/>
            <a:r>
              <a:rPr kumimoji="1" lang="ja-JP" altLang="en-US" dirty="0" smtClean="0"/>
              <a:t>初期値は氷なし状態</a:t>
            </a:r>
            <a:r>
              <a:rPr kumimoji="1" lang="en-US" altLang="ja-JP" dirty="0" smtClean="0"/>
              <a:t>. </a:t>
            </a:r>
            <a:r>
              <a:rPr kumimoji="1" lang="ja-JP" altLang="en-US" dirty="0" smtClean="0"/>
              <a:t>大気海洋とも</a:t>
            </a:r>
            <a:r>
              <a:rPr kumimoji="1" lang="en-US" altLang="ja-JP" dirty="0" smtClean="0"/>
              <a:t> </a:t>
            </a:r>
            <a:r>
              <a:rPr lang="en-US" altLang="ja-JP" dirty="0" smtClean="0"/>
              <a:t>280 K </a:t>
            </a:r>
            <a:r>
              <a:rPr lang="ja-JP" altLang="en-US" dirty="0" smtClean="0"/>
              <a:t>の一様温度から始める</a:t>
            </a:r>
            <a:r>
              <a:rPr lang="en-US" altLang="ja-JP" dirty="0" smtClean="0"/>
              <a:t>.</a:t>
            </a:r>
          </a:p>
          <a:p>
            <a:pPr marL="274320" lvl="1" indent="0">
              <a:buNone/>
            </a:pPr>
            <a:endParaRPr kumimoji="1" lang="en-US" altLang="ja-JP" dirty="0" smtClean="0"/>
          </a:p>
          <a:p>
            <a:r>
              <a:rPr kumimoji="1" lang="en-US" altLang="ja-JP" dirty="0" smtClean="0"/>
              <a:t>Control ( &lt;- </a:t>
            </a:r>
            <a:r>
              <a:rPr kumimoji="1" lang="ja-JP" altLang="en-US" dirty="0" smtClean="0"/>
              <a:t>海洋大循環あり</a:t>
            </a:r>
            <a:r>
              <a:rPr kumimoji="1" lang="en-US" altLang="ja-JP" dirty="0" smtClean="0"/>
              <a:t> )</a:t>
            </a:r>
          </a:p>
          <a:p>
            <a:pPr lvl="1"/>
            <a:r>
              <a:rPr lang="ja-JP" altLang="en-US" dirty="0" smtClean="0"/>
              <a:t>海氷末端</a:t>
            </a:r>
            <a:r>
              <a:rPr kumimoji="1" lang="ja-JP" altLang="en-US" dirty="0" smtClean="0"/>
              <a:t>は</a:t>
            </a:r>
            <a:r>
              <a:rPr kumimoji="1" lang="en-US" altLang="ja-JP" dirty="0" smtClean="0"/>
              <a:t> 50 </a:t>
            </a:r>
            <a:r>
              <a:rPr kumimoji="1" lang="ja-JP" altLang="en-US" dirty="0" smtClean="0"/>
              <a:t>度付近で安定化</a:t>
            </a:r>
            <a:endParaRPr kumimoji="1" lang="en-US" altLang="ja-JP" dirty="0" smtClean="0"/>
          </a:p>
          <a:p>
            <a:pPr lvl="2"/>
            <a:r>
              <a:rPr lang="en-US" altLang="ja-JP" dirty="0" smtClean="0"/>
              <a:t>(</a:t>
            </a:r>
            <a:r>
              <a:rPr lang="ja-JP" altLang="en-US" dirty="0" smtClean="0"/>
              <a:t>海洋熱フラクッスで見れば</a:t>
            </a:r>
            <a:r>
              <a:rPr lang="en-US" altLang="ja-JP" dirty="0" smtClean="0"/>
              <a:t>,) </a:t>
            </a:r>
            <a:r>
              <a:rPr lang="ja-JP" altLang="en-US" dirty="0" smtClean="0"/>
              <a:t>海洋熱輸送の収束域で止まっているように見える</a:t>
            </a:r>
            <a:r>
              <a:rPr lang="en-US" altLang="ja-JP" dirty="0" smtClean="0"/>
              <a:t>. </a:t>
            </a:r>
          </a:p>
          <a:p>
            <a:pPr lvl="1"/>
            <a:r>
              <a:rPr lang="ja-JP" altLang="en-US" dirty="0" smtClean="0"/>
              <a:t>全球平均</a:t>
            </a:r>
            <a:r>
              <a:rPr lang="en-US" altLang="ja-JP" dirty="0" smtClean="0"/>
              <a:t> SST </a:t>
            </a:r>
            <a:r>
              <a:rPr lang="ja-JP" altLang="en-US" dirty="0" smtClean="0"/>
              <a:t>は約</a:t>
            </a:r>
            <a:r>
              <a:rPr lang="en-US" altLang="ja-JP" dirty="0" smtClean="0"/>
              <a:t> 280 K</a:t>
            </a:r>
          </a:p>
          <a:p>
            <a:pPr lvl="1"/>
            <a:endParaRPr lang="en-US" altLang="ja-JP" dirty="0"/>
          </a:p>
          <a:p>
            <a:r>
              <a:rPr kumimoji="1" lang="en-US" altLang="ja-JP" dirty="0" err="1" smtClean="0"/>
              <a:t>SlabO</a:t>
            </a:r>
            <a:r>
              <a:rPr kumimoji="1" lang="en-US" altLang="ja-JP" dirty="0" smtClean="0"/>
              <a:t> ( &lt;- </a:t>
            </a:r>
            <a:r>
              <a:rPr kumimoji="1" lang="ja-JP" altLang="en-US" dirty="0" smtClean="0"/>
              <a:t>海洋大循環なし</a:t>
            </a:r>
            <a:r>
              <a:rPr kumimoji="1" lang="en-US" altLang="ja-JP" dirty="0" smtClean="0"/>
              <a:t> )</a:t>
            </a:r>
          </a:p>
          <a:p>
            <a:pPr lvl="1"/>
            <a:r>
              <a:rPr lang="ja-JP" altLang="en-US" dirty="0" smtClean="0"/>
              <a:t>全球凍結</a:t>
            </a:r>
            <a:endParaRPr lang="en-US" altLang="ja-JP" dirty="0" smtClean="0"/>
          </a:p>
          <a:p>
            <a:pPr lvl="1"/>
            <a:r>
              <a:rPr lang="ja-JP" altLang="en-US" dirty="0"/>
              <a:t>全球平均</a:t>
            </a:r>
            <a:r>
              <a:rPr lang="en-US" altLang="ja-JP" dirty="0"/>
              <a:t> SST </a:t>
            </a:r>
            <a:r>
              <a:rPr lang="ja-JP" altLang="en-US" dirty="0"/>
              <a:t>は約</a:t>
            </a:r>
            <a:r>
              <a:rPr lang="en-US" altLang="ja-JP" dirty="0"/>
              <a:t> </a:t>
            </a:r>
            <a:r>
              <a:rPr lang="ja-JP" altLang="ja-JP" dirty="0" smtClean="0"/>
              <a:t>1</a:t>
            </a:r>
            <a:r>
              <a:rPr lang="en-US" altLang="ja-JP" dirty="0" smtClean="0"/>
              <a:t>90 K</a:t>
            </a:r>
          </a:p>
          <a:p>
            <a:pPr lvl="1"/>
            <a:endParaRPr lang="en-US" altLang="ja-JP" dirty="0"/>
          </a:p>
          <a:p>
            <a:r>
              <a:rPr lang="en-US" altLang="ja-JP" dirty="0" err="1" smtClean="0"/>
              <a:t>IDiffOff</a:t>
            </a:r>
            <a:r>
              <a:rPr lang="en-US" altLang="ja-JP" dirty="0" smtClean="0"/>
              <a:t>, </a:t>
            </a:r>
            <a:r>
              <a:rPr lang="en-US" altLang="ja-JP" dirty="0" err="1" smtClean="0"/>
              <a:t>SlabO-IDiffOff</a:t>
            </a:r>
            <a:endParaRPr lang="en-US" altLang="ja-JP" dirty="0" smtClean="0"/>
          </a:p>
          <a:p>
            <a:pPr lvl="1"/>
            <a:r>
              <a:rPr lang="ja-JP" altLang="en-US" dirty="0" smtClean="0"/>
              <a:t>海洋大循環ありの場合は</a:t>
            </a:r>
            <a:r>
              <a:rPr lang="en-US" altLang="ja-JP" dirty="0" smtClean="0"/>
              <a:t>, </a:t>
            </a:r>
            <a:r>
              <a:rPr lang="ja-JP" altLang="en-US" dirty="0" smtClean="0"/>
              <a:t>海氷の水平拡散がないと非物理的な分布になる</a:t>
            </a:r>
            <a:r>
              <a:rPr lang="en-US" altLang="ja-JP" dirty="0" smtClean="0"/>
              <a:t>. </a:t>
            </a:r>
          </a:p>
          <a:p>
            <a:pPr lvl="1"/>
            <a:r>
              <a:rPr lang="ja-JP" altLang="en-US" dirty="0" smtClean="0"/>
              <a:t>今回の設定では</a:t>
            </a:r>
            <a:r>
              <a:rPr lang="en-US" altLang="ja-JP" dirty="0" smtClean="0"/>
              <a:t>, </a:t>
            </a:r>
            <a:r>
              <a:rPr lang="ja-JP" altLang="en-US" dirty="0" smtClean="0"/>
              <a:t>水平拡散により海氷末端が大きく変わることはなかった</a:t>
            </a:r>
            <a:r>
              <a:rPr lang="en-US" altLang="ja-JP" dirty="0" smtClean="0"/>
              <a:t>. </a:t>
            </a: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455631384"/>
              </p:ext>
            </p:extLst>
          </p:nvPr>
        </p:nvGraphicFramePr>
        <p:xfrm>
          <a:off x="4681727" y="46559"/>
          <a:ext cx="4314671" cy="1569170"/>
        </p:xfrm>
        <a:graphic>
          <a:graphicData uri="http://schemas.openxmlformats.org/drawingml/2006/table">
            <a:tbl>
              <a:tblPr firstRow="1" bandRow="1">
                <a:tableStyleId>{F2DE63D5-997A-4646-A377-4702673A728D}</a:tableStyleId>
              </a:tblPr>
              <a:tblGrid>
                <a:gridCol w="1165682"/>
                <a:gridCol w="1254971"/>
                <a:gridCol w="1894018"/>
              </a:tblGrid>
              <a:tr h="313834">
                <a:tc>
                  <a:txBody>
                    <a:bodyPr/>
                    <a:lstStyle/>
                    <a:p>
                      <a:r>
                        <a:rPr kumimoji="1" lang="en-US" altLang="en-US" sz="1400" dirty="0" smtClean="0"/>
                        <a:t>case</a:t>
                      </a:r>
                      <a:endParaRPr kumimoji="1" lang="ja-JP" alt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400" dirty="0" smtClean="0"/>
                        <a:t>海洋モデル</a:t>
                      </a:r>
                      <a:endParaRPr kumimoji="1" lang="ja-JP" alt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400" dirty="0" smtClean="0"/>
                        <a:t>海氷モデル</a:t>
                      </a:r>
                      <a:endParaRPr kumimoji="1" lang="ja-JP" alt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3834">
                <a:tc>
                  <a:txBody>
                    <a:bodyPr/>
                    <a:lstStyle/>
                    <a:p>
                      <a:r>
                        <a:rPr kumimoji="1" lang="en-US" altLang="ja-JP" sz="1000" dirty="0" smtClean="0"/>
                        <a:t>Control</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000" dirty="0" smtClean="0"/>
                        <a:t>大循環モデル</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000" dirty="0" smtClean="0"/>
                        <a:t>熱力学モデル</a:t>
                      </a:r>
                      <a:r>
                        <a:rPr kumimoji="1" lang="en-US" altLang="ja-JP" sz="1000" dirty="0" smtClean="0"/>
                        <a:t>  +  </a:t>
                      </a:r>
                      <a:r>
                        <a:rPr kumimoji="1" lang="ja-JP" altLang="en-US" sz="1000" dirty="0" smtClean="0"/>
                        <a:t>水平拡散</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3834">
                <a:tc>
                  <a:txBody>
                    <a:bodyPr/>
                    <a:lstStyle/>
                    <a:p>
                      <a:r>
                        <a:rPr kumimoji="1" lang="en-US" altLang="ja-JP" sz="1000" dirty="0" err="1" smtClean="0"/>
                        <a:t>SlabO</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en-US" sz="1000" dirty="0" smtClean="0"/>
                        <a:t>50 m slab ocean</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熱力学モデル</a:t>
                      </a:r>
                      <a:r>
                        <a:rPr kumimoji="1" lang="en-US" altLang="ja-JP" sz="1000" dirty="0" smtClean="0"/>
                        <a:t>  +  </a:t>
                      </a:r>
                      <a:r>
                        <a:rPr kumimoji="1" lang="ja-JP" altLang="en-US" sz="1000" dirty="0" smtClean="0"/>
                        <a:t>水平拡散</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3834">
                <a:tc>
                  <a:txBody>
                    <a:bodyPr/>
                    <a:lstStyle/>
                    <a:p>
                      <a:r>
                        <a:rPr kumimoji="1" lang="en-US" altLang="ja-JP" sz="1000" dirty="0" err="1" smtClean="0"/>
                        <a:t>IDiffOff</a:t>
                      </a:r>
                      <a:endParaRPr kumimoji="1" lang="en-US" altLang="ja-JP" sz="1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000" dirty="0" smtClean="0"/>
                        <a:t>大循環モデル</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000" dirty="0" smtClean="0"/>
                        <a:t>熱力学モデル</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13834">
                <a:tc>
                  <a:txBody>
                    <a:bodyPr/>
                    <a:lstStyle/>
                    <a:p>
                      <a:r>
                        <a:rPr kumimoji="1" lang="en-US" altLang="ja-JP" sz="1000" dirty="0" err="1" smtClean="0"/>
                        <a:t>SIabO-IDiffOff</a:t>
                      </a:r>
                      <a:endParaRPr kumimoji="1" lang="en-US" altLang="ja-JP" sz="1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1000" dirty="0" smtClean="0"/>
                        <a:t>50 m slab ocean</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000" dirty="0" smtClean="0"/>
                        <a:t>熱力学モデル</a:t>
                      </a:r>
                      <a:endParaRPr kumimoji="1" lang="ja-JP" alt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図 4" descr="スクリーンショット 2016-02-28 9.32.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265" y="2851258"/>
            <a:ext cx="3424522" cy="3025862"/>
          </a:xfrm>
          <a:prstGeom prst="rect">
            <a:avLst/>
          </a:prstGeom>
        </p:spPr>
      </p:pic>
      <p:sp>
        <p:nvSpPr>
          <p:cNvPr id="6" name="テキスト ボックス 5"/>
          <p:cNvSpPr txBox="1"/>
          <p:nvPr/>
        </p:nvSpPr>
        <p:spPr>
          <a:xfrm>
            <a:off x="7401897" y="5877120"/>
            <a:ext cx="1594501" cy="276999"/>
          </a:xfrm>
          <a:prstGeom prst="rect">
            <a:avLst/>
          </a:prstGeom>
          <a:noFill/>
        </p:spPr>
        <p:txBody>
          <a:bodyPr wrap="square" rtlCol="0">
            <a:spAutoFit/>
          </a:bodyPr>
          <a:lstStyle/>
          <a:p>
            <a:r>
              <a:rPr lang="en-US" altLang="ja-JP" sz="1200" dirty="0" smtClean="0"/>
              <a:t>(Rose et al., 2015</a:t>
            </a:r>
            <a:r>
              <a:rPr lang="en-US" altLang="ja-JP" sz="1000" dirty="0" smtClean="0"/>
              <a:t>) </a:t>
            </a:r>
            <a:endParaRPr kumimoji="1" lang="ja-JP" altLang="en-US" sz="1000" dirty="0"/>
          </a:p>
        </p:txBody>
      </p:sp>
      <p:sp>
        <p:nvSpPr>
          <p:cNvPr id="7" name="円/楕円 6"/>
          <p:cNvSpPr/>
          <p:nvPr/>
        </p:nvSpPr>
        <p:spPr>
          <a:xfrm>
            <a:off x="7283607" y="4102969"/>
            <a:ext cx="186775" cy="16187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8148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6" name="コンテンツ プレースホルダー 2"/>
          <p:cNvSpPr txBox="1">
            <a:spLocks/>
          </p:cNvSpPr>
          <p:nvPr/>
        </p:nvSpPr>
        <p:spPr>
          <a:xfrm>
            <a:off x="457200" y="1524318"/>
            <a:ext cx="7620000" cy="4373563"/>
          </a:xfrm>
          <a:prstGeom prst="rect">
            <a:avLst/>
          </a:prstGeom>
        </p:spPr>
        <p:txBody>
          <a:bodyPr vert="horz" lIns="91440" tIns="45720" rIns="91440" bIns="45720" rtlCol="0">
            <a:normAutofit/>
          </a:bodyPr>
          <a:lstStyle>
            <a:lvl1pPr marL="185738" indent="-185738" algn="l" defTabSz="914400" rtl="0" eaLnBrk="1" latinLnBrk="0" hangingPunct="1">
              <a:spcBef>
                <a:spcPct val="20000"/>
              </a:spcBef>
              <a:spcAft>
                <a:spcPts val="600"/>
              </a:spcAft>
              <a:buClr>
                <a:schemeClr val="tx2"/>
              </a:buClr>
              <a:buFont typeface="Arial"/>
              <a:buChar char="•"/>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endParaRPr lang="en-US" altLang="ja-JP" dirty="0" smtClean="0"/>
          </a:p>
          <a:p>
            <a:pPr marL="342900" indent="-342900"/>
            <a:r>
              <a:rPr lang="ja-JP" altLang="en-US" dirty="0" smtClean="0"/>
              <a:t>海洋大循環を考慮した水惑星の気候の探索のために</a:t>
            </a:r>
            <a:r>
              <a:rPr lang="en-US" altLang="ja-JP" dirty="0" smtClean="0"/>
              <a:t>, </a:t>
            </a:r>
            <a:r>
              <a:rPr lang="ja-JP" altLang="en-US" dirty="0" smtClean="0"/>
              <a:t>大気海洋海氷結合モデルを開発している</a:t>
            </a:r>
            <a:r>
              <a:rPr lang="en-US" altLang="ja-JP" dirty="0" smtClean="0"/>
              <a:t>. </a:t>
            </a:r>
          </a:p>
          <a:p>
            <a:pPr marL="342900" indent="-342900"/>
            <a:r>
              <a:rPr lang="ja-JP" altLang="en-US" dirty="0" smtClean="0"/>
              <a:t>水惑星の気候状態決定における海洋大循環の影響を調べる第一歩として</a:t>
            </a:r>
            <a:r>
              <a:rPr lang="en-US" altLang="ja-JP" dirty="0" smtClean="0"/>
              <a:t>, </a:t>
            </a:r>
            <a:r>
              <a:rPr lang="ja-JP" altLang="en-US" u="sng" dirty="0" smtClean="0"/>
              <a:t>海洋熱輸送が海氷拡大を抑制し</a:t>
            </a:r>
            <a:r>
              <a:rPr lang="en-US" altLang="ja-JP" u="sng" dirty="0" smtClean="0"/>
              <a:t>, </a:t>
            </a:r>
            <a:r>
              <a:rPr lang="ja-JP" altLang="en-US" u="sng" dirty="0" smtClean="0"/>
              <a:t>惑星の気候を安定化する効果</a:t>
            </a:r>
            <a:r>
              <a:rPr lang="en-US" altLang="ja-JP" u="sng" dirty="0" smtClean="0"/>
              <a:t> </a:t>
            </a:r>
            <a:r>
              <a:rPr lang="ja-JP" altLang="en-US" dirty="0" smtClean="0"/>
              <a:t>に焦点を当てて</a:t>
            </a:r>
            <a:r>
              <a:rPr lang="en-US" altLang="ja-JP" dirty="0" smtClean="0"/>
              <a:t>, </a:t>
            </a:r>
            <a:r>
              <a:rPr lang="ja-JP" altLang="en-US" dirty="0" smtClean="0"/>
              <a:t>先行研究</a:t>
            </a:r>
            <a:r>
              <a:rPr lang="en-US" altLang="en-US" dirty="0" smtClean="0"/>
              <a:t>を踏まえつつ</a:t>
            </a:r>
            <a:r>
              <a:rPr lang="en-US" altLang="ja-JP" dirty="0" smtClean="0"/>
              <a:t>, </a:t>
            </a:r>
            <a:r>
              <a:rPr lang="ja-JP" altLang="en-US" dirty="0" smtClean="0"/>
              <a:t>私たち結合モデルによる水惑星実験の計算結果を紹介した</a:t>
            </a:r>
            <a:r>
              <a:rPr lang="en-US" altLang="ja-JP" dirty="0" smtClean="0"/>
              <a:t>. </a:t>
            </a:r>
          </a:p>
          <a:p>
            <a:pPr marL="614362" lvl="1" indent="-342900"/>
            <a:r>
              <a:rPr lang="ja-JP" altLang="en-US" dirty="0" smtClean="0"/>
              <a:t>海洋大循環を考慮しないと全球凍結するような設定でも</a:t>
            </a:r>
            <a:r>
              <a:rPr lang="en-US" altLang="ja-JP" dirty="0" smtClean="0"/>
              <a:t>, </a:t>
            </a:r>
            <a:r>
              <a:rPr lang="ja-JP" altLang="en-US" dirty="0" smtClean="0"/>
              <a:t>海洋大循環を考慮すると</a:t>
            </a:r>
            <a:r>
              <a:rPr lang="en-US" altLang="ja-JP" dirty="0" smtClean="0"/>
              <a:t>, </a:t>
            </a:r>
            <a:r>
              <a:rPr lang="ja-JP" altLang="en-US" dirty="0" smtClean="0"/>
              <a:t>海氷拡大が中緯度で止まる安定な気候状態</a:t>
            </a:r>
            <a:r>
              <a:rPr lang="en-US" altLang="ja-JP" dirty="0" smtClean="0"/>
              <a:t>(</a:t>
            </a:r>
            <a:r>
              <a:rPr lang="ja-JP" altLang="en-US" dirty="0" smtClean="0"/>
              <a:t>らしきもの</a:t>
            </a:r>
            <a:r>
              <a:rPr lang="en-US" altLang="ja-JP" dirty="0" smtClean="0"/>
              <a:t>)</a:t>
            </a:r>
            <a:r>
              <a:rPr lang="ja-JP" altLang="en-US" dirty="0" smtClean="0"/>
              <a:t>が見つかった</a:t>
            </a:r>
            <a:r>
              <a:rPr lang="en-US" altLang="ja-JP" dirty="0" smtClean="0"/>
              <a:t>. </a:t>
            </a:r>
            <a:endParaRPr lang="en-US" altLang="ja-JP" dirty="0"/>
          </a:p>
        </p:txBody>
      </p:sp>
    </p:spTree>
    <p:extLst>
      <p:ext uri="{BB962C8B-B14F-4D97-AF65-F5344CB8AC3E}">
        <p14:creationId xmlns:p14="http://schemas.microsoft.com/office/powerpoint/2010/main" val="281265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4" name="コンテンツ プレースホルダー 2"/>
          <p:cNvSpPr>
            <a:spLocks noGrp="1"/>
          </p:cNvSpPr>
          <p:nvPr>
            <p:ph idx="1"/>
          </p:nvPr>
        </p:nvSpPr>
        <p:spPr>
          <a:xfrm>
            <a:off x="457200" y="1600200"/>
            <a:ext cx="8229600" cy="4876800"/>
          </a:xfrm>
        </p:spPr>
        <p:txBody>
          <a:bodyPr>
            <a:normAutofit fontScale="92500" lnSpcReduction="10000"/>
          </a:bodyPr>
          <a:lstStyle/>
          <a:p>
            <a:pPr lvl="1"/>
            <a:r>
              <a:rPr lang="en-US" altLang="ja-JP" sz="2200" dirty="0" err="1" smtClean="0"/>
              <a:t>Enderton</a:t>
            </a:r>
            <a:r>
              <a:rPr lang="en-US" altLang="ja-JP" sz="2200" dirty="0"/>
              <a:t>, D., and J. Marshall, 2009: Explorations of atmosphere–ocean–ice climates on an </a:t>
            </a:r>
            <a:r>
              <a:rPr lang="en-US" altLang="ja-JP" sz="2200" dirty="0" err="1"/>
              <a:t>aquaplanet</a:t>
            </a:r>
            <a:r>
              <a:rPr lang="en-US" altLang="ja-JP" sz="2200" dirty="0"/>
              <a:t> and their </a:t>
            </a:r>
            <a:r>
              <a:rPr lang="en-US" altLang="ja-JP" sz="2200" dirty="0" err="1"/>
              <a:t>meridional</a:t>
            </a:r>
            <a:r>
              <a:rPr lang="en-US" altLang="ja-JP" sz="2200" dirty="0"/>
              <a:t> energy transports. </a:t>
            </a:r>
            <a:r>
              <a:rPr lang="en-US" altLang="ja-JP" sz="2200" i="1" dirty="0"/>
              <a:t>J. Atmos. Sci.</a:t>
            </a:r>
            <a:r>
              <a:rPr lang="en-US" altLang="ja-JP" sz="2200" dirty="0"/>
              <a:t>, </a:t>
            </a:r>
            <a:r>
              <a:rPr lang="en-US" altLang="ja-JP" sz="2200" b="1" dirty="0"/>
              <a:t>66</a:t>
            </a:r>
            <a:r>
              <a:rPr lang="en-US" altLang="ja-JP" sz="2200" dirty="0"/>
              <a:t>, 1593–1611.</a:t>
            </a:r>
          </a:p>
          <a:p>
            <a:pPr lvl="1"/>
            <a:r>
              <a:rPr lang="en-US" altLang="ja-JP" sz="2200" dirty="0"/>
              <a:t>Ferreira, D., Marshall, J.,  Rose, B.,  2011: Climate Determinism Revisited: Multiple </a:t>
            </a:r>
            <a:r>
              <a:rPr lang="en-US" altLang="ja-JP" sz="2200" dirty="0" err="1"/>
              <a:t>Equilibria</a:t>
            </a:r>
            <a:r>
              <a:rPr lang="en-US" altLang="ja-JP" sz="2200" dirty="0"/>
              <a:t> in a Complex Climate Model. </a:t>
            </a:r>
            <a:r>
              <a:rPr lang="en-US" altLang="ja-JP" sz="2200" i="1" dirty="0"/>
              <a:t>J. Climate</a:t>
            </a:r>
            <a:r>
              <a:rPr lang="en-US" altLang="ja-JP" sz="2200" dirty="0"/>
              <a:t>, </a:t>
            </a:r>
            <a:r>
              <a:rPr lang="en-US" altLang="ja-JP" sz="2200" b="1" dirty="0"/>
              <a:t>24</a:t>
            </a:r>
            <a:r>
              <a:rPr lang="en-US" altLang="ja-JP" sz="2200" dirty="0"/>
              <a:t>, 992–1012.</a:t>
            </a:r>
          </a:p>
          <a:p>
            <a:pPr lvl="1"/>
            <a:r>
              <a:rPr lang="en-US" altLang="ja-JP" sz="2200" dirty="0" smtClean="0"/>
              <a:t>Marshall</a:t>
            </a:r>
            <a:r>
              <a:rPr lang="en-US" altLang="ja-JP" sz="2200" dirty="0"/>
              <a:t>, J., D. Ferreira, J. M. </a:t>
            </a:r>
            <a:r>
              <a:rPr lang="en-US" altLang="ja-JP" sz="2200" dirty="0" err="1"/>
              <a:t>Campin</a:t>
            </a:r>
            <a:r>
              <a:rPr lang="en-US" altLang="ja-JP" sz="2200" dirty="0"/>
              <a:t>, and D. </a:t>
            </a:r>
            <a:r>
              <a:rPr lang="en-US" altLang="ja-JP" sz="2200" dirty="0" err="1"/>
              <a:t>Enderton</a:t>
            </a:r>
            <a:r>
              <a:rPr lang="en-US" altLang="ja-JP" sz="2200" dirty="0"/>
              <a:t>, 2007: Mean climate and variability of the atmosphere and ocean on an </a:t>
            </a:r>
            <a:r>
              <a:rPr lang="en-US" altLang="ja-JP" sz="2200" dirty="0" err="1"/>
              <a:t>aquaplanet</a:t>
            </a:r>
            <a:r>
              <a:rPr lang="en-US" altLang="ja-JP" sz="2200" dirty="0"/>
              <a:t>.</a:t>
            </a:r>
            <a:r>
              <a:rPr lang="en-US" altLang="ja-JP" sz="2200" i="1" dirty="0"/>
              <a:t> J. Atmos. Sci.</a:t>
            </a:r>
            <a:r>
              <a:rPr lang="en-US" altLang="ja-JP" sz="2200" dirty="0"/>
              <a:t>, </a:t>
            </a:r>
            <a:r>
              <a:rPr lang="en-US" altLang="ja-JP" sz="2200" b="1" dirty="0"/>
              <a:t>64</a:t>
            </a:r>
            <a:r>
              <a:rPr lang="en-US" altLang="ja-JP" sz="2200" dirty="0"/>
              <a:t>, 4270–4286.</a:t>
            </a:r>
          </a:p>
          <a:p>
            <a:pPr lvl="1"/>
            <a:r>
              <a:rPr lang="en-US" altLang="ja-JP" sz="2200" dirty="0" smtClean="0"/>
              <a:t>Rose</a:t>
            </a:r>
            <a:r>
              <a:rPr lang="en-US" altLang="ja-JP" sz="2200" dirty="0"/>
              <a:t>, B., and J. Marshall, 2009: Ocean heat transport, sea-ice and multiple climate states: Insights </a:t>
            </a:r>
            <a:r>
              <a:rPr lang="en-US" altLang="ja-JP" sz="2200" dirty="0" smtClean="0"/>
              <a:t>from </a:t>
            </a:r>
            <a:r>
              <a:rPr lang="en-US" altLang="ja-JP" sz="2200" dirty="0"/>
              <a:t>energy balance models.</a:t>
            </a:r>
            <a:r>
              <a:rPr lang="en-US" altLang="ja-JP" sz="2200" i="1" dirty="0"/>
              <a:t> J. Atmos. Sci.</a:t>
            </a:r>
            <a:r>
              <a:rPr lang="en-US" altLang="ja-JP" sz="2200" dirty="0"/>
              <a:t>,</a:t>
            </a:r>
            <a:r>
              <a:rPr lang="en-US" altLang="ja-JP" sz="2200" b="1" dirty="0"/>
              <a:t> 66</a:t>
            </a:r>
            <a:r>
              <a:rPr lang="en-US" altLang="ja-JP" sz="2200" dirty="0"/>
              <a:t>, 2828–2843</a:t>
            </a:r>
            <a:r>
              <a:rPr lang="en-US" altLang="ja-JP" sz="2200" dirty="0" smtClean="0"/>
              <a:t>.</a:t>
            </a:r>
          </a:p>
          <a:p>
            <a:pPr lvl="1"/>
            <a:r>
              <a:rPr lang="en-US" altLang="ja-JP" sz="2200" dirty="0" smtClean="0"/>
              <a:t>Rose</a:t>
            </a:r>
            <a:r>
              <a:rPr lang="en-US" altLang="ja-JP" sz="2200" dirty="0"/>
              <a:t>, B., E. J. (2015), Stable “</a:t>
            </a:r>
            <a:r>
              <a:rPr lang="en-US" altLang="ja-JP" sz="2200" dirty="0" err="1"/>
              <a:t>Waterbelt</a:t>
            </a:r>
            <a:r>
              <a:rPr lang="en-US" altLang="ja-JP" sz="2200" dirty="0"/>
              <a:t>” climates </a:t>
            </a:r>
            <a:r>
              <a:rPr lang="en-US" altLang="ja-JP" sz="2200" dirty="0" smtClean="0"/>
              <a:t>controlled </a:t>
            </a:r>
            <a:r>
              <a:rPr lang="en-US" altLang="ja-JP" sz="2200" dirty="0"/>
              <a:t>by tropical ocean heat transport: A nonlinear coupled climate mechanism of relevance to Snowball Earth, Journal of Geophysical Research Atmospheres</a:t>
            </a:r>
          </a:p>
          <a:p>
            <a:pPr lvl="1"/>
            <a:endParaRPr lang="en-US" altLang="ja-JP" sz="4000" dirty="0"/>
          </a:p>
        </p:txBody>
      </p:sp>
    </p:spTree>
    <p:extLst>
      <p:ext uri="{BB962C8B-B14F-4D97-AF65-F5344CB8AC3E}">
        <p14:creationId xmlns:p14="http://schemas.microsoft.com/office/powerpoint/2010/main" val="96919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pPr marL="342900" indent="-342900">
              <a:buFont typeface="Arial"/>
              <a:buChar char="•"/>
            </a:pPr>
            <a:r>
              <a:rPr kumimoji="1" lang="ja-JP" altLang="en-US" dirty="0" smtClean="0"/>
              <a:t>はじめに</a:t>
            </a:r>
            <a:endParaRPr kumimoji="1" lang="en-US" altLang="ja-JP" dirty="0" smtClean="0"/>
          </a:p>
          <a:p>
            <a:pPr marL="342900" indent="-342900">
              <a:buFont typeface="Arial"/>
              <a:buChar char="•"/>
            </a:pPr>
            <a:r>
              <a:rPr lang="en-US" altLang="en-US" dirty="0" smtClean="0"/>
              <a:t>先行研究の紹介</a:t>
            </a:r>
            <a:endParaRPr kumimoji="1" lang="en-US" altLang="ja-JP" dirty="0" smtClean="0"/>
          </a:p>
          <a:p>
            <a:pPr marL="342900" indent="-342900">
              <a:buFont typeface="Arial"/>
              <a:buChar char="•"/>
            </a:pPr>
            <a:r>
              <a:rPr kumimoji="1" lang="ja-JP" altLang="en-US" dirty="0" smtClean="0"/>
              <a:t>私たちのモデルによる数値実験</a:t>
            </a:r>
            <a:endParaRPr kumimoji="1" lang="en-US" altLang="ja-JP" dirty="0" smtClean="0"/>
          </a:p>
          <a:p>
            <a:pPr marL="800100" lvl="1" indent="-342900">
              <a:buFont typeface="Arial"/>
              <a:buChar char="•"/>
            </a:pPr>
            <a:r>
              <a:rPr kumimoji="1" lang="ja-JP" altLang="en-US" dirty="0" smtClean="0"/>
              <a:t>モデルの記述</a:t>
            </a:r>
            <a:endParaRPr kumimoji="1" lang="en-US" altLang="ja-JP" dirty="0" smtClean="0"/>
          </a:p>
          <a:p>
            <a:pPr marL="800100" lvl="1" indent="-342900">
              <a:buFont typeface="Arial"/>
              <a:buChar char="•"/>
            </a:pPr>
            <a:r>
              <a:rPr kumimoji="1" lang="ja-JP" altLang="en-US" dirty="0" smtClean="0"/>
              <a:t>数値実験の設定</a:t>
            </a:r>
            <a:endParaRPr kumimoji="1" lang="en-US" altLang="ja-JP" dirty="0" smtClean="0"/>
          </a:p>
          <a:p>
            <a:pPr marL="800100" lvl="1" indent="-342900">
              <a:buFont typeface="Arial"/>
              <a:buChar char="•"/>
            </a:pPr>
            <a:r>
              <a:rPr lang="ja-JP" altLang="en-US" dirty="0" smtClean="0"/>
              <a:t>計算</a:t>
            </a:r>
            <a:r>
              <a:rPr kumimoji="1" lang="ja-JP" altLang="en-US" dirty="0" smtClean="0"/>
              <a:t>結果</a:t>
            </a:r>
            <a:endParaRPr kumimoji="1" lang="en-US" altLang="ja-JP" dirty="0" smtClean="0"/>
          </a:p>
          <a:p>
            <a:pPr marL="342900" indent="-342900">
              <a:buFont typeface="Arial"/>
              <a:buChar char="•"/>
            </a:pPr>
            <a:r>
              <a:rPr lang="ja-JP" altLang="en-US" dirty="0" smtClean="0"/>
              <a:t>実験結果サマリーと考察</a:t>
            </a:r>
            <a:endParaRPr kumimoji="1" lang="en-US" altLang="ja-JP" dirty="0" smtClean="0"/>
          </a:p>
          <a:p>
            <a:pPr marL="342900" indent="-342900">
              <a:buFont typeface="Arial"/>
              <a:buChar char="•"/>
            </a:pPr>
            <a:r>
              <a:rPr lang="ja-JP" altLang="en-US" dirty="0" smtClean="0"/>
              <a:t>まとめ</a:t>
            </a:r>
            <a:endParaRPr kumimoji="1" lang="ja-JP" altLang="en-US" dirty="0"/>
          </a:p>
        </p:txBody>
      </p:sp>
    </p:spTree>
    <p:extLst>
      <p:ext uri="{BB962C8B-B14F-4D97-AF65-F5344CB8AC3E}">
        <p14:creationId xmlns:p14="http://schemas.microsoft.com/office/powerpoint/2010/main" val="87484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はじめに</a:t>
            </a:r>
            <a:r>
              <a:rPr kumimoji="1" lang="en-US" altLang="ja-JP" dirty="0" smtClean="0"/>
              <a:t/>
            </a:r>
            <a:br>
              <a:rPr kumimoji="1" lang="en-US" altLang="ja-JP" dirty="0" smtClean="0"/>
            </a:br>
            <a:r>
              <a:rPr lang="en-US" altLang="ja-JP" dirty="0" smtClean="0"/>
              <a:t>~ </a:t>
            </a:r>
            <a:r>
              <a:rPr lang="ja-JP" altLang="en-US" dirty="0" smtClean="0"/>
              <a:t>大気海洋大循環による熱輸送</a:t>
            </a:r>
            <a:endParaRPr kumimoji="1" lang="ja-JP" altLang="en-US" dirty="0"/>
          </a:p>
        </p:txBody>
      </p:sp>
      <p:sp>
        <p:nvSpPr>
          <p:cNvPr id="3" name="コンテンツ プレースホルダー 2"/>
          <p:cNvSpPr>
            <a:spLocks noGrp="1"/>
          </p:cNvSpPr>
          <p:nvPr>
            <p:ph idx="1"/>
          </p:nvPr>
        </p:nvSpPr>
        <p:spPr>
          <a:xfrm>
            <a:off x="4880950" y="1752600"/>
            <a:ext cx="3196250" cy="4373563"/>
          </a:xfrm>
        </p:spPr>
        <p:txBody>
          <a:bodyPr/>
          <a:lstStyle/>
          <a:p>
            <a:r>
              <a:rPr kumimoji="1" lang="ja-JP" altLang="en-US" dirty="0" smtClean="0"/>
              <a:t>気候が平衡状態にあるとき</a:t>
            </a:r>
            <a:r>
              <a:rPr kumimoji="1" lang="en-US" altLang="ja-JP" dirty="0" smtClean="0"/>
              <a:t>, </a:t>
            </a:r>
            <a:r>
              <a:rPr lang="ja-JP" altLang="en-US" dirty="0" smtClean="0"/>
              <a:t>大気上端の</a:t>
            </a:r>
            <a:r>
              <a:rPr kumimoji="1" lang="ja-JP" altLang="en-US" dirty="0" smtClean="0"/>
              <a:t>太陽放射の吸収量と地球放射の射出量の全球平均値は釣り合っている</a:t>
            </a:r>
            <a:r>
              <a:rPr lang="en-US" altLang="ja-JP" dirty="0" smtClean="0"/>
              <a:t>. </a:t>
            </a:r>
          </a:p>
          <a:p>
            <a:r>
              <a:rPr lang="ja-JP" altLang="en-US" dirty="0" smtClean="0"/>
              <a:t>局所的</a:t>
            </a:r>
            <a:r>
              <a:rPr kumimoji="1" lang="ja-JP" altLang="en-US" dirty="0" smtClean="0"/>
              <a:t>には</a:t>
            </a:r>
            <a:r>
              <a:rPr kumimoji="1" lang="en-US" altLang="ja-JP" dirty="0" smtClean="0"/>
              <a:t>, </a:t>
            </a:r>
            <a:r>
              <a:rPr kumimoji="1" lang="ja-JP" altLang="en-US" dirty="0" smtClean="0"/>
              <a:t>大気海洋大循環の熱輸送の結果として</a:t>
            </a:r>
            <a:r>
              <a:rPr kumimoji="1" lang="en-US" altLang="ja-JP" dirty="0" smtClean="0"/>
              <a:t>, </a:t>
            </a:r>
            <a:r>
              <a:rPr kumimoji="1" lang="ja-JP" altLang="en-US" dirty="0" smtClean="0"/>
              <a:t>大気上端の放射収支はバランスしていない</a:t>
            </a:r>
            <a:r>
              <a:rPr kumimoji="1" lang="en-US" altLang="ja-JP" dirty="0" smtClean="0"/>
              <a:t>. </a:t>
            </a:r>
            <a:endParaRPr lang="en-US" altLang="ja-JP" dirty="0"/>
          </a:p>
          <a:p>
            <a:pPr lvl="1"/>
            <a:r>
              <a:rPr lang="ja-JP" altLang="en-US" dirty="0" smtClean="0"/>
              <a:t>大気海洋熱輸送は赤道と極の温度差を小さくするように働く</a:t>
            </a:r>
            <a:r>
              <a:rPr lang="en-US" altLang="ja-JP" dirty="0" smtClean="0"/>
              <a:t>. </a:t>
            </a:r>
            <a:endParaRPr kumimoji="1" lang="en-US" altLang="ja-JP" dirty="0" smtClean="0"/>
          </a:p>
          <a:p>
            <a:endParaRPr kumimoji="1" lang="ja-JP" altLang="en-US" dirty="0"/>
          </a:p>
        </p:txBody>
      </p:sp>
      <p:pic>
        <p:nvPicPr>
          <p:cNvPr id="6" name="図 5" descr="スクリーンショット 2016-05-05 17.3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64" y="1640494"/>
            <a:ext cx="3762599" cy="2311337"/>
          </a:xfrm>
          <a:prstGeom prst="rect">
            <a:avLst/>
          </a:prstGeom>
        </p:spPr>
      </p:pic>
      <p:sp>
        <p:nvSpPr>
          <p:cNvPr id="7" name="正方形/長方形 6"/>
          <p:cNvSpPr/>
          <p:nvPr/>
        </p:nvSpPr>
        <p:spPr>
          <a:xfrm>
            <a:off x="920186" y="3810782"/>
            <a:ext cx="3048277" cy="307777"/>
          </a:xfrm>
          <a:prstGeom prst="rect">
            <a:avLst/>
          </a:prstGeom>
        </p:spPr>
        <p:txBody>
          <a:bodyPr wrap="square">
            <a:spAutoFit/>
          </a:bodyPr>
          <a:lstStyle/>
          <a:p>
            <a:r>
              <a:rPr lang="en-US" altLang="ja-JP" sz="1400" dirty="0" smtClean="0"/>
              <a:t>(</a:t>
            </a:r>
            <a:r>
              <a:rPr lang="ja-JP" altLang="en-US" sz="1400" dirty="0" smtClean="0"/>
              <a:t>会田, 「大気と放射過程」</a:t>
            </a:r>
            <a:r>
              <a:rPr lang="en-US" altLang="ja-JP" sz="1400" dirty="0" smtClean="0"/>
              <a:t>1982) </a:t>
            </a:r>
            <a:endParaRPr lang="ja-JP" altLang="en-US" sz="1400" dirty="0"/>
          </a:p>
        </p:txBody>
      </p:sp>
      <p:pic>
        <p:nvPicPr>
          <p:cNvPr id="8" name="図 7"/>
          <p:cNvPicPr>
            <a:picLocks noChangeAspect="1"/>
          </p:cNvPicPr>
          <p:nvPr/>
        </p:nvPicPr>
        <p:blipFill>
          <a:blip r:embed="rId3"/>
          <a:stretch>
            <a:fillRect/>
          </a:stretch>
        </p:blipFill>
        <p:spPr>
          <a:xfrm>
            <a:off x="457200" y="4360560"/>
            <a:ext cx="3894881" cy="1897138"/>
          </a:xfrm>
          <a:prstGeom prst="rect">
            <a:avLst/>
          </a:prstGeom>
        </p:spPr>
      </p:pic>
      <p:sp>
        <p:nvSpPr>
          <p:cNvPr id="9" name="正方形/長方形 8"/>
          <p:cNvSpPr/>
          <p:nvPr/>
        </p:nvSpPr>
        <p:spPr>
          <a:xfrm>
            <a:off x="1012783" y="6242447"/>
            <a:ext cx="3048277" cy="615553"/>
          </a:xfrm>
          <a:prstGeom prst="rect">
            <a:avLst/>
          </a:prstGeom>
        </p:spPr>
        <p:txBody>
          <a:bodyPr wrap="square">
            <a:spAutoFit/>
          </a:bodyPr>
          <a:lstStyle/>
          <a:p>
            <a:r>
              <a:rPr lang="ja-JP" altLang="en-US" sz="1400" dirty="0" smtClean="0"/>
              <a:t>大気上端での放射収支の緯度分布</a:t>
            </a:r>
            <a:endParaRPr lang="en-US" altLang="ja-JP" sz="1400" dirty="0" smtClean="0"/>
          </a:p>
          <a:p>
            <a:r>
              <a:rPr lang="en-US" altLang="ja-JP" sz="1000" dirty="0"/>
              <a:t>(http://</a:t>
            </a:r>
            <a:r>
              <a:rPr lang="en-US" altLang="ja-JP" sz="1000" dirty="0" err="1"/>
              <a:t>macroscope.world.coocan.jp</a:t>
            </a:r>
            <a:r>
              <a:rPr lang="en-US" altLang="ja-JP" sz="1000" dirty="0"/>
              <a:t>/</a:t>
            </a:r>
            <a:r>
              <a:rPr lang="en-US" altLang="ja-JP" sz="1000" dirty="0" err="1"/>
              <a:t>ja</a:t>
            </a:r>
            <a:r>
              <a:rPr lang="en-US" altLang="ja-JP" sz="1000" dirty="0"/>
              <a:t>/</a:t>
            </a:r>
            <a:r>
              <a:rPr lang="en-US" altLang="ja-JP" sz="1000" dirty="0" err="1"/>
              <a:t>edu</a:t>
            </a:r>
            <a:r>
              <a:rPr lang="en-US" altLang="ja-JP" sz="1000" dirty="0"/>
              <a:t>/monsoon/20040831/zonal/</a:t>
            </a:r>
            <a:r>
              <a:rPr lang="en-US" altLang="ja-JP" sz="1000" dirty="0" err="1" smtClean="0"/>
              <a:t>erbe.html</a:t>
            </a:r>
            <a:r>
              <a:rPr lang="en-US" altLang="ja-JP" sz="1000" dirty="0" smtClean="0"/>
              <a:t>)</a:t>
            </a:r>
            <a:endParaRPr lang="ja-JP" altLang="en-US" sz="1000" dirty="0"/>
          </a:p>
        </p:txBody>
      </p:sp>
    </p:spTree>
    <p:extLst>
      <p:ext uri="{BB962C8B-B14F-4D97-AF65-F5344CB8AC3E}">
        <p14:creationId xmlns:p14="http://schemas.microsoft.com/office/powerpoint/2010/main" val="257544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126806" cy="1371600"/>
          </a:xfrm>
        </p:spPr>
        <p:txBody>
          <a:bodyPr>
            <a:normAutofit/>
          </a:bodyPr>
          <a:lstStyle/>
          <a:p>
            <a:r>
              <a:rPr lang="ja-JP" altLang="en-US" dirty="0" smtClean="0"/>
              <a:t>はじめに</a:t>
            </a:r>
            <a:r>
              <a:rPr lang="en-US" altLang="ja-JP" dirty="0" smtClean="0"/>
              <a:t> </a:t>
            </a:r>
            <a:br>
              <a:rPr lang="en-US" altLang="ja-JP" dirty="0" smtClean="0"/>
            </a:br>
            <a:r>
              <a:rPr lang="en-US" altLang="ja-JP" dirty="0" smtClean="0"/>
              <a:t>~ </a:t>
            </a:r>
            <a:r>
              <a:rPr lang="ja-JP" altLang="en-US" dirty="0" smtClean="0"/>
              <a:t>大気海洋大循環による熱輸送</a:t>
            </a:r>
            <a:endParaRPr kumimoji="1" lang="ja-JP" altLang="en-US" dirty="0"/>
          </a:p>
        </p:txBody>
      </p:sp>
      <p:sp>
        <p:nvSpPr>
          <p:cNvPr id="15" name="コンテンツ プレースホルダー 14"/>
          <p:cNvSpPr>
            <a:spLocks noGrp="1"/>
          </p:cNvSpPr>
          <p:nvPr>
            <p:ph idx="1"/>
          </p:nvPr>
        </p:nvSpPr>
        <p:spPr>
          <a:xfrm>
            <a:off x="4134642" y="1752600"/>
            <a:ext cx="3942558" cy="4373563"/>
          </a:xfrm>
        </p:spPr>
        <p:txBody>
          <a:bodyPr/>
          <a:lstStyle/>
          <a:p>
            <a:r>
              <a:rPr lang="ja-JP" altLang="en-US" dirty="0" smtClean="0"/>
              <a:t>南北熱輸送の分布と分配</a:t>
            </a:r>
            <a:endParaRPr lang="en-US" altLang="ja-JP" dirty="0"/>
          </a:p>
          <a:p>
            <a:pPr lvl="1"/>
            <a:r>
              <a:rPr lang="ja-JP" altLang="en-US" dirty="0" smtClean="0"/>
              <a:t>大気海洋全体で</a:t>
            </a:r>
            <a:r>
              <a:rPr lang="en-US" altLang="ja-JP" dirty="0" smtClean="0"/>
              <a:t> 6 PW </a:t>
            </a:r>
            <a:r>
              <a:rPr lang="ja-JP" altLang="en-US" dirty="0" smtClean="0"/>
              <a:t>の熱を赤道から極へ運んでいる</a:t>
            </a:r>
            <a:r>
              <a:rPr lang="en-US" altLang="ja-JP" dirty="0" smtClean="0"/>
              <a:t>. </a:t>
            </a:r>
          </a:p>
          <a:p>
            <a:pPr lvl="1"/>
            <a:r>
              <a:rPr lang="ja-JP" altLang="en-US" dirty="0" smtClean="0"/>
              <a:t>全熱輸送の内</a:t>
            </a:r>
            <a:r>
              <a:rPr lang="en-US" altLang="ja-JP" dirty="0" smtClean="0"/>
              <a:t> </a:t>
            </a:r>
            <a:r>
              <a:rPr lang="ja-JP" altLang="en-US" dirty="0" smtClean="0"/>
              <a:t>海洋</a:t>
            </a:r>
            <a:r>
              <a:rPr lang="ja-JP" altLang="en-US" dirty="0"/>
              <a:t>が</a:t>
            </a:r>
            <a:r>
              <a:rPr lang="ja-JP" altLang="en-US" dirty="0" smtClean="0"/>
              <a:t>低緯度の熱輸送を</a:t>
            </a:r>
            <a:r>
              <a:rPr lang="en-US" altLang="ja-JP" dirty="0" smtClean="0"/>
              <a:t>, </a:t>
            </a:r>
            <a:r>
              <a:rPr lang="ja-JP" altLang="en-US" dirty="0" smtClean="0"/>
              <a:t>大気が中高緯度の熱輸送を担う</a:t>
            </a:r>
            <a:r>
              <a:rPr lang="en-US" altLang="ja-JP" dirty="0" smtClean="0"/>
              <a:t>.  </a:t>
            </a:r>
            <a:endParaRPr kumimoji="1" lang="ja-JP" altLang="en-US" dirty="0"/>
          </a:p>
        </p:txBody>
      </p:sp>
      <p:pic>
        <p:nvPicPr>
          <p:cNvPr id="11" name="図 10"/>
          <p:cNvPicPr>
            <a:picLocks noChangeAspect="1"/>
          </p:cNvPicPr>
          <p:nvPr/>
        </p:nvPicPr>
        <p:blipFill>
          <a:blip r:embed="rId2"/>
          <a:stretch>
            <a:fillRect/>
          </a:stretch>
        </p:blipFill>
        <p:spPr>
          <a:xfrm>
            <a:off x="4968379" y="4842108"/>
            <a:ext cx="3246339" cy="1536596"/>
          </a:xfrm>
          <a:prstGeom prst="rect">
            <a:avLst/>
          </a:prstGeom>
        </p:spPr>
      </p:pic>
      <p:pic>
        <p:nvPicPr>
          <p:cNvPr id="5" name="図 4" descr="スクリーンショット 2015-11-03 19.49.07.png"/>
          <p:cNvPicPr>
            <a:picLocks noChangeAspect="1"/>
          </p:cNvPicPr>
          <p:nvPr/>
        </p:nvPicPr>
        <p:blipFill rotWithShape="1">
          <a:blip r:embed="rId3">
            <a:extLst>
              <a:ext uri="{28A0092B-C50C-407E-A947-70E740481C1C}">
                <a14:useLocalDpi xmlns:a14="http://schemas.microsoft.com/office/drawing/2010/main" val="0"/>
              </a:ext>
            </a:extLst>
          </a:blip>
          <a:srcRect b="21000"/>
          <a:stretch/>
        </p:blipFill>
        <p:spPr>
          <a:xfrm>
            <a:off x="52912" y="1823044"/>
            <a:ext cx="3883307" cy="2159128"/>
          </a:xfrm>
          <a:prstGeom prst="rect">
            <a:avLst/>
          </a:prstGeom>
        </p:spPr>
      </p:pic>
      <p:sp>
        <p:nvSpPr>
          <p:cNvPr id="7" name="テキスト ボックス 6"/>
          <p:cNvSpPr txBox="1"/>
          <p:nvPr/>
        </p:nvSpPr>
        <p:spPr>
          <a:xfrm>
            <a:off x="457199" y="1741118"/>
            <a:ext cx="4044039" cy="253916"/>
          </a:xfrm>
          <a:prstGeom prst="rect">
            <a:avLst/>
          </a:prstGeom>
          <a:noFill/>
        </p:spPr>
        <p:txBody>
          <a:bodyPr wrap="square" rtlCol="0">
            <a:spAutoFit/>
          </a:bodyPr>
          <a:lstStyle/>
          <a:p>
            <a:r>
              <a:rPr kumimoji="1" lang="en-US" altLang="ja-JP" sz="1050" dirty="0" smtClean="0"/>
              <a:t>(</a:t>
            </a:r>
            <a:r>
              <a:rPr kumimoji="1" lang="ja-JP" altLang="en-US" sz="1050" dirty="0" smtClean="0"/>
              <a:t>実線</a:t>
            </a:r>
            <a:r>
              <a:rPr kumimoji="1" lang="en-US" altLang="ja-JP" sz="1050" dirty="0" smtClean="0"/>
              <a:t>: </a:t>
            </a:r>
            <a:r>
              <a:rPr kumimoji="1" lang="ja-JP" altLang="en-US" sz="1050" dirty="0" smtClean="0"/>
              <a:t>合計</a:t>
            </a:r>
            <a:r>
              <a:rPr kumimoji="1" lang="en-US" altLang="ja-JP" sz="1050" dirty="0" smtClean="0"/>
              <a:t>, </a:t>
            </a:r>
            <a:r>
              <a:rPr kumimoji="1" lang="ja-JP" altLang="en-US" sz="1050" dirty="0" smtClean="0"/>
              <a:t>一点破線</a:t>
            </a:r>
            <a:r>
              <a:rPr kumimoji="1" lang="en-US" altLang="ja-JP" sz="1050" dirty="0" smtClean="0"/>
              <a:t>: </a:t>
            </a:r>
            <a:r>
              <a:rPr kumimoji="1" lang="ja-JP" altLang="en-US" sz="1050" dirty="0" smtClean="0"/>
              <a:t>大気</a:t>
            </a:r>
            <a:r>
              <a:rPr kumimoji="1" lang="en-US" altLang="ja-JP" sz="1050" dirty="0" smtClean="0"/>
              <a:t>,</a:t>
            </a:r>
            <a:r>
              <a:rPr kumimoji="1" lang="ja-JP" altLang="en-US" sz="1050" dirty="0" smtClean="0"/>
              <a:t> 破線</a:t>
            </a:r>
            <a:r>
              <a:rPr kumimoji="1" lang="en-US" altLang="ja-JP" sz="1050" dirty="0" smtClean="0"/>
              <a:t>:  </a:t>
            </a:r>
            <a:r>
              <a:rPr kumimoji="1" lang="ja-JP" altLang="en-US" sz="1050" dirty="0" smtClean="0"/>
              <a:t>海洋</a:t>
            </a:r>
            <a:r>
              <a:rPr kumimoji="1" lang="en-US" altLang="ja-JP" sz="1050" dirty="0" smtClean="0"/>
              <a:t>) </a:t>
            </a:r>
            <a:endParaRPr kumimoji="1" lang="ja-JP" altLang="en-US" sz="1050" dirty="0"/>
          </a:p>
        </p:txBody>
      </p:sp>
      <p:sp>
        <p:nvSpPr>
          <p:cNvPr id="8" name="正方形/長方形 7"/>
          <p:cNvSpPr/>
          <p:nvPr/>
        </p:nvSpPr>
        <p:spPr>
          <a:xfrm>
            <a:off x="927626" y="3929252"/>
            <a:ext cx="3048277" cy="523220"/>
          </a:xfrm>
          <a:prstGeom prst="rect">
            <a:avLst/>
          </a:prstGeom>
        </p:spPr>
        <p:txBody>
          <a:bodyPr wrap="square">
            <a:spAutoFit/>
          </a:bodyPr>
          <a:lstStyle/>
          <a:p>
            <a:r>
              <a:rPr lang="ja-JP" altLang="en-US" sz="1400" dirty="0" smtClean="0"/>
              <a:t>大気海洋熱輸送の見積もり</a:t>
            </a:r>
            <a:r>
              <a:rPr lang="en-US" altLang="ja-JP" sz="1400" dirty="0" smtClean="0"/>
              <a:t> </a:t>
            </a:r>
          </a:p>
          <a:p>
            <a:r>
              <a:rPr lang="en-US" altLang="ja-JP" sz="1400" dirty="0" smtClean="0"/>
              <a:t>(</a:t>
            </a:r>
            <a:r>
              <a:rPr lang="en-US" altLang="ja-JP" sz="1400" dirty="0" err="1" smtClean="0"/>
              <a:t>Trenberth</a:t>
            </a:r>
            <a:r>
              <a:rPr lang="en-US" altLang="ja-JP" sz="1400" dirty="0" smtClean="0"/>
              <a:t> and Caron, 2001)</a:t>
            </a:r>
            <a:endParaRPr lang="ja-JP" altLang="en-US" sz="1400" dirty="0"/>
          </a:p>
        </p:txBody>
      </p:sp>
      <p:sp>
        <p:nvSpPr>
          <p:cNvPr id="9" name="正方形/長方形 8"/>
          <p:cNvSpPr/>
          <p:nvPr/>
        </p:nvSpPr>
        <p:spPr>
          <a:xfrm>
            <a:off x="5351637" y="6508652"/>
            <a:ext cx="3232369" cy="307777"/>
          </a:xfrm>
          <a:prstGeom prst="rect">
            <a:avLst/>
          </a:prstGeom>
        </p:spPr>
        <p:txBody>
          <a:bodyPr wrap="square">
            <a:spAutoFit/>
          </a:bodyPr>
          <a:lstStyle/>
          <a:p>
            <a:r>
              <a:rPr lang="ja-JP" altLang="en-US" sz="1400" dirty="0" smtClean="0"/>
              <a:t>熱塩循環</a:t>
            </a:r>
            <a:r>
              <a:rPr lang="en-US" altLang="en-US" sz="1400" dirty="0"/>
              <a:t> </a:t>
            </a:r>
            <a:r>
              <a:rPr lang="en-US" altLang="en-US" sz="1400" dirty="0" smtClean="0"/>
              <a:t>(</a:t>
            </a:r>
            <a:r>
              <a:rPr lang="en-US" altLang="en-US" sz="1400" dirty="0" err="1" smtClean="0"/>
              <a:t>Meincke</a:t>
            </a:r>
            <a:r>
              <a:rPr lang="en-US" altLang="en-US" sz="1400" dirty="0" smtClean="0"/>
              <a:t> et al., 2003)</a:t>
            </a:r>
            <a:endParaRPr lang="ja-JP" altLang="en-US" sz="1400" dirty="0"/>
          </a:p>
        </p:txBody>
      </p:sp>
      <p:sp>
        <p:nvSpPr>
          <p:cNvPr id="10" name="正方形/長方形 9"/>
          <p:cNvSpPr/>
          <p:nvPr/>
        </p:nvSpPr>
        <p:spPr>
          <a:xfrm>
            <a:off x="1436087" y="6495010"/>
            <a:ext cx="2698555" cy="430887"/>
          </a:xfrm>
          <a:prstGeom prst="rect">
            <a:avLst/>
          </a:prstGeom>
        </p:spPr>
        <p:txBody>
          <a:bodyPr wrap="square">
            <a:spAutoFit/>
          </a:bodyPr>
          <a:lstStyle/>
          <a:p>
            <a:r>
              <a:rPr lang="ja-JP" altLang="en-US" sz="1400" dirty="0" smtClean="0"/>
              <a:t>風成循環</a:t>
            </a:r>
            <a:r>
              <a:rPr lang="en-US" altLang="ja-JP" sz="1400" dirty="0" smtClean="0"/>
              <a:t> </a:t>
            </a:r>
            <a:r>
              <a:rPr lang="en-US" altLang="en-US" sz="800" dirty="0" smtClean="0"/>
              <a:t>(http</a:t>
            </a:r>
            <a:r>
              <a:rPr lang="en-US" altLang="en-US" sz="800" dirty="0"/>
              <a:t>://</a:t>
            </a:r>
            <a:r>
              <a:rPr lang="en-US" altLang="en-US" sz="800" dirty="0" err="1"/>
              <a:t>www.geo.uni-bremen.de</a:t>
            </a:r>
            <a:r>
              <a:rPr lang="en-US" altLang="en-US" sz="800" dirty="0"/>
              <a:t>/</a:t>
            </a:r>
            <a:r>
              <a:rPr lang="en-US" altLang="en-US" sz="800" dirty="0" err="1"/>
              <a:t>geomod</a:t>
            </a:r>
            <a:r>
              <a:rPr lang="en-US" altLang="en-US" sz="800" dirty="0"/>
              <a:t>/en/</a:t>
            </a:r>
            <a:r>
              <a:rPr lang="en-US" altLang="en-US" sz="800" dirty="0" err="1"/>
              <a:t>forschung_e</a:t>
            </a:r>
            <a:r>
              <a:rPr lang="en-US" altLang="en-US" sz="800" dirty="0"/>
              <a:t>/</a:t>
            </a:r>
            <a:r>
              <a:rPr lang="en-US" altLang="en-US" sz="800" dirty="0" err="1" smtClean="0"/>
              <a:t>ozean_e.html</a:t>
            </a:r>
            <a:r>
              <a:rPr lang="en-US" altLang="en-US" sz="800" dirty="0" smtClean="0"/>
              <a:t>)</a:t>
            </a:r>
            <a:endParaRPr lang="ja-JP" altLang="en-US" sz="800" dirty="0"/>
          </a:p>
        </p:txBody>
      </p:sp>
      <p:pic>
        <p:nvPicPr>
          <p:cNvPr id="14" name="図 13"/>
          <p:cNvPicPr>
            <a:picLocks noChangeAspect="1"/>
          </p:cNvPicPr>
          <p:nvPr/>
        </p:nvPicPr>
        <p:blipFill>
          <a:blip r:embed="rId4"/>
          <a:stretch>
            <a:fillRect/>
          </a:stretch>
        </p:blipFill>
        <p:spPr>
          <a:xfrm>
            <a:off x="729200" y="4590742"/>
            <a:ext cx="3524493" cy="1997698"/>
          </a:xfrm>
          <a:prstGeom prst="rect">
            <a:avLst/>
          </a:prstGeom>
        </p:spPr>
      </p:pic>
    </p:spTree>
    <p:extLst>
      <p:ext uri="{BB962C8B-B14F-4D97-AF65-F5344CB8AC3E}">
        <p14:creationId xmlns:p14="http://schemas.microsoft.com/office/powerpoint/2010/main" val="163482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605982" cy="1371600"/>
          </a:xfrm>
        </p:spPr>
        <p:txBody>
          <a:bodyPr>
            <a:normAutofit fontScale="90000"/>
          </a:bodyPr>
          <a:lstStyle/>
          <a:p>
            <a:r>
              <a:rPr lang="ja-JP" altLang="en-US" dirty="0" smtClean="0"/>
              <a:t>はじめに</a:t>
            </a:r>
            <a:r>
              <a:rPr lang="en-US" altLang="ja-JP" dirty="0" smtClean="0"/>
              <a:t/>
            </a:r>
            <a:br>
              <a:rPr lang="en-US" altLang="ja-JP" dirty="0" smtClean="0"/>
            </a:br>
            <a:r>
              <a:rPr lang="en-US" altLang="ja-JP" dirty="0" smtClean="0"/>
              <a:t>~ </a:t>
            </a:r>
            <a:r>
              <a:rPr lang="ja-JP" altLang="en-US" dirty="0" smtClean="0"/>
              <a:t>水惑星の気候研究での海洋大循環の扱い</a:t>
            </a:r>
            <a:endParaRPr kumimoji="1" lang="ja-JP" altLang="en-US" dirty="0"/>
          </a:p>
        </p:txBody>
      </p:sp>
      <p:sp>
        <p:nvSpPr>
          <p:cNvPr id="3" name="コンテンツ プレースホルダー 2"/>
          <p:cNvSpPr>
            <a:spLocks noGrp="1"/>
          </p:cNvSpPr>
          <p:nvPr>
            <p:ph idx="1"/>
          </p:nvPr>
        </p:nvSpPr>
        <p:spPr>
          <a:xfrm>
            <a:off x="192637" y="1752600"/>
            <a:ext cx="6500838" cy="4373563"/>
          </a:xfrm>
        </p:spPr>
        <p:txBody>
          <a:bodyPr>
            <a:normAutofit lnSpcReduction="10000"/>
          </a:bodyPr>
          <a:lstStyle/>
          <a:p>
            <a:r>
              <a:rPr lang="ja-JP" altLang="en-US" dirty="0" smtClean="0"/>
              <a:t>系外惑星の気候探索のために</a:t>
            </a:r>
            <a:r>
              <a:rPr lang="en-US" altLang="ja-JP" dirty="0" smtClean="0"/>
              <a:t>, </a:t>
            </a:r>
            <a:r>
              <a:rPr lang="ja-JP" altLang="en-US" dirty="0" smtClean="0"/>
              <a:t>全球海洋の惑星</a:t>
            </a:r>
            <a:r>
              <a:rPr lang="en-US" altLang="ja-JP" dirty="0" smtClean="0"/>
              <a:t>(</a:t>
            </a:r>
            <a:r>
              <a:rPr lang="ja-JP" altLang="en-US" dirty="0" smtClean="0"/>
              <a:t>水惑星</a:t>
            </a:r>
            <a:r>
              <a:rPr lang="en-US" altLang="ja-JP" dirty="0" smtClean="0"/>
              <a:t>)</a:t>
            </a:r>
            <a:r>
              <a:rPr lang="ja-JP" altLang="en-US" dirty="0" smtClean="0"/>
              <a:t>の大気大循環モデルによる数値実験がなされてきた</a:t>
            </a:r>
            <a:r>
              <a:rPr lang="en-US" altLang="ja-JP" dirty="0" smtClean="0"/>
              <a:t>. </a:t>
            </a:r>
          </a:p>
          <a:p>
            <a:pPr lvl="1"/>
            <a:r>
              <a:rPr lang="ja-JP" altLang="en-US" sz="1800" dirty="0"/>
              <a:t>地球と似た</a:t>
            </a:r>
            <a:r>
              <a:rPr lang="ja-JP" altLang="en-US" sz="1800" dirty="0" smtClean="0"/>
              <a:t>惑星</a:t>
            </a:r>
            <a:r>
              <a:rPr lang="en-US" altLang="ja-JP" sz="1800" dirty="0" smtClean="0"/>
              <a:t>: </a:t>
            </a:r>
            <a:r>
              <a:rPr lang="en-US" altLang="ja-JP" sz="1800" dirty="0" err="1" smtClean="0"/>
              <a:t>Ishiwatari</a:t>
            </a:r>
            <a:r>
              <a:rPr lang="en-US" altLang="ja-JP" sz="1800" dirty="0" smtClean="0"/>
              <a:t> </a:t>
            </a:r>
            <a:r>
              <a:rPr lang="en-US" altLang="ja-JP" sz="1800" b="1" i="1" dirty="0"/>
              <a:t>et al</a:t>
            </a:r>
            <a:r>
              <a:rPr lang="en-US" altLang="ja-JP" sz="1800" dirty="0" smtClean="0"/>
              <a:t>.</a:t>
            </a:r>
            <a:r>
              <a:rPr lang="en-US" altLang="ja-JP" sz="1800" dirty="0"/>
              <a:t>(</a:t>
            </a:r>
            <a:r>
              <a:rPr lang="en-US" altLang="ja-JP" sz="1800" dirty="0" smtClean="0"/>
              <a:t>2007) </a:t>
            </a:r>
            <a:r>
              <a:rPr lang="ja-JP" altLang="en-US" sz="1800" dirty="0" smtClean="0"/>
              <a:t>等</a:t>
            </a:r>
            <a:endParaRPr lang="en-US" altLang="ja-JP" sz="1800" dirty="0"/>
          </a:p>
          <a:p>
            <a:pPr lvl="1"/>
            <a:r>
              <a:rPr lang="ja-JP" altLang="en-US" sz="1800" dirty="0"/>
              <a:t>同期回転</a:t>
            </a:r>
            <a:r>
              <a:rPr lang="ja-JP" altLang="en-US" sz="1800" dirty="0" smtClean="0"/>
              <a:t>惑星</a:t>
            </a:r>
            <a:r>
              <a:rPr lang="en-US" altLang="ja-JP" sz="1800" dirty="0" smtClean="0"/>
              <a:t>: Joshi </a:t>
            </a:r>
            <a:r>
              <a:rPr lang="en-US" altLang="ja-JP" sz="1800" b="1" i="1" dirty="0"/>
              <a:t>et al</a:t>
            </a:r>
            <a:r>
              <a:rPr lang="en-US" altLang="ja-JP" sz="1800" dirty="0" smtClean="0"/>
              <a:t>.</a:t>
            </a:r>
            <a:r>
              <a:rPr lang="en-US" altLang="ja-JP" sz="1800" dirty="0"/>
              <a:t> </a:t>
            </a:r>
            <a:r>
              <a:rPr lang="en-US" altLang="ja-JP" sz="1800" dirty="0" smtClean="0"/>
              <a:t>(1997) </a:t>
            </a:r>
            <a:r>
              <a:rPr lang="ja-JP" altLang="en-US" sz="1800" dirty="0" smtClean="0"/>
              <a:t>等</a:t>
            </a:r>
            <a:endParaRPr lang="en-US" altLang="ja-JP" sz="1800" dirty="0"/>
          </a:p>
          <a:p>
            <a:pPr marL="274320" lvl="1" indent="0">
              <a:buNone/>
            </a:pPr>
            <a:endParaRPr lang="en-US" altLang="ja-JP" dirty="0"/>
          </a:p>
          <a:p>
            <a:endParaRPr lang="en-US" altLang="ja-JP" dirty="0" smtClean="0"/>
          </a:p>
          <a:p>
            <a:r>
              <a:rPr lang="ja-JP" altLang="en-US" dirty="0" smtClean="0"/>
              <a:t>近年</a:t>
            </a:r>
            <a:r>
              <a:rPr lang="en-US" altLang="ja-JP" dirty="0" smtClean="0"/>
              <a:t>, </a:t>
            </a:r>
            <a:r>
              <a:rPr lang="ja-JP" altLang="en-US" dirty="0" smtClean="0"/>
              <a:t>大気海洋結合モデルを用いて</a:t>
            </a:r>
            <a:r>
              <a:rPr lang="en-US" altLang="ja-JP" dirty="0" smtClean="0"/>
              <a:t>, </a:t>
            </a:r>
            <a:r>
              <a:rPr lang="ja-JP" altLang="en-US" dirty="0" smtClean="0"/>
              <a:t>海洋大循環を考慮した水惑星の気候の数値実験がなされている</a:t>
            </a:r>
            <a:r>
              <a:rPr lang="en-US" altLang="ja-JP" dirty="0" smtClean="0"/>
              <a:t>. </a:t>
            </a:r>
          </a:p>
          <a:p>
            <a:pPr lvl="1"/>
            <a:r>
              <a:rPr lang="ja-JP" altLang="en-US" sz="1800" dirty="0"/>
              <a:t>先駆的研究</a:t>
            </a:r>
            <a:r>
              <a:rPr lang="en-US" altLang="ja-JP" sz="1800" dirty="0"/>
              <a:t>: Smith </a:t>
            </a:r>
            <a:r>
              <a:rPr lang="en-US" altLang="ja-JP" sz="1800" b="1" i="1" dirty="0"/>
              <a:t>et al</a:t>
            </a:r>
            <a:r>
              <a:rPr lang="en-US" altLang="ja-JP" sz="1800" dirty="0" smtClean="0"/>
              <a:t>.(2006), </a:t>
            </a:r>
            <a:r>
              <a:rPr lang="en-US" altLang="ja-JP" sz="1800" dirty="0"/>
              <a:t>Marshall </a:t>
            </a:r>
            <a:r>
              <a:rPr lang="en-US" altLang="ja-JP" sz="1800" b="1" i="1" dirty="0"/>
              <a:t>et al</a:t>
            </a:r>
            <a:r>
              <a:rPr lang="en-US" altLang="ja-JP" sz="1800" dirty="0"/>
              <a:t>.(2006)</a:t>
            </a:r>
          </a:p>
          <a:p>
            <a:pPr lvl="1"/>
            <a:r>
              <a:rPr lang="ja-JP" altLang="en-US" sz="1800" dirty="0"/>
              <a:t>海洋大循環パターン依存性</a:t>
            </a:r>
            <a:r>
              <a:rPr lang="en-US" altLang="ja-JP" sz="1800" dirty="0"/>
              <a:t>: </a:t>
            </a:r>
            <a:r>
              <a:rPr lang="en-US" altLang="ja-JP" sz="1800" dirty="0" err="1"/>
              <a:t>Enderton</a:t>
            </a:r>
            <a:r>
              <a:rPr lang="en-US" altLang="ja-JP" sz="1800" dirty="0"/>
              <a:t> </a:t>
            </a:r>
            <a:r>
              <a:rPr lang="en-US" altLang="ja-JP" sz="1800" b="1" i="1" dirty="0"/>
              <a:t>et al</a:t>
            </a:r>
            <a:r>
              <a:rPr lang="en-US" altLang="ja-JP" sz="1800" dirty="0"/>
              <a:t>.(2009) </a:t>
            </a:r>
            <a:r>
              <a:rPr lang="ja-JP" altLang="en-US" sz="1800" dirty="0"/>
              <a:t>等</a:t>
            </a:r>
            <a:endParaRPr lang="en-US" altLang="ja-JP" sz="1800" dirty="0"/>
          </a:p>
          <a:p>
            <a:pPr lvl="1"/>
            <a:r>
              <a:rPr lang="ja-JP" altLang="en-US" sz="1800" dirty="0"/>
              <a:t>太陽定数依存性</a:t>
            </a:r>
            <a:r>
              <a:rPr lang="en-US" altLang="ja-JP" sz="1800" dirty="0"/>
              <a:t>: Ferreira </a:t>
            </a:r>
            <a:r>
              <a:rPr lang="en-US" altLang="ja-JP" sz="1800" b="1" i="1" dirty="0"/>
              <a:t>et al</a:t>
            </a:r>
            <a:r>
              <a:rPr lang="en-US" altLang="ja-JP" sz="1800" dirty="0"/>
              <a:t>. (2011), Rose </a:t>
            </a:r>
            <a:r>
              <a:rPr lang="en-US" altLang="ja-JP" sz="1800" b="1" i="1" dirty="0"/>
              <a:t>et al</a:t>
            </a:r>
            <a:r>
              <a:rPr lang="en-US" altLang="ja-JP" sz="1800" dirty="0"/>
              <a:t>. (2015)</a:t>
            </a:r>
          </a:p>
          <a:p>
            <a:pPr lvl="1"/>
            <a:endParaRPr kumimoji="1" lang="ja-JP" altLang="en-US" dirty="0"/>
          </a:p>
        </p:txBody>
      </p:sp>
      <p:pic>
        <p:nvPicPr>
          <p:cNvPr id="4" name="図 3" descr="earth.png"/>
          <p:cNvPicPr>
            <a:picLocks noChangeAspect="1"/>
          </p:cNvPicPr>
          <p:nvPr/>
        </p:nvPicPr>
        <p:blipFill rotWithShape="1">
          <a:blip r:embed="rId2">
            <a:extLst>
              <a:ext uri="{28A0092B-C50C-407E-A947-70E740481C1C}">
                <a14:useLocalDpi xmlns:a14="http://schemas.microsoft.com/office/drawing/2010/main" val="0"/>
              </a:ext>
            </a:extLst>
          </a:blip>
          <a:srcRect l="21396" t="23384" r="23105" b="23123"/>
          <a:stretch/>
        </p:blipFill>
        <p:spPr>
          <a:xfrm>
            <a:off x="6525723" y="2386158"/>
            <a:ext cx="1049824" cy="1011874"/>
          </a:xfrm>
          <a:prstGeom prst="rect">
            <a:avLst/>
          </a:prstGeom>
        </p:spPr>
      </p:pic>
      <p:pic>
        <p:nvPicPr>
          <p:cNvPr id="5" name="図 4" descr="aquaplanet.png"/>
          <p:cNvPicPr>
            <a:picLocks noChangeAspect="1"/>
          </p:cNvPicPr>
          <p:nvPr/>
        </p:nvPicPr>
        <p:blipFill rotWithShape="1">
          <a:blip r:embed="rId3">
            <a:extLst>
              <a:ext uri="{28A0092B-C50C-407E-A947-70E740481C1C}">
                <a14:useLocalDpi xmlns:a14="http://schemas.microsoft.com/office/drawing/2010/main" val="0"/>
              </a:ext>
            </a:extLst>
          </a:blip>
          <a:srcRect l="20567" t="20754" r="22479" b="22202"/>
          <a:stretch/>
        </p:blipFill>
        <p:spPr>
          <a:xfrm>
            <a:off x="7762163" y="2399388"/>
            <a:ext cx="1046178" cy="1011874"/>
          </a:xfrm>
          <a:prstGeom prst="rect">
            <a:avLst/>
          </a:prstGeom>
          <a:ln w="38100" cmpd="sng">
            <a:solidFill>
              <a:srgbClr val="FF0000"/>
            </a:solidFill>
          </a:ln>
        </p:spPr>
      </p:pic>
      <p:sp>
        <p:nvSpPr>
          <p:cNvPr id="6" name="テキスト ボックス 5"/>
          <p:cNvSpPr txBox="1"/>
          <p:nvPr/>
        </p:nvSpPr>
        <p:spPr>
          <a:xfrm>
            <a:off x="7549091" y="3450952"/>
            <a:ext cx="1426999"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en-US" altLang="ja-JP" sz="1600" b="1" dirty="0" err="1" smtClean="0"/>
              <a:t>aquaplanet</a:t>
            </a:r>
            <a:endParaRPr kumimoji="1" lang="ja-JP" altLang="en-US" sz="1600" b="1" dirty="0"/>
          </a:p>
        </p:txBody>
      </p:sp>
      <p:sp>
        <p:nvSpPr>
          <p:cNvPr id="8" name="テキスト ボックス 7"/>
          <p:cNvSpPr txBox="1"/>
          <p:nvPr/>
        </p:nvSpPr>
        <p:spPr>
          <a:xfrm>
            <a:off x="582043" y="3492877"/>
            <a:ext cx="466955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当初</a:t>
            </a:r>
            <a:r>
              <a:rPr kumimoji="1" lang="en-US" altLang="ja-JP" dirty="0" smtClean="0"/>
              <a:t>, </a:t>
            </a:r>
            <a:r>
              <a:rPr kumimoji="1" lang="ja-JP" altLang="en-US" dirty="0" smtClean="0"/>
              <a:t>海洋大循環の効果は考慮されな</a:t>
            </a:r>
            <a:r>
              <a:rPr lang="ja-JP" altLang="en-US" dirty="0" smtClean="0"/>
              <a:t>かった</a:t>
            </a:r>
            <a:endParaRPr kumimoji="1" lang="ja-JP" altLang="en-US" dirty="0"/>
          </a:p>
        </p:txBody>
      </p:sp>
    </p:spTree>
    <p:extLst>
      <p:ext uri="{BB962C8B-B14F-4D97-AF65-F5344CB8AC3E}">
        <p14:creationId xmlns:p14="http://schemas.microsoft.com/office/powerpoint/2010/main" val="295260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8"/>
            <a:ext cx="8167256" cy="1371600"/>
          </a:xfrm>
        </p:spPr>
        <p:txBody>
          <a:bodyPr>
            <a:normAutofit/>
          </a:bodyPr>
          <a:lstStyle/>
          <a:p>
            <a:r>
              <a:rPr lang="ja-JP" altLang="en-US" dirty="0" smtClean="0"/>
              <a:t>全球凍結を抑制する海洋大循環の効果先行研究</a:t>
            </a:r>
            <a:r>
              <a:rPr lang="en-US" altLang="ja-JP" dirty="0" smtClean="0"/>
              <a:t> 1</a:t>
            </a:r>
            <a:endParaRPr kumimoji="1" lang="ja-JP" altLang="en-US" dirty="0"/>
          </a:p>
        </p:txBody>
      </p:sp>
      <p:sp>
        <p:nvSpPr>
          <p:cNvPr id="3" name="コンテンツ プレースホルダー 2"/>
          <p:cNvSpPr>
            <a:spLocks noGrp="1"/>
          </p:cNvSpPr>
          <p:nvPr>
            <p:ph idx="1"/>
          </p:nvPr>
        </p:nvSpPr>
        <p:spPr>
          <a:xfrm>
            <a:off x="0" y="1570273"/>
            <a:ext cx="5085420" cy="4373563"/>
          </a:xfrm>
        </p:spPr>
        <p:txBody>
          <a:bodyPr>
            <a:normAutofit lnSpcReduction="10000"/>
          </a:bodyPr>
          <a:lstStyle/>
          <a:p>
            <a:r>
              <a:rPr kumimoji="1" lang="en-US" altLang="ja-JP" dirty="0" err="1" smtClean="0"/>
              <a:t>Poulsen</a:t>
            </a:r>
            <a:r>
              <a:rPr kumimoji="1" lang="en-US" altLang="ja-JP" dirty="0" smtClean="0"/>
              <a:t> and Jacob (2004)</a:t>
            </a:r>
          </a:p>
          <a:p>
            <a:pPr lvl="1"/>
            <a:r>
              <a:rPr lang="ja-JP" altLang="en-US" dirty="0" smtClean="0"/>
              <a:t>大気海洋海氷結合モデルによる古気候の理想化実験</a:t>
            </a:r>
            <a:endParaRPr lang="en-US" altLang="ja-JP" dirty="0" smtClean="0"/>
          </a:p>
          <a:p>
            <a:pPr lvl="1"/>
            <a:r>
              <a:rPr lang="ja-JP" altLang="en-US" dirty="0" smtClean="0"/>
              <a:t>幾つかの数値実験により</a:t>
            </a:r>
            <a:r>
              <a:rPr lang="en-US" altLang="ja-JP" dirty="0" smtClean="0"/>
              <a:t>, ice-albedo </a:t>
            </a:r>
            <a:r>
              <a:rPr lang="ja-JP" altLang="en-US" dirty="0" smtClean="0"/>
              <a:t>フィードバックを弱める海洋大循環の効果を考察</a:t>
            </a:r>
            <a:r>
              <a:rPr lang="en-US" altLang="ja-JP" dirty="0" smtClean="0"/>
              <a:t> </a:t>
            </a:r>
          </a:p>
          <a:p>
            <a:pPr lvl="2"/>
            <a:r>
              <a:rPr lang="en-US" altLang="ja-JP" dirty="0" smtClean="0"/>
              <a:t>control </a:t>
            </a:r>
            <a:r>
              <a:rPr lang="ja-JP" altLang="en-US" dirty="0" smtClean="0"/>
              <a:t>実験</a:t>
            </a:r>
            <a:r>
              <a:rPr lang="en-US" altLang="ja-JP" dirty="0" smtClean="0"/>
              <a:t> (FC)</a:t>
            </a:r>
          </a:p>
          <a:p>
            <a:pPr lvl="2"/>
            <a:r>
              <a:rPr lang="en-US" altLang="en-US" dirty="0" smtClean="0"/>
              <a:t>50 m slab ocean (SLAB)</a:t>
            </a:r>
            <a:endParaRPr lang="en-US" altLang="ja-JP" dirty="0" smtClean="0"/>
          </a:p>
          <a:p>
            <a:pPr lvl="2"/>
            <a:r>
              <a:rPr lang="ja-JP" altLang="en-US" dirty="0" smtClean="0"/>
              <a:t>風応力ゼロ</a:t>
            </a:r>
            <a:r>
              <a:rPr lang="en-US" altLang="ja-JP" dirty="0" smtClean="0"/>
              <a:t> (FC_NWND)</a:t>
            </a:r>
          </a:p>
          <a:p>
            <a:pPr lvl="2"/>
            <a:r>
              <a:rPr lang="ja-JP" altLang="en-US" dirty="0" smtClean="0"/>
              <a:t>雲による放射強制なし</a:t>
            </a:r>
            <a:r>
              <a:rPr lang="en-US" altLang="ja-JP" dirty="0" smtClean="0"/>
              <a:t> (FC_NCLD)</a:t>
            </a:r>
          </a:p>
          <a:p>
            <a:pPr marL="914400" lvl="2" indent="0">
              <a:buNone/>
            </a:pPr>
            <a:r>
              <a:rPr lang="ja-JP" altLang="en-US" dirty="0" smtClean="0"/>
              <a:t>など</a:t>
            </a:r>
            <a:endParaRPr lang="en-US" altLang="ja-JP" dirty="0" smtClean="0"/>
          </a:p>
          <a:p>
            <a:pPr marL="571500" lvl="1" indent="-342900"/>
            <a:r>
              <a:rPr lang="ja-JP" altLang="en-US" dirty="0" smtClean="0"/>
              <a:t>「氷末端への海洋風成循環の熱輸送」と「雲による放射強制」が全球凍結を抑制していることを示唆した</a:t>
            </a:r>
            <a:r>
              <a:rPr lang="en-US" altLang="ja-JP" dirty="0" smtClean="0"/>
              <a:t>. </a:t>
            </a:r>
            <a:endParaRPr lang="en-US" altLang="ja-JP" dirty="0"/>
          </a:p>
          <a:p>
            <a:pPr lvl="2"/>
            <a:endParaRPr lang="en-US" altLang="ja-JP" dirty="0" smtClean="0"/>
          </a:p>
          <a:p>
            <a:pPr marL="274320" lvl="1" indent="0">
              <a:buNone/>
            </a:pPr>
            <a:endParaRPr lang="en-US" altLang="ja-JP" dirty="0" smtClean="0"/>
          </a:p>
          <a:p>
            <a:pPr lvl="1"/>
            <a:endParaRPr kumimoji="1" lang="ja-JP" altLang="en-US" dirty="0"/>
          </a:p>
        </p:txBody>
      </p:sp>
      <p:pic>
        <p:nvPicPr>
          <p:cNvPr id="5" name="図 4" descr="スクリーンショット 2016-05-05 18.57.51.png"/>
          <p:cNvPicPr>
            <a:picLocks noChangeAspect="1"/>
          </p:cNvPicPr>
          <p:nvPr/>
        </p:nvPicPr>
        <p:blipFill rotWithShape="1">
          <a:blip r:embed="rId2">
            <a:extLst>
              <a:ext uri="{28A0092B-C50C-407E-A947-70E740481C1C}">
                <a14:useLocalDpi xmlns:a14="http://schemas.microsoft.com/office/drawing/2010/main" val="0"/>
              </a:ext>
            </a:extLst>
          </a:blip>
          <a:srcRect t="3049" b="-1"/>
          <a:stretch/>
        </p:blipFill>
        <p:spPr>
          <a:xfrm>
            <a:off x="4928053" y="1423859"/>
            <a:ext cx="3938155" cy="2717070"/>
          </a:xfrm>
          <a:prstGeom prst="rect">
            <a:avLst/>
          </a:prstGeom>
        </p:spPr>
      </p:pic>
      <p:pic>
        <p:nvPicPr>
          <p:cNvPr id="6" name="図 5" descr="スクリーンショット 2016-05-05 18.56.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194" y="4273227"/>
            <a:ext cx="3029261" cy="2280488"/>
          </a:xfrm>
          <a:prstGeom prst="rect">
            <a:avLst/>
          </a:prstGeom>
        </p:spPr>
      </p:pic>
      <p:sp>
        <p:nvSpPr>
          <p:cNvPr id="7" name="テキスト ボックス 6"/>
          <p:cNvSpPr txBox="1"/>
          <p:nvPr/>
        </p:nvSpPr>
        <p:spPr>
          <a:xfrm>
            <a:off x="8019771" y="3891217"/>
            <a:ext cx="2248458" cy="369332"/>
          </a:xfrm>
          <a:prstGeom prst="rect">
            <a:avLst/>
          </a:prstGeom>
          <a:noFill/>
        </p:spPr>
        <p:txBody>
          <a:bodyPr wrap="square" rtlCol="0">
            <a:spAutoFit/>
          </a:bodyPr>
          <a:lstStyle/>
          <a:p>
            <a:r>
              <a:rPr lang="en-US" altLang="ja-JP" dirty="0"/>
              <a:t>(</a:t>
            </a:r>
            <a:r>
              <a:rPr lang="en-US" altLang="ja-JP" dirty="0" smtClean="0"/>
              <a:t>Fig. 2) </a:t>
            </a:r>
            <a:endParaRPr kumimoji="1" lang="ja-JP" altLang="en-US" dirty="0"/>
          </a:p>
        </p:txBody>
      </p:sp>
      <p:sp>
        <p:nvSpPr>
          <p:cNvPr id="8" name="テキスト ボックス 7"/>
          <p:cNvSpPr txBox="1"/>
          <p:nvPr/>
        </p:nvSpPr>
        <p:spPr>
          <a:xfrm>
            <a:off x="7741979" y="6488668"/>
            <a:ext cx="2248458" cy="369332"/>
          </a:xfrm>
          <a:prstGeom prst="rect">
            <a:avLst/>
          </a:prstGeom>
          <a:noFill/>
        </p:spPr>
        <p:txBody>
          <a:bodyPr wrap="square" rtlCol="0">
            <a:spAutoFit/>
          </a:bodyPr>
          <a:lstStyle/>
          <a:p>
            <a:r>
              <a:rPr lang="en-US" altLang="ja-JP" dirty="0"/>
              <a:t>(</a:t>
            </a:r>
            <a:r>
              <a:rPr lang="en-US" altLang="ja-JP" dirty="0" smtClean="0"/>
              <a:t>Fig. 1) </a:t>
            </a:r>
            <a:endParaRPr kumimoji="1" lang="ja-JP" altLang="en-US" dirty="0"/>
          </a:p>
        </p:txBody>
      </p:sp>
      <p:sp>
        <p:nvSpPr>
          <p:cNvPr id="9" name="テキスト ボックス 8"/>
          <p:cNvSpPr txBox="1"/>
          <p:nvPr/>
        </p:nvSpPr>
        <p:spPr>
          <a:xfrm>
            <a:off x="-1" y="6581001"/>
            <a:ext cx="8624455" cy="276999"/>
          </a:xfrm>
          <a:prstGeom prst="rect">
            <a:avLst/>
          </a:prstGeom>
          <a:noFill/>
        </p:spPr>
        <p:txBody>
          <a:bodyPr wrap="square" rtlCol="0">
            <a:spAutoFit/>
          </a:bodyPr>
          <a:lstStyle/>
          <a:p>
            <a:r>
              <a:rPr kumimoji="1" lang="en-US" altLang="ja-JP" sz="1200" dirty="0" smtClean="0"/>
              <a:t>(slab</a:t>
            </a:r>
            <a:r>
              <a:rPr kumimoji="1" lang="ja-JP" altLang="en-US" sz="1200" dirty="0" smtClean="0"/>
              <a:t> </a:t>
            </a:r>
            <a:r>
              <a:rPr lang="ja-JP" altLang="ja-JP" sz="1200" dirty="0" smtClean="0"/>
              <a:t>o</a:t>
            </a:r>
            <a:r>
              <a:rPr lang="en-US" altLang="ja-JP" sz="1200" dirty="0" err="1" smtClean="0"/>
              <a:t>cean</a:t>
            </a:r>
            <a:r>
              <a:rPr lang="ja-JP" altLang="en-US" sz="1200" dirty="0" smtClean="0"/>
              <a:t> モデル</a:t>
            </a:r>
            <a:r>
              <a:rPr lang="en-US" altLang="ja-JP" sz="1200" dirty="0" smtClean="0"/>
              <a:t>: </a:t>
            </a:r>
            <a:r>
              <a:rPr kumimoji="1" lang="ja-JP" altLang="en-US" sz="1200" dirty="0" smtClean="0"/>
              <a:t>有限の熱容量を考慮した鉛直一次元熱バランスモデル</a:t>
            </a:r>
            <a:r>
              <a:rPr kumimoji="1" lang="en-US" altLang="ja-JP" sz="1200" dirty="0" smtClean="0"/>
              <a:t>. </a:t>
            </a:r>
            <a:r>
              <a:rPr lang="ja-JP" altLang="en-US" sz="1200" dirty="0" smtClean="0"/>
              <a:t>水</a:t>
            </a:r>
            <a:r>
              <a:rPr lang="ja-JP" altLang="en-US" sz="1200" dirty="0"/>
              <a:t>平熱輸送</a:t>
            </a:r>
            <a:r>
              <a:rPr lang="ja-JP" altLang="en-US" sz="1200" dirty="0" smtClean="0"/>
              <a:t>は取り扱わない</a:t>
            </a:r>
            <a:r>
              <a:rPr lang="en-US" altLang="ja-JP" sz="1200" dirty="0" smtClean="0"/>
              <a:t>.) </a:t>
            </a:r>
            <a:endParaRPr kumimoji="1" lang="ja-JP" altLang="en-US" sz="1200" dirty="0"/>
          </a:p>
        </p:txBody>
      </p:sp>
    </p:spTree>
    <p:extLst>
      <p:ext uri="{BB962C8B-B14F-4D97-AF65-F5344CB8AC3E}">
        <p14:creationId xmlns:p14="http://schemas.microsoft.com/office/powerpoint/2010/main" val="404029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8"/>
            <a:ext cx="8167256" cy="1371600"/>
          </a:xfrm>
        </p:spPr>
        <p:txBody>
          <a:bodyPr>
            <a:normAutofit/>
          </a:bodyPr>
          <a:lstStyle/>
          <a:p>
            <a:r>
              <a:rPr lang="ja-JP" altLang="en-US" dirty="0" smtClean="0"/>
              <a:t>全球凍結を抑制する海洋大循環の効果先行研究</a:t>
            </a:r>
            <a:r>
              <a:rPr lang="en-US" altLang="ja-JP" dirty="0" smtClean="0"/>
              <a:t> 2</a:t>
            </a:r>
            <a:endParaRPr kumimoji="1" lang="ja-JP" altLang="en-US" dirty="0"/>
          </a:p>
        </p:txBody>
      </p:sp>
      <p:sp>
        <p:nvSpPr>
          <p:cNvPr id="3" name="コンテンツ プレースホルダー 2"/>
          <p:cNvSpPr>
            <a:spLocks noGrp="1"/>
          </p:cNvSpPr>
          <p:nvPr>
            <p:ph idx="1"/>
          </p:nvPr>
        </p:nvSpPr>
        <p:spPr>
          <a:xfrm>
            <a:off x="0" y="1570273"/>
            <a:ext cx="5085420" cy="4373563"/>
          </a:xfrm>
        </p:spPr>
        <p:txBody>
          <a:bodyPr>
            <a:normAutofit fontScale="92500"/>
          </a:bodyPr>
          <a:lstStyle/>
          <a:p>
            <a:r>
              <a:rPr lang="ja-JP" altLang="ja-JP" dirty="0" smtClean="0"/>
              <a:t>R</a:t>
            </a:r>
            <a:r>
              <a:rPr lang="en-US" altLang="ja-JP" dirty="0" err="1" smtClean="0"/>
              <a:t>ose</a:t>
            </a:r>
            <a:r>
              <a:rPr lang="ja-JP" altLang="en-US" dirty="0" smtClean="0"/>
              <a:t> </a:t>
            </a:r>
            <a:r>
              <a:rPr lang="en-US" altLang="ja-JP" dirty="0" smtClean="0"/>
              <a:t>and</a:t>
            </a:r>
            <a:r>
              <a:rPr lang="ja-JP" altLang="en-US" dirty="0" smtClean="0"/>
              <a:t> </a:t>
            </a:r>
            <a:r>
              <a:rPr lang="en-US" altLang="ja-JP" dirty="0" smtClean="0"/>
              <a:t>Marshall</a:t>
            </a:r>
            <a:r>
              <a:rPr kumimoji="1" lang="en-US" altLang="ja-JP" dirty="0" smtClean="0"/>
              <a:t> (2009)</a:t>
            </a:r>
          </a:p>
          <a:p>
            <a:pPr lvl="1"/>
            <a:r>
              <a:rPr lang="ja-JP" altLang="en-US" dirty="0" smtClean="0"/>
              <a:t>海洋熱輸送を考慮したエネルギー・バランスモデル</a:t>
            </a:r>
            <a:r>
              <a:rPr lang="en-US" altLang="ja-JP" dirty="0" smtClean="0"/>
              <a:t>(EBM)</a:t>
            </a:r>
            <a:r>
              <a:rPr lang="ja-JP" altLang="en-US" dirty="0" smtClean="0"/>
              <a:t>による平衡解の探索</a:t>
            </a:r>
            <a:endParaRPr lang="en-US" altLang="ja-JP" dirty="0" smtClean="0"/>
          </a:p>
          <a:p>
            <a:pPr lvl="1"/>
            <a:endParaRPr lang="en-US" altLang="ja-JP" dirty="0" smtClean="0"/>
          </a:p>
          <a:p>
            <a:r>
              <a:rPr lang="en-US" altLang="ja-JP" dirty="0" smtClean="0"/>
              <a:t>Rose </a:t>
            </a:r>
            <a:r>
              <a:rPr lang="en-US" altLang="ja-JP" dirty="0"/>
              <a:t>et al. (2015</a:t>
            </a:r>
            <a:r>
              <a:rPr lang="en-US" altLang="ja-JP" dirty="0" smtClean="0"/>
              <a:t>)	</a:t>
            </a:r>
          </a:p>
          <a:p>
            <a:pPr lvl="1"/>
            <a:r>
              <a:rPr lang="ja-JP" altLang="en-US" dirty="0" smtClean="0"/>
              <a:t>大気海洋海氷結合モデルによる水惑星の気候の太陽定数増減実験</a:t>
            </a:r>
            <a:endParaRPr lang="en-US" altLang="ja-JP" dirty="0" smtClean="0"/>
          </a:p>
          <a:p>
            <a:pPr lvl="1"/>
            <a:r>
              <a:rPr lang="ja-JP" altLang="ja-JP" dirty="0"/>
              <a:t>R</a:t>
            </a:r>
            <a:r>
              <a:rPr lang="en-US" altLang="ja-JP" dirty="0" err="1"/>
              <a:t>ose</a:t>
            </a:r>
            <a:r>
              <a:rPr lang="ja-JP" altLang="en-US" dirty="0"/>
              <a:t> </a:t>
            </a:r>
            <a:r>
              <a:rPr lang="en-US" altLang="ja-JP" dirty="0"/>
              <a:t>and</a:t>
            </a:r>
            <a:r>
              <a:rPr lang="ja-JP" altLang="en-US" dirty="0"/>
              <a:t> </a:t>
            </a:r>
            <a:r>
              <a:rPr lang="en-US" altLang="ja-JP" dirty="0"/>
              <a:t>Marshall (2009</a:t>
            </a:r>
            <a:r>
              <a:rPr lang="en-US" altLang="ja-JP" dirty="0" smtClean="0"/>
              <a:t>) </a:t>
            </a:r>
            <a:r>
              <a:rPr lang="ja-JP" altLang="en-US" dirty="0" smtClean="0"/>
              <a:t>の</a:t>
            </a:r>
            <a:r>
              <a:rPr lang="en-US" altLang="ja-JP" dirty="0" smtClean="0"/>
              <a:t> EBM </a:t>
            </a:r>
            <a:r>
              <a:rPr lang="ja-JP" altLang="en-US" dirty="0" smtClean="0"/>
              <a:t>で示唆された巨大な氷冠を持つ気候状態</a:t>
            </a:r>
            <a:r>
              <a:rPr lang="en-US" altLang="ja-JP" dirty="0" smtClean="0"/>
              <a:t>(</a:t>
            </a:r>
            <a:r>
              <a:rPr lang="en-US" altLang="ja-JP" dirty="0" err="1" smtClean="0"/>
              <a:t>waterbelt</a:t>
            </a:r>
            <a:r>
              <a:rPr lang="en-US" altLang="ja-JP" dirty="0"/>
              <a:t> </a:t>
            </a:r>
            <a:r>
              <a:rPr lang="en-US" altLang="ja-JP" dirty="0" smtClean="0"/>
              <a:t>state)</a:t>
            </a:r>
            <a:r>
              <a:rPr lang="ja-JP" altLang="en-US" dirty="0" smtClean="0"/>
              <a:t>を結合</a:t>
            </a:r>
            <a:r>
              <a:rPr lang="en-US" altLang="ja-JP" dirty="0" smtClean="0"/>
              <a:t> GCM </a:t>
            </a:r>
            <a:r>
              <a:rPr lang="ja-JP" altLang="en-US" dirty="0" smtClean="0"/>
              <a:t>でも発見</a:t>
            </a:r>
            <a:endParaRPr lang="en-US" altLang="ja-JP" dirty="0" smtClean="0"/>
          </a:p>
          <a:p>
            <a:pPr lvl="1"/>
            <a:r>
              <a:rPr lang="ja-JP" altLang="en-US" dirty="0" smtClean="0"/>
              <a:t>彼らもまた</a:t>
            </a:r>
            <a:r>
              <a:rPr lang="en-US" altLang="ja-JP" dirty="0" smtClean="0"/>
              <a:t>, </a:t>
            </a:r>
            <a:r>
              <a:rPr lang="ja-JP" altLang="en-US" dirty="0" smtClean="0"/>
              <a:t>海洋熱</a:t>
            </a:r>
            <a:r>
              <a:rPr lang="ja-JP" altLang="en-US" dirty="0"/>
              <a:t>輸送</a:t>
            </a:r>
            <a:r>
              <a:rPr lang="ja-JP" altLang="en-US" dirty="0" smtClean="0"/>
              <a:t>が </a:t>
            </a:r>
            <a:r>
              <a:rPr lang="en-US" altLang="ja-JP" dirty="0" smtClean="0"/>
              <a:t>ice-albedo </a:t>
            </a:r>
            <a:r>
              <a:rPr lang="ja-JP" altLang="en-US" dirty="0" smtClean="0"/>
              <a:t>フィードバックを打ち消して</a:t>
            </a:r>
            <a:r>
              <a:rPr lang="en-US" altLang="ja-JP" dirty="0" smtClean="0"/>
              <a:t>, </a:t>
            </a:r>
            <a:r>
              <a:rPr lang="ja-JP" altLang="en-US" dirty="0" smtClean="0"/>
              <a:t>巨大な氷冠を持つ安定解が実現されると主張</a:t>
            </a:r>
            <a:endParaRPr lang="en-US" altLang="ja-JP" dirty="0" smtClean="0"/>
          </a:p>
          <a:p>
            <a:pPr lvl="1"/>
            <a:endParaRPr kumimoji="1" lang="ja-JP" altLang="en-US" dirty="0"/>
          </a:p>
        </p:txBody>
      </p:sp>
      <p:pic>
        <p:nvPicPr>
          <p:cNvPr id="9" name="図 8" descr="スクリーンショット 2016-02-28 3.17.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420" y="1595177"/>
            <a:ext cx="3959154" cy="1332161"/>
          </a:xfrm>
          <a:prstGeom prst="rect">
            <a:avLst/>
          </a:prstGeom>
        </p:spPr>
      </p:pic>
      <p:pic>
        <p:nvPicPr>
          <p:cNvPr id="10" name="図 9" descr="スクリーンショット 2016-02-28 9.32.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24" y="3242935"/>
            <a:ext cx="3424522" cy="3041906"/>
          </a:xfrm>
          <a:prstGeom prst="rect">
            <a:avLst/>
          </a:prstGeom>
        </p:spPr>
      </p:pic>
    </p:spTree>
    <p:extLst>
      <p:ext uri="{BB962C8B-B14F-4D97-AF65-F5344CB8AC3E}">
        <p14:creationId xmlns:p14="http://schemas.microsoft.com/office/powerpoint/2010/main" val="95355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8"/>
            <a:ext cx="8167256" cy="1371600"/>
          </a:xfrm>
        </p:spPr>
        <p:txBody>
          <a:bodyPr>
            <a:normAutofit/>
          </a:bodyPr>
          <a:lstStyle/>
          <a:p>
            <a:r>
              <a:rPr lang="ja-JP" altLang="en-US" dirty="0" smtClean="0"/>
              <a:t>全球凍結を抑制する海洋大循環の効果先行研究</a:t>
            </a:r>
            <a:r>
              <a:rPr lang="en-US" altLang="ja-JP" dirty="0" smtClean="0"/>
              <a:t> 2</a:t>
            </a:r>
            <a:endParaRPr kumimoji="1" lang="ja-JP" altLang="en-US" dirty="0"/>
          </a:p>
        </p:txBody>
      </p:sp>
      <p:pic>
        <p:nvPicPr>
          <p:cNvPr id="4" name="図 3" descr="スクリーンショット 2016-05-05 19.32.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318"/>
            <a:ext cx="6225702" cy="5333682"/>
          </a:xfrm>
          <a:prstGeom prst="rect">
            <a:avLst/>
          </a:prstGeom>
        </p:spPr>
      </p:pic>
      <p:sp>
        <p:nvSpPr>
          <p:cNvPr id="6" name="テキスト ボックス 5"/>
          <p:cNvSpPr txBox="1"/>
          <p:nvPr/>
        </p:nvSpPr>
        <p:spPr>
          <a:xfrm>
            <a:off x="6080955" y="1693487"/>
            <a:ext cx="2266157" cy="738664"/>
          </a:xfrm>
          <a:prstGeom prst="rect">
            <a:avLst/>
          </a:prstGeom>
          <a:noFill/>
        </p:spPr>
        <p:txBody>
          <a:bodyPr wrap="square" rtlCol="0">
            <a:spAutoFit/>
          </a:bodyPr>
          <a:lstStyle/>
          <a:p>
            <a:r>
              <a:rPr kumimoji="1" lang="en-US" altLang="ja-JP" sz="1400" dirty="0" smtClean="0"/>
              <a:t>OHT </a:t>
            </a:r>
            <a:r>
              <a:rPr kumimoji="1" lang="ja-JP" altLang="en-US" sz="1400" dirty="0" smtClean="0"/>
              <a:t>を指定した</a:t>
            </a:r>
            <a:r>
              <a:rPr kumimoji="1" lang="en-US" altLang="ja-JP" sz="1400" dirty="0" smtClean="0"/>
              <a:t> AGCM + slab ocean </a:t>
            </a:r>
            <a:r>
              <a:rPr kumimoji="1" lang="ja-JP" altLang="en-US" sz="1400" dirty="0" smtClean="0"/>
              <a:t>の計算結果</a:t>
            </a:r>
            <a:endParaRPr kumimoji="1" lang="en-US" altLang="ja-JP" sz="1400" dirty="0" smtClean="0"/>
          </a:p>
          <a:p>
            <a:r>
              <a:rPr kumimoji="1" lang="en-US" altLang="ja-JP" sz="1400" dirty="0" smtClean="0"/>
              <a:t>(Rose et al,</a:t>
            </a:r>
            <a:r>
              <a:rPr kumimoji="1" lang="ja-JP" altLang="en-US" sz="1400" dirty="0" smtClean="0"/>
              <a:t> </a:t>
            </a:r>
            <a:r>
              <a:rPr kumimoji="1" lang="en-US" altLang="ja-JP" sz="1400" dirty="0" smtClean="0"/>
              <a:t>2015, Fig 9)</a:t>
            </a:r>
            <a:endParaRPr kumimoji="1" lang="ja-JP" altLang="en-US" sz="1400" dirty="0"/>
          </a:p>
        </p:txBody>
      </p:sp>
      <p:sp>
        <p:nvSpPr>
          <p:cNvPr id="7" name="テキスト ボックス 6"/>
          <p:cNvSpPr txBox="1"/>
          <p:nvPr/>
        </p:nvSpPr>
        <p:spPr>
          <a:xfrm>
            <a:off x="5951774" y="3411878"/>
            <a:ext cx="3117521" cy="2031325"/>
          </a:xfrm>
          <a:prstGeom prst="rect">
            <a:avLst/>
          </a:prstGeom>
          <a:noFill/>
        </p:spPr>
        <p:txBody>
          <a:bodyPr wrap="square" rtlCol="0">
            <a:spAutoFit/>
          </a:bodyPr>
          <a:lstStyle/>
          <a:p>
            <a:pPr marL="285750" indent="-285750">
              <a:buFontTx/>
              <a:buChar char="•"/>
            </a:pPr>
            <a:r>
              <a:rPr kumimoji="1" lang="en-US" altLang="ja-JP" sz="1400" dirty="0" smtClean="0"/>
              <a:t>zero OHT </a:t>
            </a:r>
            <a:r>
              <a:rPr kumimoji="1" lang="ja-JP" altLang="en-US" sz="1400" dirty="0" smtClean="0"/>
              <a:t>では全球凍結する</a:t>
            </a:r>
            <a:r>
              <a:rPr kumimoji="1" lang="en-US" altLang="ja-JP" sz="1400" dirty="0" smtClean="0"/>
              <a:t>. </a:t>
            </a:r>
          </a:p>
          <a:p>
            <a:pPr marL="285750" indent="-285750">
              <a:buFontTx/>
              <a:buChar char="•"/>
            </a:pPr>
            <a:r>
              <a:rPr lang="ja-JP" altLang="en-US" sz="1400" dirty="0" smtClean="0"/>
              <a:t>初期値の</a:t>
            </a:r>
            <a:r>
              <a:rPr lang="en-US" altLang="ja-JP" sz="1400" dirty="0" smtClean="0"/>
              <a:t> </a:t>
            </a:r>
            <a:r>
              <a:rPr lang="en-US" altLang="en-US" sz="1400" dirty="0" smtClean="0"/>
              <a:t>ice edge </a:t>
            </a:r>
            <a:r>
              <a:rPr lang="ja-JP" altLang="en-US" sz="1400" dirty="0" smtClean="0"/>
              <a:t>が</a:t>
            </a:r>
            <a:r>
              <a:rPr lang="en-US" altLang="ja-JP" sz="1400" dirty="0" smtClean="0"/>
              <a:t> </a:t>
            </a:r>
            <a:r>
              <a:rPr lang="ja-JP" altLang="en-US" sz="1400" dirty="0" smtClean="0"/>
              <a:t>緯度</a:t>
            </a:r>
            <a:r>
              <a:rPr lang="en-US" altLang="ja-JP" sz="1400" dirty="0" smtClean="0"/>
              <a:t> </a:t>
            </a:r>
            <a:r>
              <a:rPr lang="en-US" altLang="en-US" sz="1400" dirty="0" smtClean="0"/>
              <a:t>50 </a:t>
            </a:r>
            <a:r>
              <a:rPr lang="ja-JP" altLang="en-US" sz="1400" dirty="0" smtClean="0"/>
              <a:t>度の解に注目</a:t>
            </a:r>
            <a:endParaRPr lang="en-US" altLang="ja-JP" sz="1400" dirty="0" smtClean="0"/>
          </a:p>
          <a:p>
            <a:pPr marL="742950" lvl="1" indent="-285750">
              <a:buFontTx/>
              <a:buChar char="•"/>
            </a:pPr>
            <a:r>
              <a:rPr lang="en-US" altLang="en-US" sz="1400" dirty="0" smtClean="0"/>
              <a:t>N &lt; 3</a:t>
            </a:r>
            <a:r>
              <a:rPr lang="en-US" altLang="ja-JP" sz="1400" dirty="0"/>
              <a:t> </a:t>
            </a:r>
            <a:endParaRPr lang="en-US" altLang="ja-JP" sz="1400" dirty="0" smtClean="0"/>
          </a:p>
          <a:p>
            <a:pPr marL="1200150" lvl="2" indent="-285750">
              <a:buFontTx/>
              <a:buChar char="•"/>
            </a:pPr>
            <a:r>
              <a:rPr lang="en-US" altLang="ja-JP" sz="1400" dirty="0" smtClean="0"/>
              <a:t> </a:t>
            </a:r>
            <a:r>
              <a:rPr lang="ja-JP" altLang="en-US" sz="1400" dirty="0" smtClean="0"/>
              <a:t>氷無し</a:t>
            </a:r>
            <a:r>
              <a:rPr lang="en-US" altLang="ja-JP" sz="1400" dirty="0" smtClean="0"/>
              <a:t> or </a:t>
            </a:r>
            <a:r>
              <a:rPr lang="ja-JP" altLang="en-US" sz="1400" dirty="0" smtClean="0"/>
              <a:t>全球凍結</a:t>
            </a:r>
            <a:r>
              <a:rPr lang="en-US" altLang="ja-JP" sz="1400" dirty="0" smtClean="0"/>
              <a:t>. </a:t>
            </a:r>
          </a:p>
          <a:p>
            <a:pPr marL="742950" lvl="1" indent="-285750">
              <a:buFontTx/>
              <a:buChar char="•"/>
            </a:pPr>
            <a:r>
              <a:rPr kumimoji="1" lang="en-US" altLang="ja-JP" sz="1400" dirty="0" smtClean="0"/>
              <a:t>N &gt;= 3 </a:t>
            </a:r>
          </a:p>
          <a:p>
            <a:pPr marL="1200150" lvl="2" indent="-285750">
              <a:buFontTx/>
              <a:buChar char="•"/>
            </a:pPr>
            <a:r>
              <a:rPr lang="en-US" altLang="ja-JP" sz="1400" dirty="0" smtClean="0"/>
              <a:t>ice edge </a:t>
            </a:r>
            <a:r>
              <a:rPr lang="ja-JP" altLang="en-US" sz="1400" dirty="0" smtClean="0"/>
              <a:t>が緯度</a:t>
            </a:r>
            <a:r>
              <a:rPr lang="en-US" altLang="ja-JP" sz="1400" dirty="0" smtClean="0"/>
              <a:t> 20 </a:t>
            </a:r>
            <a:r>
              <a:rPr lang="ja-JP" altLang="en-US" sz="1400" dirty="0" smtClean="0"/>
              <a:t>度</a:t>
            </a:r>
            <a:r>
              <a:rPr lang="en-US" altLang="ja-JP" sz="1400" dirty="0" smtClean="0"/>
              <a:t> ~ 50 </a:t>
            </a:r>
            <a:r>
              <a:rPr lang="ja-JP" altLang="en-US" sz="1400" dirty="0" smtClean="0"/>
              <a:t>度の間にある解が存在できる</a:t>
            </a:r>
            <a:endParaRPr lang="en-US" altLang="ja-JP" sz="1400" dirty="0"/>
          </a:p>
        </p:txBody>
      </p:sp>
    </p:spTree>
    <p:extLst>
      <p:ext uri="{BB962C8B-B14F-4D97-AF65-F5344CB8AC3E}">
        <p14:creationId xmlns:p14="http://schemas.microsoft.com/office/powerpoint/2010/main" val="3681150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サマー">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エッセンシャル.thmx</Template>
  <TotalTime>4792</TotalTime>
  <Words>2763</Words>
  <Application>Microsoft Macintosh PowerPoint</Application>
  <PresentationFormat>画面に合わせる (4:3)</PresentationFormat>
  <Paragraphs>324</Paragraphs>
  <Slides>25</Slides>
  <Notes>3</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エッセンシャル</vt:lpstr>
      <vt:lpstr>大気海洋海氷結合モデルによる 水惑星の気候実験 ~ 海洋熱輸送が水惑星の気候に及ぼす影響の考察</vt:lpstr>
      <vt:lpstr>今日の話題</vt:lpstr>
      <vt:lpstr>目次</vt:lpstr>
      <vt:lpstr>はじめに ~ 大気海洋大循環による熱輸送</vt:lpstr>
      <vt:lpstr>はじめに  ~ 大気海洋大循環による熱輸送</vt:lpstr>
      <vt:lpstr>はじめに ~ 水惑星の気候研究での海洋大循環の扱い</vt:lpstr>
      <vt:lpstr>全球凍結を抑制する海洋大循環の効果先行研究 1</vt:lpstr>
      <vt:lpstr>全球凍結を抑制する海洋大循環の効果先行研究 2</vt:lpstr>
      <vt:lpstr>全球凍結を抑制する海洋大循環の効果先行研究 2</vt:lpstr>
      <vt:lpstr>全球凍結を抑制する機構の定性的説明 (Rose et al., 2015)</vt:lpstr>
      <vt:lpstr>今回行った数値実験の位置付け</vt:lpstr>
      <vt:lpstr>結合モデルの記述</vt:lpstr>
      <vt:lpstr>結合系の時間積分法</vt:lpstr>
      <vt:lpstr>結合モデルによる水惑星の気候実験  </vt:lpstr>
      <vt:lpstr>数値実験ケース</vt:lpstr>
      <vt:lpstr>計算結果 (Control)</vt:lpstr>
      <vt:lpstr>計算結果 (Control の 平均状態)</vt:lpstr>
      <vt:lpstr>計算結果 (Control の平均状態)</vt:lpstr>
      <vt:lpstr>計算結果 (Control)</vt:lpstr>
      <vt:lpstr>計算結果: 大気・海洋大循環の南北熱輸送</vt:lpstr>
      <vt:lpstr>計算結果 (SlabO)</vt:lpstr>
      <vt:lpstr>海氷の水平拡散の影響</vt:lpstr>
      <vt:lpstr>実験結果のサマリー と考察</vt:lpstr>
      <vt:lpstr>まとめ</vt:lpstr>
      <vt:lpstr>参考文献</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Kawai Yuta</dc:creator>
  <cp:lastModifiedBy>Kawai Yuta</cp:lastModifiedBy>
  <cp:revision>146</cp:revision>
  <dcterms:created xsi:type="dcterms:W3CDTF">2016-04-21T10:08:44Z</dcterms:created>
  <dcterms:modified xsi:type="dcterms:W3CDTF">2016-05-09T05:31:30Z</dcterms:modified>
</cp:coreProperties>
</file>