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gif" ContentType="image/gif"/>
  <Default Extension="bin" ContentType="audio/unknown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0" r:id="rId1"/>
  </p:sldMasterIdLst>
  <p:notesMasterIdLst>
    <p:notesMasterId r:id="rId75"/>
  </p:notesMasterIdLst>
  <p:handoutMasterIdLst>
    <p:handoutMasterId r:id="rId76"/>
  </p:handoutMasterIdLst>
  <p:sldIdLst>
    <p:sldId id="256" r:id="rId2"/>
    <p:sldId id="267" r:id="rId3"/>
    <p:sldId id="285" r:id="rId4"/>
    <p:sldId id="364" r:id="rId5"/>
    <p:sldId id="348" r:id="rId6"/>
    <p:sldId id="287" r:id="rId7"/>
    <p:sldId id="286" r:id="rId8"/>
    <p:sldId id="328" r:id="rId9"/>
    <p:sldId id="338" r:id="rId10"/>
    <p:sldId id="329" r:id="rId11"/>
    <p:sldId id="330" r:id="rId12"/>
    <p:sldId id="331" r:id="rId13"/>
    <p:sldId id="332" r:id="rId14"/>
    <p:sldId id="363" r:id="rId15"/>
    <p:sldId id="334" r:id="rId16"/>
    <p:sldId id="339" r:id="rId17"/>
    <p:sldId id="257" r:id="rId18"/>
    <p:sldId id="271" r:id="rId19"/>
    <p:sldId id="340" r:id="rId20"/>
    <p:sldId id="272" r:id="rId21"/>
    <p:sldId id="262" r:id="rId22"/>
    <p:sldId id="289" r:id="rId23"/>
    <p:sldId id="305" r:id="rId24"/>
    <p:sldId id="284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8" r:id="rId35"/>
    <p:sldId id="258" r:id="rId36"/>
    <p:sldId id="290" r:id="rId37"/>
    <p:sldId id="293" r:id="rId38"/>
    <p:sldId id="294" r:id="rId39"/>
    <p:sldId id="297" r:id="rId40"/>
    <p:sldId id="326" r:id="rId41"/>
    <p:sldId id="296" r:id="rId42"/>
    <p:sldId id="298" r:id="rId43"/>
    <p:sldId id="299" r:id="rId44"/>
    <p:sldId id="300" r:id="rId45"/>
    <p:sldId id="302" r:id="rId46"/>
    <p:sldId id="295" r:id="rId47"/>
    <p:sldId id="303" r:id="rId48"/>
    <p:sldId id="312" r:id="rId49"/>
    <p:sldId id="304" r:id="rId50"/>
    <p:sldId id="309" r:id="rId51"/>
    <p:sldId id="311" r:id="rId52"/>
    <p:sldId id="307" r:id="rId53"/>
    <p:sldId id="306" r:id="rId54"/>
    <p:sldId id="344" r:id="rId55"/>
    <p:sldId id="308" r:id="rId56"/>
    <p:sldId id="313" r:id="rId57"/>
    <p:sldId id="315" r:id="rId58"/>
    <p:sldId id="318" r:id="rId59"/>
    <p:sldId id="320" r:id="rId60"/>
    <p:sldId id="261" r:id="rId61"/>
    <p:sldId id="358" r:id="rId62"/>
    <p:sldId id="359" r:id="rId63"/>
    <p:sldId id="360" r:id="rId64"/>
    <p:sldId id="316" r:id="rId65"/>
    <p:sldId id="361" r:id="rId66"/>
    <p:sldId id="357" r:id="rId67"/>
    <p:sldId id="322" r:id="rId68"/>
    <p:sldId id="325" r:id="rId69"/>
    <p:sldId id="324" r:id="rId70"/>
    <p:sldId id="323" r:id="rId71"/>
    <p:sldId id="319" r:id="rId72"/>
    <p:sldId id="362" r:id="rId73"/>
    <p:sldId id="321" r:id="rId74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FF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629"/>
    <p:restoredTop sz="94640"/>
  </p:normalViewPr>
  <p:slideViewPr>
    <p:cSldViewPr snapToGrid="0" snapToObjects="1">
      <p:cViewPr>
        <p:scale>
          <a:sx n="117" d="100"/>
          <a:sy n="117" d="100"/>
        </p:scale>
        <p:origin x="1688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notesMaster" Target="notesMasters/notesMaster1.xml"/><Relationship Id="rId76" Type="http://schemas.openxmlformats.org/officeDocument/2006/relationships/handoutMaster" Target="handoutMasters/handoutMaster1.xml"/><Relationship Id="rId77" Type="http://schemas.openxmlformats.org/officeDocument/2006/relationships/presProps" Target="presProps.xml"/><Relationship Id="rId78" Type="http://schemas.openxmlformats.org/officeDocument/2006/relationships/viewProps" Target="viewProps.xml"/><Relationship Id="rId79" Type="http://schemas.openxmlformats.org/officeDocument/2006/relationships/theme" Target="theme/theme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67846B-102A-9046-907D-FEEEC9EFBD5C}" type="datetimeFigureOut">
              <a:rPr kumimoji="1" lang="ja-JP" altLang="en-US" smtClean="0"/>
              <a:t>2018/1/18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EAECF3-FDFC-BF4A-A185-9363A9D745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9062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9CDA5E-820B-464E-B8FB-72C324367E5F}" type="datetimeFigureOut">
              <a:rPr kumimoji="1" lang="ja-JP" altLang="en-US" smtClean="0"/>
              <a:t>2018/1/18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502029-5DB3-6742-9CAB-A8A8E6BAAB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705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2262544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035972"/>
            <a:ext cx="7543800" cy="1562649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 dirty="0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AF9BA-7A41-4B49-BA50-DFC759CB049E}" type="datetimeFigureOut">
              <a:rPr kumimoji="1" lang="ja-JP" altLang="en-US" smtClean="0"/>
              <a:t>2018/1/18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90352-8BB1-0D4C-9C57-44D7B55660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3;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AF9BA-7A41-4B49-BA50-DFC759CB049E}" type="datetimeFigureOut">
              <a:rPr kumimoji="1" lang="ja-JP" altLang="en-US" smtClean="0"/>
              <a:t>2018/1/18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90352-8BB1-0D4C-9C57-44D7B55660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AF9BA-7A41-4B49-BA50-DFC759CB049E}" type="datetimeFigureOut">
              <a:rPr kumimoji="1" lang="ja-JP" altLang="en-US" smtClean="0"/>
              <a:t>2018/1/18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90352-8BB1-0D4C-9C57-44D7B55660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74638" indent="-274638">
              <a:buFont typeface="Arial" charset="0"/>
              <a:buChar char="•"/>
              <a:tabLst/>
              <a:defRPr sz="3200"/>
            </a:lvl1pPr>
          </a:lstStyle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AF9BA-7A41-4B49-BA50-DFC759CB049E}" type="datetimeFigureOut">
              <a:rPr kumimoji="1" lang="ja-JP" altLang="en-US" smtClean="0"/>
              <a:t>2018/1/18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90352-8BB1-0D4C-9C57-44D7B55660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AF9BA-7A41-4B49-BA50-DFC759CB049E}" type="datetimeFigureOut">
              <a:rPr kumimoji="1" lang="ja-JP" altLang="en-US" smtClean="0"/>
              <a:t>2018/1/18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90352-8BB1-0D4C-9C57-44D7B556607B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AF9BA-7A41-4B49-BA50-DFC759CB049E}" type="datetimeFigureOut">
              <a:rPr kumimoji="1" lang="ja-JP" altLang="en-US" smtClean="0"/>
              <a:t>2018/1/18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90352-8BB1-0D4C-9C57-44D7B55660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AF9BA-7A41-4B49-BA50-DFC759CB049E}" type="datetimeFigureOut">
              <a:rPr kumimoji="1" lang="ja-JP" altLang="en-US" smtClean="0"/>
              <a:t>2018/1/18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90352-8BB1-0D4C-9C57-44D7B55660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AF9BA-7A41-4B49-BA50-DFC759CB049E}" type="datetimeFigureOut">
              <a:rPr kumimoji="1" lang="ja-JP" altLang="en-US" smtClean="0"/>
              <a:t>2018/1/18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90352-8BB1-0D4C-9C57-44D7B55660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AF9BA-7A41-4B49-BA50-DFC759CB049E}" type="datetimeFigureOut">
              <a:rPr kumimoji="1" lang="ja-JP" altLang="en-US" smtClean="0"/>
              <a:t>2018/1/18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90352-8BB1-0D4C-9C57-44D7B55660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&#13;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68EAF9BA-7A41-4B49-BA50-DFC759CB049E}" type="datetimeFigureOut">
              <a:rPr kumimoji="1" lang="ja-JP" altLang="en-US" smtClean="0"/>
              <a:t>2018/1/18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8C90352-8BB1-0D4C-9C57-44D7B55660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accent2"/>
          </a:solid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AF9BA-7A41-4B49-BA50-DFC759CB049E}" type="datetimeFigureOut">
              <a:rPr kumimoji="1" lang="ja-JP" altLang="en-US" smtClean="0"/>
              <a:t>2018/1/18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90352-8BB1-0D4C-9C57-44D7B55660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1047" y="286604"/>
            <a:ext cx="8607626" cy="7281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1047" y="1271239"/>
            <a:ext cx="8607626" cy="486193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8EAF9BA-7A41-4B49-BA50-DFC759CB049E}" type="datetimeFigureOut">
              <a:rPr kumimoji="1" lang="ja-JP" altLang="en-US" smtClean="0"/>
              <a:t>2018/1/18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8C90352-8BB1-0D4C-9C57-44D7B556607B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291047" y="1009084"/>
            <a:ext cx="8607626" cy="5677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1123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000" kern="1200" spc="-50" baseline="0">
          <a:solidFill>
            <a:schemeClr val="tx1">
              <a:lumMod val="75000"/>
              <a:lumOff val="25000"/>
            </a:schemeClr>
          </a:solidFill>
          <a:latin typeface="Hiragino Kaku Gothic Pro W6" charset="-128"/>
          <a:ea typeface="Hiragino Kaku Gothic Pro W6" charset="-128"/>
          <a:cs typeface="Hiragino Kaku Gothic Pro W6" charset="-128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3600" kern="1200">
          <a:solidFill>
            <a:schemeClr val="tx1">
              <a:lumMod val="75000"/>
              <a:lumOff val="25000"/>
            </a:schemeClr>
          </a:solidFill>
          <a:latin typeface="Hiragino Kaku Gothic Pro W6" charset="-128"/>
          <a:ea typeface="Hiragino Kaku Gothic Pro W6" charset="-128"/>
          <a:cs typeface="Hiragino Kaku Gothic Pro W6" charset="-128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2800" kern="1200">
          <a:solidFill>
            <a:schemeClr val="tx1">
              <a:lumMod val="75000"/>
              <a:lumOff val="25000"/>
            </a:schemeClr>
          </a:solidFill>
          <a:latin typeface="Hiragino Kaku Gothic Pro W6" charset="-128"/>
          <a:ea typeface="Hiragino Kaku Gothic Pro W6" charset="-128"/>
          <a:cs typeface="Hiragino Kaku Gothic Pro W6" charset="-128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2400" kern="1200">
          <a:solidFill>
            <a:schemeClr val="tx1">
              <a:lumMod val="75000"/>
              <a:lumOff val="25000"/>
            </a:schemeClr>
          </a:solidFill>
          <a:latin typeface="Hiragino Kaku Gothic Pro W6" charset="-128"/>
          <a:ea typeface="Hiragino Kaku Gothic Pro W6" charset="-128"/>
          <a:cs typeface="Hiragino Kaku Gothic Pro W6" charset="-128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2400" kern="1200">
          <a:solidFill>
            <a:schemeClr val="tx1">
              <a:lumMod val="75000"/>
              <a:lumOff val="25000"/>
            </a:schemeClr>
          </a:solidFill>
          <a:latin typeface="Hiragino Kaku Gothic Pro W6" charset="-128"/>
          <a:ea typeface="Hiragino Kaku Gothic Pro W6" charset="-128"/>
          <a:cs typeface="Hiragino Kaku Gothic Pro W6" charset="-128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2400" kern="1200">
          <a:solidFill>
            <a:schemeClr val="tx1">
              <a:lumMod val="75000"/>
              <a:lumOff val="25000"/>
            </a:schemeClr>
          </a:solidFill>
          <a:latin typeface="Hiragino Kaku Gothic Pro W6" charset="-128"/>
          <a:ea typeface="Hiragino Kaku Gothic Pro W6" charset="-128"/>
          <a:cs typeface="Hiragino Kaku Gothic Pro W6" charset="-128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5" Type="http://schemas.openxmlformats.org/officeDocument/2006/relationships/audio" Target="../media/audio1.bin"/><Relationship Id="rId1" Type="http://schemas.openxmlformats.org/officeDocument/2006/relationships/slideLayout" Target="../slideLayouts/slideLayout1.xml"/><Relationship Id="rId2" Type="http://schemas.openxmlformats.org/officeDocument/2006/relationships/audio" Target="../media/audio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5" Type="http://schemas.openxmlformats.org/officeDocument/2006/relationships/image" Target="../media/image9.tiff"/><Relationship Id="rId6" Type="http://schemas.openxmlformats.org/officeDocument/2006/relationships/audio" Target="../media/audio1.bin"/><Relationship Id="rId1" Type="http://schemas.openxmlformats.org/officeDocument/2006/relationships/slideLayout" Target="../slideLayouts/slideLayout1.xml"/><Relationship Id="rId2" Type="http://schemas.openxmlformats.org/officeDocument/2006/relationships/audio" Target="../media/audio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5" Type="http://schemas.openxmlformats.org/officeDocument/2006/relationships/image" Target="../media/image9.tiff"/><Relationship Id="rId6" Type="http://schemas.openxmlformats.org/officeDocument/2006/relationships/audio" Target="../media/audio1.bin"/><Relationship Id="rId1" Type="http://schemas.openxmlformats.org/officeDocument/2006/relationships/slideLayout" Target="../slideLayouts/slideLayout1.xml"/><Relationship Id="rId2" Type="http://schemas.openxmlformats.org/officeDocument/2006/relationships/audio" Target="../media/audio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5" Type="http://schemas.openxmlformats.org/officeDocument/2006/relationships/image" Target="../media/image9.tiff"/><Relationship Id="rId6" Type="http://schemas.openxmlformats.org/officeDocument/2006/relationships/audio" Target="../media/audio1.bin"/><Relationship Id="rId1" Type="http://schemas.openxmlformats.org/officeDocument/2006/relationships/slideLayout" Target="../slideLayouts/slideLayout1.xml"/><Relationship Id="rId2" Type="http://schemas.openxmlformats.org/officeDocument/2006/relationships/audio" Target="../media/audio1.bin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gif"/><Relationship Id="rId3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tif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Relationship Id="rId3" Type="http://schemas.openxmlformats.org/officeDocument/2006/relationships/image" Target="../media/image25.gi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tiff"/><Relationship Id="rId3" Type="http://schemas.openxmlformats.org/officeDocument/2006/relationships/image" Target="../media/image3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hyperlink" Target="http://www.itmedia.co.jp/news/articles/1212/17/news030.html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hyperlink" Target="https://www.youtube.com/watch?v=PN0YC55Z7xo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4" Type="http://schemas.openxmlformats.org/officeDocument/2006/relationships/image" Target="../media/image35.tiff"/><Relationship Id="rId5" Type="http://schemas.openxmlformats.org/officeDocument/2006/relationships/image" Target="../media/image3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39.tiff"/><Relationship Id="rId5" Type="http://schemas.openxmlformats.org/officeDocument/2006/relationships/image" Target="../media/image14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tif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tiff"/><Relationship Id="rId3" Type="http://schemas.openxmlformats.org/officeDocument/2006/relationships/image" Target="../media/image42.tif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tiff"/><Relationship Id="rId3" Type="http://schemas.openxmlformats.org/officeDocument/2006/relationships/image" Target="../media/image46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tiff"/><Relationship Id="rId3" Type="http://schemas.openxmlformats.org/officeDocument/2006/relationships/image" Target="../media/image48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hyperlink" Target="https://www.cps-jp.org/modules/mosir/player.php?v=20171120_04_murahashi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4" Type="http://schemas.openxmlformats.org/officeDocument/2006/relationships/image" Target="../media/image53.tiff"/><Relationship Id="rId5" Type="http://schemas.openxmlformats.org/officeDocument/2006/relationships/image" Target="../media/image5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15.gi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 smtClean="0"/>
              <a:t>情報のオープン化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825038" y="4056993"/>
            <a:ext cx="7543800" cy="1786759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ja-JP" altLang="en-US" dirty="0" smtClean="0">
                <a:latin typeface="Hiragino Kaku Gothic Pro W6" charset="-128"/>
              </a:rPr>
              <a:t>北海道大学</a:t>
            </a:r>
            <a:r>
              <a:rPr lang="en-US" altLang="ja-JP" dirty="0" smtClean="0">
                <a:latin typeface="Hiragino Kaku Gothic Pro W6" charset="-128"/>
              </a:rPr>
              <a:t> </a:t>
            </a:r>
            <a:r>
              <a:rPr lang="ja-JP" altLang="en-US" dirty="0" smtClean="0">
                <a:latin typeface="Hiragino Kaku Gothic Pro W6" charset="-128"/>
              </a:rPr>
              <a:t>大学院理学院</a:t>
            </a:r>
            <a:endParaRPr lang="en-US" altLang="ja-JP" dirty="0" smtClean="0">
              <a:latin typeface="Hiragino Kaku Gothic Pro W6" charset="-128"/>
            </a:endParaRPr>
          </a:p>
          <a:p>
            <a:pPr algn="r"/>
            <a:r>
              <a:rPr kumimoji="1" lang="ja-JP" altLang="en-US" dirty="0" smtClean="0">
                <a:latin typeface="Hiragino Kaku Gothic Pro W6" charset="-128"/>
              </a:rPr>
              <a:t>宇宙理学専攻</a:t>
            </a:r>
            <a:r>
              <a:rPr kumimoji="1" lang="en-US" altLang="ja-JP" dirty="0" smtClean="0">
                <a:latin typeface="Hiragino Kaku Gothic Pro W6" charset="-128"/>
              </a:rPr>
              <a:t> </a:t>
            </a:r>
            <a:r>
              <a:rPr kumimoji="1" lang="ja-JP" altLang="en-US" dirty="0" smtClean="0">
                <a:latin typeface="Hiragino Kaku Gothic Pro W6" charset="-128"/>
              </a:rPr>
              <a:t>惑星宇宙グループ</a:t>
            </a:r>
            <a:endParaRPr lang="en-US" altLang="ja-JP" dirty="0">
              <a:latin typeface="Hiragino Kaku Gothic Pro W6" charset="-128"/>
            </a:endParaRPr>
          </a:p>
          <a:p>
            <a:pPr algn="r"/>
            <a:r>
              <a:rPr kumimoji="1" lang="ja-JP" altLang="en-US" dirty="0" smtClean="0">
                <a:latin typeface="Hiragino Kaku Gothic Pro W6" charset="-128"/>
              </a:rPr>
              <a:t>地球流体力学研究室</a:t>
            </a:r>
            <a:r>
              <a:rPr lang="en-US" altLang="ja-JP" dirty="0">
                <a:latin typeface="Hiragino Kaku Gothic Pro W6" charset="-128"/>
              </a:rPr>
              <a:t> </a:t>
            </a:r>
            <a:r>
              <a:rPr lang="ja-JP" altLang="en-US" dirty="0" smtClean="0">
                <a:latin typeface="Hiragino Kaku Gothic Pro W6" charset="-128"/>
              </a:rPr>
              <a:t>博士後期課程</a:t>
            </a:r>
            <a:r>
              <a:rPr lang="en-US" altLang="ja-JP" dirty="0" smtClean="0">
                <a:latin typeface="Hiragino Kaku Gothic Pro W6" charset="-128"/>
              </a:rPr>
              <a:t> 2 </a:t>
            </a:r>
            <a:r>
              <a:rPr lang="ja-JP" altLang="en-US" dirty="0" smtClean="0">
                <a:latin typeface="Hiragino Kaku Gothic Pro W6" charset="-128"/>
              </a:rPr>
              <a:t>年</a:t>
            </a:r>
            <a:endParaRPr lang="en-US" altLang="ja-JP" dirty="0" smtClean="0">
              <a:latin typeface="Hiragino Kaku Gothic Pro W6" charset="-128"/>
            </a:endParaRPr>
          </a:p>
          <a:p>
            <a:pPr algn="r"/>
            <a:r>
              <a:rPr lang="ja-JP" altLang="en-US" dirty="0" smtClean="0">
                <a:latin typeface="Hiragino Kaku Gothic Pro W6" charset="-128"/>
              </a:rPr>
              <a:t>村橋</a:t>
            </a:r>
            <a:r>
              <a:rPr lang="en-US" altLang="ja-JP" dirty="0" smtClean="0">
                <a:latin typeface="Hiragino Kaku Gothic Pro W6" charset="-128"/>
              </a:rPr>
              <a:t> </a:t>
            </a:r>
            <a:r>
              <a:rPr lang="ja-JP" altLang="en-US" dirty="0" smtClean="0">
                <a:latin typeface="Hiragino Kaku Gothic Pro W6" charset="-128"/>
              </a:rPr>
              <a:t>究理基</a:t>
            </a:r>
            <a:endParaRPr kumimoji="1" lang="ja-JP" altLang="en-US" dirty="0">
              <a:latin typeface="Hiragino Kaku Gothic Pro W6" charset="-128"/>
            </a:endParaRPr>
          </a:p>
        </p:txBody>
      </p:sp>
      <p:sp>
        <p:nvSpPr>
          <p:cNvPr id="4" name="サブタイトル 2"/>
          <p:cNvSpPr txBox="1">
            <a:spLocks/>
          </p:cNvSpPr>
          <p:nvPr/>
        </p:nvSpPr>
        <p:spPr>
          <a:xfrm>
            <a:off x="822960" y="5843752"/>
            <a:ext cx="3401310" cy="5150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kumimoji="1" sz="2400" kern="1200" cap="all" spc="200" baseline="0">
                <a:solidFill>
                  <a:schemeClr val="tx2"/>
                </a:solidFill>
                <a:latin typeface="+mj-lt"/>
                <a:ea typeface="Hiragino Kaku Gothic Pro W6" charset="-128"/>
                <a:cs typeface="Hiragino Kaku Gothic Pro W6" charset="-128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kumimoji="1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kumimoji="1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kumimoji="1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kumimoji="1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kumimoji="1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kumimoji="1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 smtClean="0">
                <a:latin typeface="Hiragino Kaku Gothic Pro W6" charset="-128"/>
              </a:rPr>
              <a:t>2018.01.17 </a:t>
            </a:r>
            <a:r>
              <a:rPr lang="ja-JP" altLang="en-US" sz="2000" dirty="0" smtClean="0">
                <a:latin typeface="Hiragino Kaku Gothic Pro W6" charset="-128"/>
              </a:rPr>
              <a:t>情報学</a:t>
            </a:r>
            <a:r>
              <a:rPr lang="en-US" altLang="ja-JP" sz="2000" dirty="0" smtClean="0">
                <a:latin typeface="Hiragino Kaku Gothic Pro W6" charset="-128"/>
              </a:rPr>
              <a:t> II</a:t>
            </a:r>
            <a:endParaRPr lang="ja-JP" altLang="en-US" sz="2000" dirty="0">
              <a:latin typeface="Hiragino Kaku Gothic Pro W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1087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47445"/>
            <a:ext cx="9144000" cy="91440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732" y="1163929"/>
            <a:ext cx="1127287" cy="1244420"/>
          </a:xfrm>
          <a:prstGeom prst="rect">
            <a:avLst/>
          </a:prstGeom>
        </p:spPr>
      </p:pic>
      <p:sp>
        <p:nvSpPr>
          <p:cNvPr id="8" name="角丸四角形吹き出し 7"/>
          <p:cNvSpPr/>
          <p:nvPr/>
        </p:nvSpPr>
        <p:spPr>
          <a:xfrm>
            <a:off x="1647307" y="940158"/>
            <a:ext cx="4456090" cy="1107583"/>
          </a:xfrm>
          <a:prstGeom prst="wedgeRoundRectCallout">
            <a:avLst>
              <a:gd name="adj1" fmla="val -50891"/>
              <a:gd name="adj2" fmla="val 7645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>
                <a:solidFill>
                  <a:schemeClr val="tx1"/>
                </a:solidFill>
              </a:rPr>
              <a:t>仕事は授業が始まる前にケーブルもってくるだけだよ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18" name="タイトル 1"/>
          <p:cNvSpPr txBox="1">
            <a:spLocks/>
          </p:cNvSpPr>
          <p:nvPr/>
        </p:nvSpPr>
        <p:spPr>
          <a:xfrm>
            <a:off x="-1" y="124061"/>
            <a:ext cx="8925059" cy="713065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1" sz="72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</a:lstStyle>
          <a:p>
            <a:r>
              <a:rPr lang="en-US" altLang="ja-JP" sz="3200" dirty="0" smtClean="0"/>
              <a:t>2017</a:t>
            </a:r>
            <a:r>
              <a:rPr lang="ja-JP" altLang="en-US" sz="3200" dirty="0" smtClean="0"/>
              <a:t>年</a:t>
            </a:r>
            <a:r>
              <a:rPr lang="en-US" altLang="ja-JP" sz="3200" dirty="0" smtClean="0"/>
              <a:t> 9</a:t>
            </a:r>
            <a:r>
              <a:rPr lang="ja-JP" altLang="en-US" sz="3200" dirty="0" smtClean="0"/>
              <a:t>月</a:t>
            </a:r>
            <a:r>
              <a:rPr lang="en-US" altLang="ja-JP" sz="3200" dirty="0" smtClean="0"/>
              <a:t> </a:t>
            </a:r>
            <a:r>
              <a:rPr lang="ja-JP" altLang="en-US" sz="3200" dirty="0" smtClean="0"/>
              <a:t>某日</a:t>
            </a:r>
            <a:r>
              <a:rPr lang="en-US" altLang="ja-JP" sz="3200" dirty="0" smtClean="0"/>
              <a:t> TA </a:t>
            </a:r>
            <a:r>
              <a:rPr lang="ja-JP" altLang="en-US" sz="3200" dirty="0" smtClean="0"/>
              <a:t>打ち合わせ</a:t>
            </a:r>
            <a:r>
              <a:rPr lang="en-US" altLang="ja-JP" sz="3200" dirty="0" smtClean="0"/>
              <a:t> (</a:t>
            </a:r>
            <a:r>
              <a:rPr lang="ja-JP" altLang="en-US" sz="3200" dirty="0" smtClean="0"/>
              <a:t>イメージ</a:t>
            </a:r>
            <a:r>
              <a:rPr lang="en-US" altLang="ja-JP" sz="3200" dirty="0" smtClean="0"/>
              <a:t>)</a:t>
            </a:r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50501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line_notice.wav"/>
          </p:stSnd>
        </p:sndAc>
      </p:transition>
    </mc:Choice>
    <mc:Fallback xmlns="">
      <p:transition spd="slow">
        <p:sndAc>
          <p:stSnd>
            <p:snd r:embed="rId5" name="line_notic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47445"/>
            <a:ext cx="9144000" cy="91440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732" y="1163929"/>
            <a:ext cx="1127287" cy="1244420"/>
          </a:xfrm>
          <a:prstGeom prst="rect">
            <a:avLst/>
          </a:prstGeom>
        </p:spPr>
      </p:pic>
      <p:sp>
        <p:nvSpPr>
          <p:cNvPr id="8" name="角丸四角形吹き出し 7"/>
          <p:cNvSpPr/>
          <p:nvPr/>
        </p:nvSpPr>
        <p:spPr>
          <a:xfrm>
            <a:off x="1647307" y="940158"/>
            <a:ext cx="4456090" cy="1107583"/>
          </a:xfrm>
          <a:prstGeom prst="wedgeRoundRectCallout">
            <a:avLst>
              <a:gd name="adj1" fmla="val -50891"/>
              <a:gd name="adj2" fmla="val 7645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>
                <a:solidFill>
                  <a:schemeClr val="tx1"/>
                </a:solidFill>
              </a:rPr>
              <a:t>仕事は授業が始まる前にケーブルもってくるだけだよ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50704" y="2264227"/>
            <a:ext cx="1393296" cy="1660328"/>
          </a:xfrm>
          <a:prstGeom prst="rect">
            <a:avLst/>
          </a:prstGeom>
        </p:spPr>
      </p:pic>
      <p:sp>
        <p:nvSpPr>
          <p:cNvPr id="14" name="角丸四角形吹き出し 13"/>
          <p:cNvSpPr/>
          <p:nvPr/>
        </p:nvSpPr>
        <p:spPr>
          <a:xfrm>
            <a:off x="2946882" y="2264227"/>
            <a:ext cx="4456090" cy="1107583"/>
          </a:xfrm>
          <a:prstGeom prst="wedgeRoundRectCallout">
            <a:avLst>
              <a:gd name="adj1" fmla="val 49687"/>
              <a:gd name="adj2" fmla="val 88081"/>
              <a:gd name="adj3" fmla="val 16667"/>
            </a:avLst>
          </a:prstGeom>
          <a:solidFill>
            <a:srgbClr val="D9FF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>
                <a:solidFill>
                  <a:schemeClr val="tx1"/>
                </a:solidFill>
              </a:rPr>
              <a:t>わかりました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17" name="タイトル 1"/>
          <p:cNvSpPr txBox="1">
            <a:spLocks/>
          </p:cNvSpPr>
          <p:nvPr/>
        </p:nvSpPr>
        <p:spPr>
          <a:xfrm>
            <a:off x="-1" y="124061"/>
            <a:ext cx="8925059" cy="713065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1" sz="72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</a:lstStyle>
          <a:p>
            <a:r>
              <a:rPr lang="en-US" altLang="ja-JP" sz="3200" dirty="0" smtClean="0"/>
              <a:t>2017</a:t>
            </a:r>
            <a:r>
              <a:rPr lang="ja-JP" altLang="en-US" sz="3200" dirty="0" smtClean="0"/>
              <a:t>年</a:t>
            </a:r>
            <a:r>
              <a:rPr lang="en-US" altLang="ja-JP" sz="3200" dirty="0" smtClean="0"/>
              <a:t> 9</a:t>
            </a:r>
            <a:r>
              <a:rPr lang="ja-JP" altLang="en-US" sz="3200" dirty="0" smtClean="0"/>
              <a:t>月</a:t>
            </a:r>
            <a:r>
              <a:rPr lang="en-US" altLang="ja-JP" sz="3200" dirty="0" smtClean="0"/>
              <a:t> </a:t>
            </a:r>
            <a:r>
              <a:rPr lang="ja-JP" altLang="en-US" sz="3200" dirty="0" smtClean="0"/>
              <a:t>某日</a:t>
            </a:r>
            <a:r>
              <a:rPr lang="en-US" altLang="ja-JP" sz="3200" dirty="0" smtClean="0"/>
              <a:t> TA </a:t>
            </a:r>
            <a:r>
              <a:rPr lang="ja-JP" altLang="en-US" sz="3200" dirty="0" smtClean="0"/>
              <a:t>打ち合わせ</a:t>
            </a:r>
            <a:r>
              <a:rPr lang="en-US" altLang="ja-JP" sz="3200" dirty="0" smtClean="0"/>
              <a:t> (</a:t>
            </a:r>
            <a:r>
              <a:rPr lang="ja-JP" altLang="en-US" sz="3200" dirty="0" smtClean="0"/>
              <a:t>イメージ</a:t>
            </a:r>
            <a:r>
              <a:rPr lang="en-US" altLang="ja-JP" sz="3200" dirty="0" smtClean="0"/>
              <a:t>)</a:t>
            </a:r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72713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line_notice.wav"/>
          </p:stSnd>
        </p:sndAc>
      </p:transition>
    </mc:Choice>
    <mc:Fallback xmlns="">
      <p:transition spd="slow">
        <p:sndAc>
          <p:stSnd>
            <p:snd r:embed="rId6" name="line_notic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47445"/>
            <a:ext cx="9144000" cy="91440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732" y="1163929"/>
            <a:ext cx="1127287" cy="1244420"/>
          </a:xfrm>
          <a:prstGeom prst="rect">
            <a:avLst/>
          </a:prstGeom>
        </p:spPr>
      </p:pic>
      <p:sp>
        <p:nvSpPr>
          <p:cNvPr id="8" name="角丸四角形吹き出し 7"/>
          <p:cNvSpPr/>
          <p:nvPr/>
        </p:nvSpPr>
        <p:spPr>
          <a:xfrm>
            <a:off x="1647307" y="940158"/>
            <a:ext cx="4456090" cy="1107583"/>
          </a:xfrm>
          <a:prstGeom prst="wedgeRoundRectCallout">
            <a:avLst>
              <a:gd name="adj1" fmla="val -50891"/>
              <a:gd name="adj2" fmla="val 7645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>
                <a:solidFill>
                  <a:schemeClr val="tx1"/>
                </a:solidFill>
              </a:rPr>
              <a:t>仕事は授業が始まる前にケーブルもってくるだけだよ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732" y="3911959"/>
            <a:ext cx="1127287" cy="1244420"/>
          </a:xfrm>
          <a:prstGeom prst="rect">
            <a:avLst/>
          </a:prstGeom>
        </p:spPr>
      </p:pic>
      <p:sp>
        <p:nvSpPr>
          <p:cNvPr id="12" name="角丸四角形吹き出し 11"/>
          <p:cNvSpPr/>
          <p:nvPr/>
        </p:nvSpPr>
        <p:spPr>
          <a:xfrm>
            <a:off x="1647307" y="3688188"/>
            <a:ext cx="4456090" cy="1107583"/>
          </a:xfrm>
          <a:prstGeom prst="wedgeRoundRectCallout">
            <a:avLst>
              <a:gd name="adj1" fmla="val -50891"/>
              <a:gd name="adj2" fmla="val 7645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>
                <a:solidFill>
                  <a:schemeClr val="tx1"/>
                </a:solidFill>
              </a:rPr>
              <a:t>あと</a:t>
            </a:r>
            <a:r>
              <a:rPr kumimoji="1" lang="en-US" altLang="ja-JP" sz="2800" dirty="0" smtClean="0">
                <a:solidFill>
                  <a:schemeClr val="tx1"/>
                </a:solidFill>
              </a:rPr>
              <a:t> 1 </a:t>
            </a:r>
            <a:r>
              <a:rPr kumimoji="1" lang="ja-JP" altLang="en-US" sz="2800" dirty="0" smtClean="0">
                <a:solidFill>
                  <a:schemeClr val="tx1"/>
                </a:solidFill>
              </a:rPr>
              <a:t>コマだけ授業</a:t>
            </a:r>
            <a:r>
              <a:rPr kumimoji="1" lang="en-US" altLang="ja-JP" sz="2800" dirty="0" smtClean="0">
                <a:solidFill>
                  <a:schemeClr val="tx1"/>
                </a:solidFill>
              </a:rPr>
              <a:t/>
            </a:r>
            <a:br>
              <a:rPr kumimoji="1" lang="en-US" altLang="ja-JP" sz="2800" dirty="0" smtClean="0">
                <a:solidFill>
                  <a:schemeClr val="tx1"/>
                </a:solidFill>
              </a:rPr>
            </a:br>
            <a:r>
              <a:rPr kumimoji="1" lang="ja-JP" altLang="en-US" sz="2800" dirty="0" smtClean="0">
                <a:solidFill>
                  <a:schemeClr val="tx1"/>
                </a:solidFill>
              </a:rPr>
              <a:t>やって欲しいんだけど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50704" y="2264227"/>
            <a:ext cx="1393296" cy="1660328"/>
          </a:xfrm>
          <a:prstGeom prst="rect">
            <a:avLst/>
          </a:prstGeom>
        </p:spPr>
      </p:pic>
      <p:sp>
        <p:nvSpPr>
          <p:cNvPr id="14" name="角丸四角形吹き出し 13"/>
          <p:cNvSpPr/>
          <p:nvPr/>
        </p:nvSpPr>
        <p:spPr>
          <a:xfrm>
            <a:off x="2946882" y="2264227"/>
            <a:ext cx="4456090" cy="1107583"/>
          </a:xfrm>
          <a:prstGeom prst="wedgeRoundRectCallout">
            <a:avLst>
              <a:gd name="adj1" fmla="val 49687"/>
              <a:gd name="adj2" fmla="val 88081"/>
              <a:gd name="adj3" fmla="val 16667"/>
            </a:avLst>
          </a:prstGeom>
          <a:solidFill>
            <a:srgbClr val="D9FF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>
                <a:solidFill>
                  <a:schemeClr val="tx1"/>
                </a:solidFill>
              </a:rPr>
              <a:t>わかりました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17" name="タイトル 1"/>
          <p:cNvSpPr txBox="1">
            <a:spLocks/>
          </p:cNvSpPr>
          <p:nvPr/>
        </p:nvSpPr>
        <p:spPr>
          <a:xfrm>
            <a:off x="-1" y="124061"/>
            <a:ext cx="8925059" cy="713065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1" sz="72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</a:lstStyle>
          <a:p>
            <a:r>
              <a:rPr lang="en-US" altLang="ja-JP" sz="3200" dirty="0" smtClean="0"/>
              <a:t>2017</a:t>
            </a:r>
            <a:r>
              <a:rPr lang="ja-JP" altLang="en-US" sz="3200" dirty="0" smtClean="0"/>
              <a:t>年</a:t>
            </a:r>
            <a:r>
              <a:rPr lang="en-US" altLang="ja-JP" sz="3200" dirty="0" smtClean="0"/>
              <a:t> 9</a:t>
            </a:r>
            <a:r>
              <a:rPr lang="ja-JP" altLang="en-US" sz="3200" dirty="0" smtClean="0"/>
              <a:t>月</a:t>
            </a:r>
            <a:r>
              <a:rPr lang="en-US" altLang="ja-JP" sz="3200" dirty="0" smtClean="0"/>
              <a:t> </a:t>
            </a:r>
            <a:r>
              <a:rPr lang="ja-JP" altLang="en-US" sz="3200" dirty="0" smtClean="0"/>
              <a:t>某日</a:t>
            </a:r>
            <a:r>
              <a:rPr lang="en-US" altLang="ja-JP" sz="3200" dirty="0" smtClean="0"/>
              <a:t> TA </a:t>
            </a:r>
            <a:r>
              <a:rPr lang="ja-JP" altLang="en-US" sz="3200" dirty="0" smtClean="0"/>
              <a:t>打ち合わせ</a:t>
            </a:r>
            <a:r>
              <a:rPr lang="en-US" altLang="ja-JP" sz="3200" dirty="0" smtClean="0"/>
              <a:t> (</a:t>
            </a:r>
            <a:r>
              <a:rPr lang="ja-JP" altLang="en-US" sz="3200" dirty="0" smtClean="0"/>
              <a:t>イメージ</a:t>
            </a:r>
            <a:r>
              <a:rPr lang="en-US" altLang="ja-JP" sz="3200" dirty="0" smtClean="0"/>
              <a:t>)</a:t>
            </a:r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5160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line_notice.wav"/>
          </p:stSnd>
        </p:sndAc>
      </p:transition>
    </mc:Choice>
    <mc:Fallback xmlns="">
      <p:transition spd="slow">
        <p:sndAc>
          <p:stSnd>
            <p:snd r:embed="rId6" name="line_notic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47445"/>
            <a:ext cx="9144000" cy="91440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732" y="1163929"/>
            <a:ext cx="1127287" cy="1244420"/>
          </a:xfrm>
          <a:prstGeom prst="rect">
            <a:avLst/>
          </a:prstGeom>
        </p:spPr>
      </p:pic>
      <p:sp>
        <p:nvSpPr>
          <p:cNvPr id="8" name="角丸四角形吹き出し 7"/>
          <p:cNvSpPr/>
          <p:nvPr/>
        </p:nvSpPr>
        <p:spPr>
          <a:xfrm>
            <a:off x="1647307" y="940158"/>
            <a:ext cx="4456090" cy="1107583"/>
          </a:xfrm>
          <a:prstGeom prst="wedgeRoundRectCallout">
            <a:avLst>
              <a:gd name="adj1" fmla="val -50891"/>
              <a:gd name="adj2" fmla="val 7645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>
                <a:solidFill>
                  <a:schemeClr val="tx1"/>
                </a:solidFill>
              </a:rPr>
              <a:t>仕事は授業が始まる前にケーブルもってくるだけだよ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732" y="3911959"/>
            <a:ext cx="1127287" cy="1244420"/>
          </a:xfrm>
          <a:prstGeom prst="rect">
            <a:avLst/>
          </a:prstGeom>
        </p:spPr>
      </p:pic>
      <p:sp>
        <p:nvSpPr>
          <p:cNvPr id="12" name="角丸四角形吹き出し 11"/>
          <p:cNvSpPr/>
          <p:nvPr/>
        </p:nvSpPr>
        <p:spPr>
          <a:xfrm>
            <a:off x="1647307" y="3688188"/>
            <a:ext cx="4456090" cy="1107583"/>
          </a:xfrm>
          <a:prstGeom prst="wedgeRoundRectCallout">
            <a:avLst>
              <a:gd name="adj1" fmla="val -50891"/>
              <a:gd name="adj2" fmla="val 7645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>
                <a:solidFill>
                  <a:schemeClr val="tx1"/>
                </a:solidFill>
              </a:rPr>
              <a:t>あと</a:t>
            </a:r>
            <a:r>
              <a:rPr kumimoji="1" lang="en-US" altLang="ja-JP" sz="2800" dirty="0" smtClean="0">
                <a:solidFill>
                  <a:schemeClr val="tx1"/>
                </a:solidFill>
              </a:rPr>
              <a:t> 1 </a:t>
            </a:r>
            <a:r>
              <a:rPr kumimoji="1" lang="ja-JP" altLang="en-US" sz="2800" dirty="0" smtClean="0">
                <a:solidFill>
                  <a:schemeClr val="tx1"/>
                </a:solidFill>
              </a:rPr>
              <a:t>コマだけ授業</a:t>
            </a:r>
            <a:r>
              <a:rPr kumimoji="1" lang="en-US" altLang="ja-JP" sz="2800" dirty="0" smtClean="0">
                <a:solidFill>
                  <a:schemeClr val="tx1"/>
                </a:solidFill>
              </a:rPr>
              <a:t/>
            </a:r>
            <a:br>
              <a:rPr kumimoji="1" lang="en-US" altLang="ja-JP" sz="2800" dirty="0" smtClean="0">
                <a:solidFill>
                  <a:schemeClr val="tx1"/>
                </a:solidFill>
              </a:rPr>
            </a:br>
            <a:r>
              <a:rPr kumimoji="1" lang="ja-JP" altLang="en-US" sz="2800" dirty="0" smtClean="0">
                <a:solidFill>
                  <a:schemeClr val="tx1"/>
                </a:solidFill>
              </a:rPr>
              <a:t>やって欲しいんだけど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50704" y="2264227"/>
            <a:ext cx="1393296" cy="1660328"/>
          </a:xfrm>
          <a:prstGeom prst="rect">
            <a:avLst/>
          </a:prstGeom>
        </p:spPr>
      </p:pic>
      <p:sp>
        <p:nvSpPr>
          <p:cNvPr id="14" name="角丸四角形吹き出し 13"/>
          <p:cNvSpPr/>
          <p:nvPr/>
        </p:nvSpPr>
        <p:spPr>
          <a:xfrm>
            <a:off x="2946882" y="2264227"/>
            <a:ext cx="4456090" cy="1107583"/>
          </a:xfrm>
          <a:prstGeom prst="wedgeRoundRectCallout">
            <a:avLst>
              <a:gd name="adj1" fmla="val 49687"/>
              <a:gd name="adj2" fmla="val 88081"/>
              <a:gd name="adj3" fmla="val 16667"/>
            </a:avLst>
          </a:prstGeom>
          <a:solidFill>
            <a:srgbClr val="D9FF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>
                <a:solidFill>
                  <a:schemeClr val="tx1"/>
                </a:solidFill>
              </a:rPr>
              <a:t>わかりました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50704" y="5156379"/>
            <a:ext cx="1393296" cy="1660328"/>
          </a:xfrm>
          <a:prstGeom prst="rect">
            <a:avLst/>
          </a:prstGeom>
        </p:spPr>
      </p:pic>
      <p:sp>
        <p:nvSpPr>
          <p:cNvPr id="16" name="角丸四角形吹き出し 15"/>
          <p:cNvSpPr/>
          <p:nvPr/>
        </p:nvSpPr>
        <p:spPr>
          <a:xfrm>
            <a:off x="2946882" y="5156379"/>
            <a:ext cx="4456090" cy="1107583"/>
          </a:xfrm>
          <a:prstGeom prst="wedgeRoundRectCallout">
            <a:avLst>
              <a:gd name="adj1" fmla="val 49687"/>
              <a:gd name="adj2" fmla="val 88081"/>
              <a:gd name="adj3" fmla="val 16667"/>
            </a:avLst>
          </a:prstGeom>
          <a:solidFill>
            <a:srgbClr val="D9FF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>
                <a:solidFill>
                  <a:schemeClr val="tx1"/>
                </a:solidFill>
              </a:rPr>
              <a:t>わかりました</a:t>
            </a:r>
            <a:r>
              <a:rPr lang="en-US" altLang="ja-JP" sz="2800" dirty="0">
                <a:solidFill>
                  <a:schemeClr val="tx1"/>
                </a:solidFill>
              </a:rPr>
              <a:t/>
            </a:r>
            <a:br>
              <a:rPr lang="en-US" altLang="ja-JP" sz="2800" dirty="0">
                <a:solidFill>
                  <a:schemeClr val="tx1"/>
                </a:solidFill>
              </a:rPr>
            </a:br>
            <a:r>
              <a:rPr kumimoji="1" lang="en-US" altLang="ja-JP" sz="2800" dirty="0" smtClean="0">
                <a:solidFill>
                  <a:schemeClr val="tx1"/>
                </a:solidFill>
              </a:rPr>
              <a:t>(</a:t>
            </a:r>
            <a:r>
              <a:rPr kumimoji="1" lang="ja-JP" altLang="en-US" sz="2800" dirty="0" smtClean="0">
                <a:solidFill>
                  <a:schemeClr val="tx1"/>
                </a:solidFill>
              </a:rPr>
              <a:t>まじかよ</a:t>
            </a:r>
            <a:r>
              <a:rPr kumimoji="1" lang="mr-IN" altLang="ja-JP" sz="2800" dirty="0" smtClean="0">
                <a:solidFill>
                  <a:schemeClr val="tx1"/>
                </a:solidFill>
              </a:rPr>
              <a:t>…</a:t>
            </a:r>
            <a:r>
              <a:rPr kumimoji="1" lang="en-US" altLang="ja-JP" sz="2800" dirty="0" smtClean="0">
                <a:solidFill>
                  <a:schemeClr val="tx1"/>
                </a:solidFill>
              </a:rPr>
              <a:t>)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17" name="タイトル 1"/>
          <p:cNvSpPr txBox="1">
            <a:spLocks/>
          </p:cNvSpPr>
          <p:nvPr/>
        </p:nvSpPr>
        <p:spPr>
          <a:xfrm>
            <a:off x="-1" y="124061"/>
            <a:ext cx="8925059" cy="713065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1" sz="72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</a:lstStyle>
          <a:p>
            <a:r>
              <a:rPr lang="en-US" altLang="ja-JP" sz="3200" dirty="0" smtClean="0"/>
              <a:t>2017</a:t>
            </a:r>
            <a:r>
              <a:rPr lang="ja-JP" altLang="en-US" sz="3200" dirty="0" smtClean="0"/>
              <a:t>年</a:t>
            </a:r>
            <a:r>
              <a:rPr lang="en-US" altLang="ja-JP" sz="3200" dirty="0" smtClean="0"/>
              <a:t> 9</a:t>
            </a:r>
            <a:r>
              <a:rPr lang="ja-JP" altLang="en-US" sz="3200" dirty="0" smtClean="0"/>
              <a:t>月</a:t>
            </a:r>
            <a:r>
              <a:rPr lang="en-US" altLang="ja-JP" sz="3200" dirty="0" smtClean="0"/>
              <a:t> </a:t>
            </a:r>
            <a:r>
              <a:rPr lang="ja-JP" altLang="en-US" sz="3200" dirty="0" smtClean="0"/>
              <a:t>某日</a:t>
            </a:r>
            <a:r>
              <a:rPr lang="en-US" altLang="ja-JP" sz="3200" dirty="0" smtClean="0"/>
              <a:t> TA </a:t>
            </a:r>
            <a:r>
              <a:rPr lang="ja-JP" altLang="en-US" sz="3200" dirty="0" smtClean="0"/>
              <a:t>打ち合わせ</a:t>
            </a:r>
            <a:r>
              <a:rPr lang="en-US" altLang="ja-JP" sz="3200" dirty="0" smtClean="0"/>
              <a:t> (</a:t>
            </a:r>
            <a:r>
              <a:rPr lang="ja-JP" altLang="en-US" sz="3200" dirty="0" smtClean="0"/>
              <a:t>イメージ</a:t>
            </a:r>
            <a:r>
              <a:rPr lang="en-US" altLang="ja-JP" sz="3200" dirty="0" smtClean="0"/>
              <a:t>)</a:t>
            </a:r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69763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line_notice.wav"/>
          </p:stSnd>
        </p:sndAc>
      </p:transition>
    </mc:Choice>
    <mc:Fallback xmlns="">
      <p:transition spd="slow">
        <p:sndAc>
          <p:stSnd>
            <p:snd r:embed="rId6" name="line_notic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70644"/>
            <a:ext cx="8991146" cy="3764642"/>
          </a:xfrm>
          <a:prstGeom prst="rect">
            <a:avLst/>
          </a:prstGeom>
        </p:spPr>
      </p:pic>
      <p:cxnSp>
        <p:nvCxnSpPr>
          <p:cNvPr id="8" name="直線コネクタ 7"/>
          <p:cNvCxnSpPr/>
          <p:nvPr/>
        </p:nvCxnSpPr>
        <p:spPr>
          <a:xfrm>
            <a:off x="2830286" y="2852965"/>
            <a:ext cx="5704114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029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61908" y="2627290"/>
            <a:ext cx="8079302" cy="1131272"/>
          </a:xfrm>
        </p:spPr>
        <p:txBody>
          <a:bodyPr anchor="ctr" anchorCtr="0"/>
          <a:lstStyle/>
          <a:p>
            <a:pPr algn="ctr"/>
            <a:r>
              <a:rPr kumimoji="1" lang="ja-JP" altLang="en-US" dirty="0" smtClean="0"/>
              <a:t>というわけで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9272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-140882" y="1918952"/>
            <a:ext cx="9284882" cy="2743200"/>
          </a:xfrm>
        </p:spPr>
        <p:txBody>
          <a:bodyPr anchor="ctr" anchorCtr="0">
            <a:normAutofit/>
          </a:bodyPr>
          <a:lstStyle/>
          <a:p>
            <a:pPr algn="ctr"/>
            <a:r>
              <a:rPr lang="ja-JP" altLang="en-US" sz="6000" dirty="0" smtClean="0"/>
              <a:t>なんとか頑張って</a:t>
            </a:r>
            <a:r>
              <a:rPr kumimoji="1" lang="en-US" altLang="ja-JP" sz="6000" dirty="0" smtClean="0"/>
              <a:t/>
            </a:r>
            <a:br>
              <a:rPr kumimoji="1" lang="en-US" altLang="ja-JP" sz="6000" dirty="0" smtClean="0"/>
            </a:br>
            <a:r>
              <a:rPr kumimoji="1" lang="ja-JP" altLang="en-US" sz="6000" dirty="0" smtClean="0"/>
              <a:t>情報学</a:t>
            </a:r>
            <a:r>
              <a:rPr kumimoji="1" lang="en-US" altLang="ja-JP" sz="6000" dirty="0" smtClean="0"/>
              <a:t>(?)</a:t>
            </a:r>
            <a:r>
              <a:rPr kumimoji="1" lang="ja-JP" altLang="en-US" sz="6000" dirty="0" smtClean="0"/>
              <a:t>な話をします</a:t>
            </a:r>
            <a:endParaRPr kumimoji="1" lang="ja-JP" altLang="en-US" sz="6000" dirty="0"/>
          </a:p>
        </p:txBody>
      </p:sp>
    </p:spTree>
    <p:extLst>
      <p:ext uri="{BB962C8B-B14F-4D97-AF65-F5344CB8AC3E}">
        <p14:creationId xmlns:p14="http://schemas.microsoft.com/office/powerpoint/2010/main" val="111711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地球惑星科学科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52193"/>
            <a:ext cx="8898673" cy="3409013"/>
          </a:xfrm>
        </p:spPr>
      </p:pic>
      <p:sp>
        <p:nvSpPr>
          <p:cNvPr id="5" name="正方形/長方形 4"/>
          <p:cNvSpPr/>
          <p:nvPr/>
        </p:nvSpPr>
        <p:spPr>
          <a:xfrm>
            <a:off x="6376560" y="4651777"/>
            <a:ext cx="26937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400" dirty="0"/>
              <a:t>http://www.sci.hokudai.ac.jp/eps/</a:t>
            </a:r>
          </a:p>
        </p:txBody>
      </p:sp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291047" y="5171089"/>
            <a:ext cx="8607626" cy="81980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ja-JP" altLang="en-US" sz="4400" dirty="0" smtClean="0"/>
              <a:t>地球や惑星に関すること何でも</a:t>
            </a:r>
            <a:endParaRPr lang="en-US" altLang="ja-JP" sz="4400" dirty="0" smtClean="0"/>
          </a:p>
        </p:txBody>
      </p:sp>
    </p:spTree>
    <p:extLst>
      <p:ext uri="{BB962C8B-B14F-4D97-AF65-F5344CB8AC3E}">
        <p14:creationId xmlns:p14="http://schemas.microsoft.com/office/powerpoint/2010/main" val="55445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地球惑星科学科</a:t>
            </a:r>
            <a:endParaRPr kumimoji="1" lang="ja-JP" altLang="en-US" dirty="0"/>
          </a:p>
        </p:txBody>
      </p:sp>
      <p:sp>
        <p:nvSpPr>
          <p:cNvPr id="34" name="タイトル 1"/>
          <p:cNvSpPr txBox="1">
            <a:spLocks/>
          </p:cNvSpPr>
          <p:nvPr/>
        </p:nvSpPr>
        <p:spPr>
          <a:xfrm>
            <a:off x="539181" y="1978152"/>
            <a:ext cx="8079302" cy="226254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1" sz="40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</a:lstStyle>
          <a:p>
            <a:pPr algn="ctr"/>
            <a:r>
              <a:rPr lang="ja-JP" altLang="en-US" dirty="0" smtClean="0"/>
              <a:t>どんな分野が</a:t>
            </a:r>
            <a:r>
              <a:rPr lang="en-US" altLang="ja-JP" dirty="0" smtClean="0"/>
              <a:t> ?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066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地球惑星科学科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91048" y="1271240"/>
            <a:ext cx="1138359" cy="7677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4000" smtClean="0"/>
              <a:t>鉱物</a:t>
            </a:r>
            <a:endParaRPr kumimoji="1" lang="ja-JP" altLang="en-US" sz="4000" dirty="0"/>
          </a:p>
        </p:txBody>
      </p:sp>
      <p:sp>
        <p:nvSpPr>
          <p:cNvPr id="4" name="コンテンツ プレースホルダー 2"/>
          <p:cNvSpPr txBox="1">
            <a:spLocks/>
          </p:cNvSpPr>
          <p:nvPr/>
        </p:nvSpPr>
        <p:spPr>
          <a:xfrm>
            <a:off x="1857802" y="2606956"/>
            <a:ext cx="1117338" cy="76776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ja-JP" altLang="en-US" sz="4000" dirty="0" smtClean="0">
                <a:solidFill>
                  <a:srgbClr val="FF0000"/>
                </a:solidFill>
              </a:rPr>
              <a:t>気象</a:t>
            </a:r>
            <a:endParaRPr lang="ja-JP" altLang="en-US" sz="4000" dirty="0">
              <a:solidFill>
                <a:srgbClr val="FF0000"/>
              </a:solidFill>
            </a:endParaRPr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3149862" y="1527719"/>
            <a:ext cx="1085807" cy="76776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ja-JP" altLang="en-US" sz="4000" dirty="0" smtClean="0"/>
              <a:t>海洋</a:t>
            </a:r>
            <a:endParaRPr lang="ja-JP" altLang="en-US" sz="4000" dirty="0"/>
          </a:p>
        </p:txBody>
      </p:sp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1732167" y="1459915"/>
            <a:ext cx="1220821" cy="76776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ja-JP" altLang="en-US" sz="4000" dirty="0" smtClean="0"/>
              <a:t>地震</a:t>
            </a:r>
            <a:endParaRPr lang="ja-JP" altLang="en-US" sz="4000" dirty="0"/>
          </a:p>
        </p:txBody>
      </p:sp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4978661" y="1911603"/>
            <a:ext cx="1064787" cy="76776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ja-JP" altLang="en-US" sz="4000" smtClean="0"/>
              <a:t>地質</a:t>
            </a:r>
            <a:endParaRPr lang="ja-JP" altLang="en-US" sz="4000" dirty="0"/>
          </a:p>
        </p:txBody>
      </p:sp>
      <p:sp>
        <p:nvSpPr>
          <p:cNvPr id="8" name="コンテンツ プレースホルダー 2"/>
          <p:cNvSpPr txBox="1">
            <a:spLocks/>
          </p:cNvSpPr>
          <p:nvPr/>
        </p:nvSpPr>
        <p:spPr>
          <a:xfrm>
            <a:off x="5146827" y="3414583"/>
            <a:ext cx="1097104" cy="76776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ja-JP" altLang="en-US" sz="4000" dirty="0" smtClean="0">
                <a:solidFill>
                  <a:srgbClr val="FF0000"/>
                </a:solidFill>
              </a:rPr>
              <a:t>銀河</a:t>
            </a:r>
            <a:endParaRPr lang="ja-JP" altLang="en-US" sz="4000" dirty="0">
              <a:solidFill>
                <a:srgbClr val="FF0000"/>
              </a:solidFill>
            </a:endParaRPr>
          </a:p>
        </p:txBody>
      </p:sp>
      <p:sp>
        <p:nvSpPr>
          <p:cNvPr id="9" name="コンテンツ プレースホルダー 2"/>
          <p:cNvSpPr txBox="1">
            <a:spLocks/>
          </p:cNvSpPr>
          <p:nvPr/>
        </p:nvSpPr>
        <p:spPr>
          <a:xfrm>
            <a:off x="4009695" y="2748973"/>
            <a:ext cx="1579793" cy="76776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ja-JP" altLang="en-US" sz="4000" dirty="0" smtClean="0">
                <a:solidFill>
                  <a:srgbClr val="FF0000"/>
                </a:solidFill>
              </a:rPr>
              <a:t>太陽系</a:t>
            </a:r>
            <a:endParaRPr lang="ja-JP" altLang="en-US" sz="4000" dirty="0">
              <a:solidFill>
                <a:srgbClr val="FF0000"/>
              </a:solidFill>
            </a:endParaRPr>
          </a:p>
        </p:txBody>
      </p:sp>
      <p:sp>
        <p:nvSpPr>
          <p:cNvPr id="10" name="コンテンツ プレースホルダー 2"/>
          <p:cNvSpPr txBox="1">
            <a:spLocks/>
          </p:cNvSpPr>
          <p:nvPr/>
        </p:nvSpPr>
        <p:spPr>
          <a:xfrm>
            <a:off x="6702358" y="1785480"/>
            <a:ext cx="1579793" cy="76776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ja-JP" altLang="en-US" sz="4000" dirty="0" smtClean="0"/>
              <a:t>雷</a:t>
            </a:r>
            <a:endParaRPr lang="ja-JP" altLang="en-US" sz="4000" dirty="0"/>
          </a:p>
        </p:txBody>
      </p:sp>
      <p:sp>
        <p:nvSpPr>
          <p:cNvPr id="11" name="コンテンツ プレースホルダー 2"/>
          <p:cNvSpPr txBox="1">
            <a:spLocks/>
          </p:cNvSpPr>
          <p:nvPr/>
        </p:nvSpPr>
        <p:spPr>
          <a:xfrm>
            <a:off x="4593022" y="4695309"/>
            <a:ext cx="1579793" cy="76776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ja-JP" altLang="en-US" sz="4000" dirty="0" smtClean="0"/>
              <a:t>古生物</a:t>
            </a:r>
            <a:endParaRPr lang="ja-JP" altLang="en-US" sz="4000" dirty="0"/>
          </a:p>
        </p:txBody>
      </p:sp>
      <p:sp>
        <p:nvSpPr>
          <p:cNvPr id="12" name="コンテンツ プレースホルダー 2"/>
          <p:cNvSpPr txBox="1">
            <a:spLocks/>
          </p:cNvSpPr>
          <p:nvPr/>
        </p:nvSpPr>
        <p:spPr>
          <a:xfrm>
            <a:off x="851340" y="4681984"/>
            <a:ext cx="1065178" cy="76776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ja-JP" altLang="en-US" sz="4000" dirty="0" smtClean="0"/>
              <a:t>化石</a:t>
            </a:r>
            <a:endParaRPr lang="ja-JP" altLang="en-US" sz="4000" dirty="0"/>
          </a:p>
        </p:txBody>
      </p:sp>
      <p:sp>
        <p:nvSpPr>
          <p:cNvPr id="13" name="コンテンツ プレースホルダー 2"/>
          <p:cNvSpPr txBox="1">
            <a:spLocks/>
          </p:cNvSpPr>
          <p:nvPr/>
        </p:nvSpPr>
        <p:spPr>
          <a:xfrm>
            <a:off x="219124" y="4122879"/>
            <a:ext cx="1092683" cy="76776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ja-JP" altLang="en-US" sz="4000" smtClean="0"/>
              <a:t>隕石</a:t>
            </a:r>
            <a:endParaRPr lang="ja-JP" altLang="en-US" sz="4000" dirty="0"/>
          </a:p>
        </p:txBody>
      </p:sp>
      <p:sp>
        <p:nvSpPr>
          <p:cNvPr id="14" name="コンテンツ プレースホルダー 2"/>
          <p:cNvSpPr txBox="1">
            <a:spLocks/>
          </p:cNvSpPr>
          <p:nvPr/>
        </p:nvSpPr>
        <p:spPr>
          <a:xfrm>
            <a:off x="2359965" y="5182503"/>
            <a:ext cx="1649730" cy="76776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ja-JP" altLang="en-US" sz="4000" dirty="0" smtClean="0">
                <a:solidFill>
                  <a:srgbClr val="FF0000"/>
                </a:solidFill>
              </a:rPr>
              <a:t>温暖化</a:t>
            </a:r>
            <a:endParaRPr lang="ja-JP" altLang="en-US" sz="4000" dirty="0">
              <a:solidFill>
                <a:srgbClr val="FF0000"/>
              </a:solidFill>
            </a:endParaRPr>
          </a:p>
        </p:txBody>
      </p:sp>
      <p:sp>
        <p:nvSpPr>
          <p:cNvPr id="15" name="コンテンツ プレースホルダー 2"/>
          <p:cNvSpPr txBox="1">
            <a:spLocks/>
          </p:cNvSpPr>
          <p:nvPr/>
        </p:nvSpPr>
        <p:spPr>
          <a:xfrm>
            <a:off x="6344565" y="3979587"/>
            <a:ext cx="1124213" cy="76776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ja-JP" altLang="en-US" sz="4000" dirty="0" smtClean="0"/>
              <a:t>測地</a:t>
            </a:r>
            <a:endParaRPr lang="ja-JP" altLang="en-US" sz="4000" dirty="0"/>
          </a:p>
        </p:txBody>
      </p:sp>
      <p:sp>
        <p:nvSpPr>
          <p:cNvPr id="16" name="コンテンツ プレースホルダー 2"/>
          <p:cNvSpPr txBox="1">
            <a:spLocks/>
          </p:cNvSpPr>
          <p:nvPr/>
        </p:nvSpPr>
        <p:spPr>
          <a:xfrm>
            <a:off x="6754912" y="5052543"/>
            <a:ext cx="1127847" cy="76776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ja-JP" altLang="en-US" sz="4000" smtClean="0"/>
              <a:t>火山</a:t>
            </a:r>
            <a:endParaRPr lang="ja-JP" altLang="en-US" sz="4000" dirty="0"/>
          </a:p>
        </p:txBody>
      </p:sp>
      <p:sp>
        <p:nvSpPr>
          <p:cNvPr id="17" name="コンテンツ プレースホルダー 2"/>
          <p:cNvSpPr txBox="1">
            <a:spLocks/>
          </p:cNvSpPr>
          <p:nvPr/>
        </p:nvSpPr>
        <p:spPr>
          <a:xfrm>
            <a:off x="6572773" y="2672838"/>
            <a:ext cx="2003887" cy="767768"/>
          </a:xfrm>
          <a:prstGeom prst="rect">
            <a:avLst/>
          </a:prstGeom>
        </p:spPr>
        <p:txBody>
          <a:bodyPr vert="horz" lIns="0" tIns="45720" rIns="0" bIns="45720" rtlCol="0">
            <a:normAutofit fontScale="92500"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ja-JP" altLang="en-US" sz="4000" smtClean="0"/>
              <a:t>マントル</a:t>
            </a:r>
            <a:endParaRPr lang="ja-JP" altLang="en-US" sz="4000" dirty="0"/>
          </a:p>
        </p:txBody>
      </p:sp>
      <p:sp>
        <p:nvSpPr>
          <p:cNvPr id="18" name="コンテンツ プレースホルダー 2"/>
          <p:cNvSpPr txBox="1">
            <a:spLocks/>
          </p:cNvSpPr>
          <p:nvPr/>
        </p:nvSpPr>
        <p:spPr>
          <a:xfrm>
            <a:off x="3149862" y="4311425"/>
            <a:ext cx="537645" cy="76776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ja-JP" altLang="en-US" sz="4000" dirty="0" smtClean="0"/>
              <a:t>月</a:t>
            </a:r>
            <a:endParaRPr lang="ja-JP" altLang="en-US" sz="4000" dirty="0"/>
          </a:p>
        </p:txBody>
      </p:sp>
      <p:sp>
        <p:nvSpPr>
          <p:cNvPr id="19" name="コンテンツ プレースホルダー 2"/>
          <p:cNvSpPr txBox="1">
            <a:spLocks/>
          </p:cNvSpPr>
          <p:nvPr/>
        </p:nvSpPr>
        <p:spPr>
          <a:xfrm>
            <a:off x="4235669" y="5486794"/>
            <a:ext cx="1127847" cy="76776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ja-JP" altLang="en-US" sz="4000" dirty="0" smtClean="0"/>
              <a:t>湖沼</a:t>
            </a:r>
            <a:endParaRPr lang="en-US" altLang="ja-JP" sz="4000" dirty="0" smtClean="0"/>
          </a:p>
        </p:txBody>
      </p:sp>
      <p:sp>
        <p:nvSpPr>
          <p:cNvPr id="20" name="コンテンツ プレースホルダー 2"/>
          <p:cNvSpPr txBox="1">
            <a:spLocks/>
          </p:cNvSpPr>
          <p:nvPr/>
        </p:nvSpPr>
        <p:spPr>
          <a:xfrm>
            <a:off x="4383207" y="1143835"/>
            <a:ext cx="1127847" cy="76776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ja-JP" altLang="en-US" sz="4000" dirty="0" smtClean="0"/>
              <a:t>河川</a:t>
            </a:r>
            <a:endParaRPr lang="en-US" altLang="ja-JP" sz="4000" dirty="0" smtClean="0"/>
          </a:p>
        </p:txBody>
      </p:sp>
      <p:sp>
        <p:nvSpPr>
          <p:cNvPr id="21" name="コンテンツ プレースホルダー 2"/>
          <p:cNvSpPr txBox="1">
            <a:spLocks/>
          </p:cNvSpPr>
          <p:nvPr/>
        </p:nvSpPr>
        <p:spPr>
          <a:xfrm>
            <a:off x="7382290" y="1366089"/>
            <a:ext cx="1127847" cy="76776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ja-JP" altLang="en-US" sz="4000" dirty="0" smtClean="0"/>
              <a:t>地殻</a:t>
            </a:r>
            <a:endParaRPr lang="en-US" altLang="ja-JP" sz="4000" dirty="0" smtClean="0"/>
          </a:p>
        </p:txBody>
      </p:sp>
      <p:sp>
        <p:nvSpPr>
          <p:cNvPr id="22" name="コンテンツ プレースホルダー 2"/>
          <p:cNvSpPr txBox="1">
            <a:spLocks/>
          </p:cNvSpPr>
          <p:nvPr/>
        </p:nvSpPr>
        <p:spPr>
          <a:xfrm>
            <a:off x="1601599" y="3798467"/>
            <a:ext cx="1117338" cy="76776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ja-JP" altLang="en-US" sz="4000" dirty="0" smtClean="0">
                <a:solidFill>
                  <a:srgbClr val="FF0000"/>
                </a:solidFill>
              </a:rPr>
              <a:t>大気</a:t>
            </a:r>
            <a:endParaRPr lang="ja-JP" altLang="en-US" sz="4000" dirty="0">
              <a:solidFill>
                <a:srgbClr val="FF0000"/>
              </a:solidFill>
            </a:endParaRPr>
          </a:p>
        </p:txBody>
      </p:sp>
      <p:sp>
        <p:nvSpPr>
          <p:cNvPr id="23" name="コンテンツ プレースホルダー 2"/>
          <p:cNvSpPr txBox="1">
            <a:spLocks/>
          </p:cNvSpPr>
          <p:nvPr/>
        </p:nvSpPr>
        <p:spPr>
          <a:xfrm>
            <a:off x="7712972" y="3378443"/>
            <a:ext cx="1117338" cy="76776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ja-JP" altLang="en-US" sz="4000" smtClean="0">
                <a:solidFill>
                  <a:srgbClr val="FF0000"/>
                </a:solidFill>
              </a:rPr>
              <a:t>気候</a:t>
            </a:r>
            <a:endParaRPr lang="ja-JP" altLang="en-US" sz="4000" dirty="0">
              <a:solidFill>
                <a:srgbClr val="FF0000"/>
              </a:solidFill>
            </a:endParaRPr>
          </a:p>
        </p:txBody>
      </p:sp>
      <p:sp>
        <p:nvSpPr>
          <p:cNvPr id="24" name="コンテンツ プレースホルダー 2"/>
          <p:cNvSpPr txBox="1">
            <a:spLocks/>
          </p:cNvSpPr>
          <p:nvPr/>
        </p:nvSpPr>
        <p:spPr>
          <a:xfrm>
            <a:off x="2914189" y="3355111"/>
            <a:ext cx="1220821" cy="76776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ja-JP" altLang="en-US" sz="4000" dirty="0" smtClean="0"/>
              <a:t>岩石</a:t>
            </a:r>
            <a:endParaRPr lang="ja-JP" altLang="en-US" sz="4000" dirty="0"/>
          </a:p>
        </p:txBody>
      </p:sp>
      <p:sp>
        <p:nvSpPr>
          <p:cNvPr id="25" name="コンテンツ プレースホルダー 2"/>
          <p:cNvSpPr txBox="1">
            <a:spLocks/>
          </p:cNvSpPr>
          <p:nvPr/>
        </p:nvSpPr>
        <p:spPr>
          <a:xfrm>
            <a:off x="492158" y="3086647"/>
            <a:ext cx="1579793" cy="76776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ja-JP" altLang="en-US" sz="4000" dirty="0" smtClean="0"/>
              <a:t>地磁気</a:t>
            </a:r>
            <a:endParaRPr lang="ja-JP" altLang="en-US" sz="4000" dirty="0"/>
          </a:p>
        </p:txBody>
      </p:sp>
      <p:sp>
        <p:nvSpPr>
          <p:cNvPr id="26" name="コンテンツ プレースホルダー 2"/>
          <p:cNvSpPr txBox="1">
            <a:spLocks/>
          </p:cNvSpPr>
          <p:nvPr/>
        </p:nvSpPr>
        <p:spPr>
          <a:xfrm>
            <a:off x="253895" y="5517426"/>
            <a:ext cx="2115823" cy="76776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ja-JP" altLang="en-US" sz="4000" smtClean="0">
                <a:solidFill>
                  <a:srgbClr val="FF0000"/>
                </a:solidFill>
              </a:rPr>
              <a:t>系外惑星</a:t>
            </a:r>
            <a:endParaRPr lang="ja-JP" altLang="en-US" sz="4000" dirty="0">
              <a:solidFill>
                <a:srgbClr val="FF0000"/>
              </a:solidFill>
            </a:endParaRPr>
          </a:p>
        </p:txBody>
      </p:sp>
      <p:sp>
        <p:nvSpPr>
          <p:cNvPr id="27" name="コンテンツ プレースホルダー 2"/>
          <p:cNvSpPr txBox="1">
            <a:spLocks/>
          </p:cNvSpPr>
          <p:nvPr/>
        </p:nvSpPr>
        <p:spPr>
          <a:xfrm>
            <a:off x="7723482" y="4380898"/>
            <a:ext cx="1117338" cy="76776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ja-JP" altLang="en-US" sz="4000" dirty="0" smtClean="0">
                <a:solidFill>
                  <a:srgbClr val="FF0000"/>
                </a:solidFill>
              </a:rPr>
              <a:t>台風</a:t>
            </a:r>
            <a:endParaRPr lang="ja-JP" altLang="en-US" sz="4000" dirty="0">
              <a:solidFill>
                <a:srgbClr val="FF0000"/>
              </a:solidFill>
            </a:endParaRPr>
          </a:p>
        </p:txBody>
      </p:sp>
      <p:sp>
        <p:nvSpPr>
          <p:cNvPr id="28" name="コンテンツ プレースホルダー 2"/>
          <p:cNvSpPr txBox="1">
            <a:spLocks/>
          </p:cNvSpPr>
          <p:nvPr/>
        </p:nvSpPr>
        <p:spPr>
          <a:xfrm>
            <a:off x="2779487" y="2115404"/>
            <a:ext cx="1991502" cy="767768"/>
          </a:xfrm>
          <a:prstGeom prst="rect">
            <a:avLst/>
          </a:prstGeom>
        </p:spPr>
        <p:txBody>
          <a:bodyPr vert="horz" lIns="0" tIns="45720" rIns="0" bIns="45720" rtlCol="0">
            <a:normAutofit fontScale="92500"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ja-JP" altLang="en-US" sz="4000" smtClean="0"/>
              <a:t>オーロラ</a:t>
            </a:r>
            <a:endParaRPr lang="ja-JP" altLang="en-US" sz="4000" dirty="0"/>
          </a:p>
        </p:txBody>
      </p:sp>
      <p:sp>
        <p:nvSpPr>
          <p:cNvPr id="29" name="コンテンツ プレースホルダー 2"/>
          <p:cNvSpPr txBox="1">
            <a:spLocks/>
          </p:cNvSpPr>
          <p:nvPr/>
        </p:nvSpPr>
        <p:spPr>
          <a:xfrm>
            <a:off x="5720452" y="1164402"/>
            <a:ext cx="1220821" cy="76776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ja-JP" altLang="en-US" sz="4000" smtClean="0">
                <a:solidFill>
                  <a:srgbClr val="FF0000"/>
                </a:solidFill>
              </a:rPr>
              <a:t>雪氷</a:t>
            </a:r>
            <a:endParaRPr lang="ja-JP" altLang="en-US" sz="4000" dirty="0">
              <a:solidFill>
                <a:srgbClr val="FF0000"/>
              </a:solidFill>
            </a:endParaRPr>
          </a:p>
        </p:txBody>
      </p:sp>
      <p:sp>
        <p:nvSpPr>
          <p:cNvPr id="30" name="コンテンツ プレースホルダー 2"/>
          <p:cNvSpPr txBox="1">
            <a:spLocks/>
          </p:cNvSpPr>
          <p:nvPr/>
        </p:nvSpPr>
        <p:spPr>
          <a:xfrm>
            <a:off x="5433847" y="5618174"/>
            <a:ext cx="1597574" cy="76776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ja-JP" altLang="en-US" sz="4000" smtClean="0"/>
              <a:t>オゾン</a:t>
            </a:r>
            <a:endParaRPr lang="ja-JP" altLang="en-US" sz="4000" dirty="0"/>
          </a:p>
        </p:txBody>
      </p:sp>
      <p:sp>
        <p:nvSpPr>
          <p:cNvPr id="31" name="コンテンツ プレースホルダー 2"/>
          <p:cNvSpPr txBox="1">
            <a:spLocks/>
          </p:cNvSpPr>
          <p:nvPr/>
        </p:nvSpPr>
        <p:spPr>
          <a:xfrm>
            <a:off x="3772796" y="3914216"/>
            <a:ext cx="1220821" cy="76776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ja-JP" altLang="en-US" sz="4000" dirty="0" smtClean="0"/>
              <a:t>氷河</a:t>
            </a:r>
            <a:endParaRPr lang="ja-JP" altLang="en-US" sz="4000" dirty="0"/>
          </a:p>
        </p:txBody>
      </p:sp>
      <p:sp>
        <p:nvSpPr>
          <p:cNvPr id="32" name="コンテンツ プレースホルダー 2"/>
          <p:cNvSpPr txBox="1">
            <a:spLocks/>
          </p:cNvSpPr>
          <p:nvPr/>
        </p:nvSpPr>
        <p:spPr>
          <a:xfrm>
            <a:off x="105733" y="2060734"/>
            <a:ext cx="1991502" cy="767768"/>
          </a:xfrm>
          <a:prstGeom prst="rect">
            <a:avLst/>
          </a:prstGeom>
        </p:spPr>
        <p:txBody>
          <a:bodyPr vert="horz" lIns="0" tIns="45720" rIns="0" bIns="45720" rtlCol="0">
            <a:normAutofit fontScale="92500"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ja-JP" altLang="en-US" sz="4000" dirty="0" smtClean="0"/>
              <a:t>天然ガス</a:t>
            </a:r>
            <a:endParaRPr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76271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自己紹介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91047" y="1271238"/>
            <a:ext cx="8607626" cy="4961395"/>
          </a:xfrm>
        </p:spPr>
        <p:txBody>
          <a:bodyPr>
            <a:normAutofit/>
          </a:bodyPr>
          <a:lstStyle/>
          <a:p>
            <a:r>
              <a:rPr kumimoji="1" lang="ja-JP" altLang="en-US" sz="2800" dirty="0" smtClean="0"/>
              <a:t>村橋</a:t>
            </a:r>
            <a:r>
              <a:rPr kumimoji="1" lang="en-US" altLang="ja-JP" sz="2800" dirty="0" smtClean="0"/>
              <a:t> </a:t>
            </a:r>
            <a:r>
              <a:rPr kumimoji="1" lang="ja-JP" altLang="en-US" sz="2800" dirty="0" smtClean="0"/>
              <a:t>究理基</a:t>
            </a:r>
            <a:r>
              <a:rPr kumimoji="1" lang="en-US" altLang="ja-JP" sz="2800" dirty="0" smtClean="0"/>
              <a:t> (</a:t>
            </a:r>
            <a:r>
              <a:rPr kumimoji="1" lang="ja-JP" altLang="en-US" sz="2800" dirty="0" smtClean="0"/>
              <a:t>むらはし</a:t>
            </a:r>
            <a:r>
              <a:rPr kumimoji="1" lang="en-US" altLang="ja-JP" sz="2800" dirty="0" smtClean="0"/>
              <a:t> </a:t>
            </a:r>
            <a:r>
              <a:rPr kumimoji="1" lang="ja-JP" altLang="en-US" sz="2800" dirty="0" smtClean="0"/>
              <a:t>くりき</a:t>
            </a:r>
            <a:r>
              <a:rPr kumimoji="1" lang="en-US" altLang="ja-JP" sz="2800" dirty="0" smtClean="0"/>
              <a:t>)</a:t>
            </a:r>
          </a:p>
          <a:p>
            <a:r>
              <a:rPr lang="ja-JP" altLang="en-US" sz="2800" dirty="0" smtClean="0"/>
              <a:t>理学院</a:t>
            </a:r>
            <a:r>
              <a:rPr lang="en-US" altLang="ja-JP" sz="2800" dirty="0" smtClean="0"/>
              <a:t> </a:t>
            </a:r>
            <a:r>
              <a:rPr lang="ja-JP" altLang="en-US" sz="2800" dirty="0" smtClean="0"/>
              <a:t>宇宙理学専攻</a:t>
            </a:r>
            <a:r>
              <a:rPr lang="en-US" altLang="ja-JP" sz="2800" dirty="0" smtClean="0"/>
              <a:t> </a:t>
            </a:r>
            <a:r>
              <a:rPr lang="ja-JP" altLang="en-US" sz="2800" dirty="0" smtClean="0"/>
              <a:t>博士</a:t>
            </a:r>
            <a:r>
              <a:rPr lang="en-US" altLang="ja-JP" sz="2800" dirty="0" smtClean="0"/>
              <a:t> 2 </a:t>
            </a:r>
            <a:r>
              <a:rPr lang="ja-JP" altLang="en-US" sz="2800" dirty="0" smtClean="0"/>
              <a:t>年</a:t>
            </a:r>
            <a:endParaRPr lang="en-US" altLang="ja-JP" sz="2800" dirty="0" smtClean="0"/>
          </a:p>
          <a:p>
            <a:pPr lvl="1"/>
            <a:r>
              <a:rPr lang="ja-JP" altLang="en-US" sz="2400" dirty="0" smtClean="0"/>
              <a:t>地球惑星科学科</a:t>
            </a:r>
            <a:r>
              <a:rPr lang="en-US" altLang="ja-JP" sz="2400" dirty="0" smtClean="0"/>
              <a:t> </a:t>
            </a:r>
            <a:r>
              <a:rPr lang="ja-JP" altLang="en-US" sz="2400" dirty="0" smtClean="0"/>
              <a:t>卒</a:t>
            </a:r>
            <a:r>
              <a:rPr lang="en-US" altLang="ja-JP" sz="2400" dirty="0"/>
              <a:t> </a:t>
            </a:r>
            <a:r>
              <a:rPr lang="en-US" altLang="ja-JP" sz="2400" dirty="0" smtClean="0"/>
              <a:t>/ </a:t>
            </a:r>
            <a:r>
              <a:rPr lang="ja-JP" altLang="en-US" sz="2400" dirty="0" smtClean="0"/>
              <a:t>北大</a:t>
            </a:r>
            <a:r>
              <a:rPr lang="en-US" altLang="ja-JP" sz="2400" dirty="0" smtClean="0"/>
              <a:t> 8 </a:t>
            </a:r>
            <a:r>
              <a:rPr lang="ja-JP" altLang="en-US" sz="2400" dirty="0" smtClean="0"/>
              <a:t>年目</a:t>
            </a:r>
            <a:endParaRPr lang="en-US" altLang="ja-JP" sz="2400" dirty="0" smtClean="0"/>
          </a:p>
          <a:p>
            <a:r>
              <a:rPr lang="ja-JP" altLang="en-US" sz="2800" dirty="0" smtClean="0"/>
              <a:t>愛知県立</a:t>
            </a:r>
            <a:r>
              <a:rPr lang="en-US" altLang="ja-JP" sz="2800" dirty="0" smtClean="0"/>
              <a:t> </a:t>
            </a:r>
            <a:r>
              <a:rPr lang="ja-JP" altLang="en-US" sz="2800" dirty="0" smtClean="0"/>
              <a:t>津島高等学校</a:t>
            </a:r>
            <a:r>
              <a:rPr lang="en-US" altLang="ja-JP" sz="2800" dirty="0" smtClean="0"/>
              <a:t> </a:t>
            </a:r>
            <a:r>
              <a:rPr lang="ja-JP" altLang="en-US" sz="2800" dirty="0" smtClean="0"/>
              <a:t>出身</a:t>
            </a:r>
            <a:endParaRPr lang="en-US" altLang="ja-JP" sz="2800" dirty="0" smtClean="0"/>
          </a:p>
          <a:p>
            <a:r>
              <a:rPr kumimoji="1" lang="ja-JP" altLang="en-US" sz="2800" dirty="0" smtClean="0"/>
              <a:t>火星大気のコンピュータシミュレーション</a:t>
            </a:r>
            <a:endParaRPr lang="en-US" altLang="ja-JP" sz="2800" dirty="0" smtClean="0"/>
          </a:p>
          <a:p>
            <a:r>
              <a:rPr lang="ja-JP" altLang="en-US" sz="2800" dirty="0" smtClean="0"/>
              <a:t>趣味</a:t>
            </a:r>
            <a:endParaRPr lang="en-US" altLang="ja-JP" sz="2800" dirty="0" smtClean="0"/>
          </a:p>
          <a:p>
            <a:pPr lvl="1"/>
            <a:r>
              <a:rPr lang="ja-JP" altLang="en-US" sz="2400" dirty="0" smtClean="0"/>
              <a:t>写真</a:t>
            </a:r>
            <a:r>
              <a:rPr lang="en-US" altLang="ja-JP" sz="2400" dirty="0" smtClean="0"/>
              <a:t>, </a:t>
            </a:r>
            <a:r>
              <a:rPr lang="ja-JP" altLang="en-US" sz="2400" dirty="0" smtClean="0"/>
              <a:t>懸賞応募</a:t>
            </a:r>
            <a:r>
              <a:rPr lang="en-US" altLang="ja-JP" sz="2400" dirty="0" smtClean="0"/>
              <a:t>, 3D </a:t>
            </a:r>
            <a:r>
              <a:rPr lang="ja-JP" altLang="en-US" sz="2400" dirty="0" smtClean="0"/>
              <a:t>プリンタ</a:t>
            </a:r>
            <a:r>
              <a:rPr lang="en-US" altLang="ja-JP" sz="2400" dirty="0" smtClean="0"/>
              <a:t>, </a:t>
            </a:r>
            <a:br>
              <a:rPr lang="en-US" altLang="ja-JP" sz="2400" dirty="0" smtClean="0"/>
            </a:br>
            <a:r>
              <a:rPr lang="ja-JP" altLang="en-US" sz="2400" dirty="0" smtClean="0"/>
              <a:t>アプリ作成</a:t>
            </a:r>
            <a:r>
              <a:rPr lang="en-US" altLang="ja-JP" sz="2400" dirty="0" smtClean="0"/>
              <a:t>, YouTuber </a:t>
            </a:r>
            <a:r>
              <a:rPr lang="ja-JP" altLang="en-US" sz="2400" dirty="0" smtClean="0"/>
              <a:t>ごっこ</a:t>
            </a:r>
            <a:endParaRPr lang="en-US" altLang="ja-JP" sz="2400" dirty="0" smtClean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3341" y="3836276"/>
            <a:ext cx="3594536" cy="2396357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4365" y="76396"/>
            <a:ext cx="3169636" cy="296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0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火星の気象シミュレーション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91047" y="1076463"/>
            <a:ext cx="8607626" cy="538122"/>
          </a:xfrm>
        </p:spPr>
        <p:txBody>
          <a:bodyPr/>
          <a:lstStyle/>
          <a:p>
            <a:r>
              <a:rPr lang="ja-JP" altLang="en-US" dirty="0" smtClean="0"/>
              <a:t>火星のダスト</a:t>
            </a:r>
            <a:r>
              <a:rPr lang="en-US" altLang="ja-JP" dirty="0" smtClean="0"/>
              <a:t> (~</a:t>
            </a:r>
            <a:r>
              <a:rPr lang="ja-JP" altLang="en-US" dirty="0" smtClean="0"/>
              <a:t>黄砂</a:t>
            </a:r>
            <a:r>
              <a:rPr lang="en-US" altLang="ja-JP" dirty="0" smtClean="0"/>
              <a:t>)</a:t>
            </a:r>
          </a:p>
        </p:txBody>
      </p:sp>
      <p:grpSp>
        <p:nvGrpSpPr>
          <p:cNvPr id="23" name="図形グループ 22"/>
          <p:cNvGrpSpPr/>
          <p:nvPr/>
        </p:nvGrpSpPr>
        <p:grpSpPr>
          <a:xfrm>
            <a:off x="4175675" y="1076463"/>
            <a:ext cx="5480032" cy="3617428"/>
            <a:chOff x="4175675" y="1076463"/>
            <a:chExt cx="5480032" cy="3617428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55470" y="1076463"/>
              <a:ext cx="5000237" cy="3617428"/>
            </a:xfrm>
            <a:prstGeom prst="rect">
              <a:avLst/>
            </a:prstGeom>
          </p:spPr>
        </p:pic>
        <p:sp>
          <p:nvSpPr>
            <p:cNvPr id="12" name="テキスト ボックス 11"/>
            <p:cNvSpPr txBox="1"/>
            <p:nvPr/>
          </p:nvSpPr>
          <p:spPr>
            <a:xfrm>
              <a:off x="4175675" y="3483406"/>
              <a:ext cx="1556756" cy="8617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ja-JP" altLang="en-US" sz="1400" dirty="0" smtClean="0">
                  <a:solidFill>
                    <a:srgbClr val="FF0000"/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rPr>
                <a:t>赤</a:t>
              </a:r>
              <a:r>
                <a:rPr lang="en-US" altLang="ja-JP" sz="1400" dirty="0" smtClean="0">
                  <a:solidFill>
                    <a:srgbClr val="FF0000"/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rPr>
                <a:t> : </a:t>
              </a:r>
              <a:r>
                <a:rPr lang="ja-JP" altLang="en-US" sz="1400" dirty="0" smtClean="0">
                  <a:solidFill>
                    <a:srgbClr val="FF0000"/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rPr>
                <a:t>上昇流</a:t>
              </a:r>
              <a:r>
                <a:rPr lang="en-US" altLang="ja-JP" sz="1400" dirty="0" smtClean="0">
                  <a:solidFill>
                    <a:srgbClr val="FF0000"/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rPr>
                <a:t/>
              </a:r>
              <a:br>
                <a:rPr lang="en-US" altLang="ja-JP" sz="1400" dirty="0" smtClean="0">
                  <a:solidFill>
                    <a:srgbClr val="FF0000"/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rPr>
              </a:br>
              <a:r>
                <a:rPr lang="ja-JP" altLang="en-US" sz="1400" dirty="0" smtClean="0">
                  <a:solidFill>
                    <a:srgbClr val="0070C0"/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rPr>
                <a:t>青</a:t>
              </a:r>
              <a:r>
                <a:rPr lang="en-US" altLang="ja-JP" sz="1400" dirty="0">
                  <a:solidFill>
                    <a:srgbClr val="0070C0"/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rPr>
                <a:t> </a:t>
              </a:r>
              <a:r>
                <a:rPr lang="en-US" altLang="ja-JP" sz="1400" dirty="0" smtClean="0">
                  <a:solidFill>
                    <a:srgbClr val="0070C0"/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rPr>
                <a:t>: </a:t>
              </a:r>
              <a:r>
                <a:rPr lang="ja-JP" altLang="en-US" sz="1400" dirty="0" smtClean="0">
                  <a:solidFill>
                    <a:srgbClr val="0070C0"/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rPr>
                <a:t>下降流</a:t>
              </a:r>
              <a:endParaRPr lang="en-US" altLang="ja-JP" sz="1400" dirty="0" smtClean="0">
                <a:solidFill>
                  <a:srgbClr val="0070C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endParaRPr>
            </a:p>
            <a:p>
              <a:pPr algn="ctr"/>
              <a:r>
                <a:rPr kumimoji="1" lang="ja-JP" altLang="en-US" sz="1400" dirty="0" smtClean="0">
                  <a:latin typeface="Hiragino Kaku Gothic Pro W6" charset="-128"/>
                  <a:ea typeface="Hiragino Kaku Gothic Pro W6" charset="-128"/>
                  <a:cs typeface="Hiragino Kaku Gothic Pro W6" charset="-128"/>
                </a:rPr>
                <a:t>等値線</a:t>
              </a:r>
              <a:r>
                <a:rPr kumimoji="1" lang="en-US" altLang="ja-JP" sz="1400" dirty="0" smtClean="0">
                  <a:latin typeface="Hiragino Kaku Gothic Pro W6" charset="-128"/>
                  <a:ea typeface="Hiragino Kaku Gothic Pro W6" charset="-128"/>
                  <a:cs typeface="Hiragino Kaku Gothic Pro W6" charset="-128"/>
                </a:rPr>
                <a:t> : </a:t>
              </a:r>
              <a:r>
                <a:rPr kumimoji="1" lang="ja-JP" altLang="en-US" sz="1400" dirty="0" smtClean="0">
                  <a:latin typeface="Hiragino Kaku Gothic Pro W6" charset="-128"/>
                  <a:ea typeface="Hiragino Kaku Gothic Pro W6" charset="-128"/>
                  <a:cs typeface="Hiragino Kaku Gothic Pro W6" charset="-128"/>
                </a:rPr>
                <a:t>渦度</a:t>
              </a:r>
              <a:r>
                <a:rPr kumimoji="1" lang="en-US" altLang="ja-JP" sz="1400" dirty="0" smtClean="0">
                  <a:latin typeface="Hiragino Kaku Gothic Pro W6" charset="-128"/>
                  <a:ea typeface="Hiragino Kaku Gothic Pro W6" charset="-128"/>
                  <a:cs typeface="Hiragino Kaku Gothic Pro W6" charset="-128"/>
                </a:rPr>
                <a:t/>
              </a:r>
              <a:br>
                <a:rPr kumimoji="1" lang="en-US" altLang="ja-JP" sz="1400" dirty="0" smtClean="0">
                  <a:latin typeface="Hiragino Kaku Gothic Pro W6" charset="-128"/>
                  <a:ea typeface="Hiragino Kaku Gothic Pro W6" charset="-128"/>
                  <a:cs typeface="Hiragino Kaku Gothic Pro W6" charset="-128"/>
                </a:rPr>
              </a:br>
              <a:r>
                <a:rPr kumimoji="1" lang="ja-JP" altLang="en-US" sz="1400" dirty="0" smtClean="0">
                  <a:latin typeface="Hiragino Kaku Gothic Pro W6" charset="-128"/>
                  <a:ea typeface="Hiragino Kaku Gothic Pro W6" charset="-128"/>
                  <a:cs typeface="Hiragino Kaku Gothic Pro W6" charset="-128"/>
                </a:rPr>
                <a:t>ベクトル</a:t>
              </a:r>
              <a:r>
                <a:rPr lang="en-US" altLang="ja-JP" sz="1400" dirty="0">
                  <a:latin typeface="Hiragino Kaku Gothic Pro W6" charset="-128"/>
                  <a:ea typeface="Hiragino Kaku Gothic Pro W6" charset="-128"/>
                  <a:cs typeface="Hiragino Kaku Gothic Pro W6" charset="-128"/>
                </a:rPr>
                <a:t> </a:t>
              </a:r>
              <a:r>
                <a:rPr lang="en-US" altLang="ja-JP" sz="1400" dirty="0" smtClean="0">
                  <a:latin typeface="Hiragino Kaku Gothic Pro W6" charset="-128"/>
                  <a:ea typeface="Hiragino Kaku Gothic Pro W6" charset="-128"/>
                  <a:cs typeface="Hiragino Kaku Gothic Pro W6" charset="-128"/>
                </a:rPr>
                <a:t>: </a:t>
              </a:r>
              <a:r>
                <a:rPr lang="ja-JP" altLang="en-US" sz="1400" dirty="0" smtClean="0">
                  <a:latin typeface="Hiragino Kaku Gothic Pro W6" charset="-128"/>
                  <a:ea typeface="Hiragino Kaku Gothic Pro W6" charset="-128"/>
                  <a:cs typeface="Hiragino Kaku Gothic Pro W6" charset="-128"/>
                </a:rPr>
                <a:t>水平風</a:t>
              </a:r>
              <a:endParaRPr kumimoji="1" lang="ja-JP" altLang="en-US" sz="1400" dirty="0">
                <a:latin typeface="Hiragino Kaku Gothic Pro W6" charset="-128"/>
                <a:ea typeface="Hiragino Kaku Gothic Pro W6" charset="-128"/>
                <a:cs typeface="Hiragino Kaku Gothic Pro W6" charset="-128"/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4852416" y="1162869"/>
              <a:ext cx="414510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ja-JP" altLang="en-US" sz="2400" dirty="0" smtClean="0">
                  <a:latin typeface="Hiragino Kaku Gothic Pro W6" charset="-128"/>
                  <a:ea typeface="Hiragino Kaku Gothic Pro W6" charset="-128"/>
                  <a:cs typeface="Hiragino Kaku Gothic Pro W6" charset="-128"/>
                </a:rPr>
                <a:t>高度別水平断面</a:t>
              </a:r>
              <a:endParaRPr kumimoji="1" lang="ja-JP" altLang="en-US" sz="2400" dirty="0">
                <a:latin typeface="Hiragino Kaku Gothic Pro W6" charset="-128"/>
                <a:ea typeface="Hiragino Kaku Gothic Pro W6" charset="-128"/>
                <a:cs typeface="Hiragino Kaku Gothic Pro W6" charset="-128"/>
              </a:endParaRPr>
            </a:p>
          </p:txBody>
        </p:sp>
      </p:grpSp>
      <p:grpSp>
        <p:nvGrpSpPr>
          <p:cNvPr id="22" name="図形グループ 21"/>
          <p:cNvGrpSpPr/>
          <p:nvPr/>
        </p:nvGrpSpPr>
        <p:grpSpPr>
          <a:xfrm>
            <a:off x="112363" y="1659026"/>
            <a:ext cx="4303210" cy="2626738"/>
            <a:chOff x="42042" y="1807226"/>
            <a:chExt cx="4303210" cy="2626738"/>
          </a:xfrm>
        </p:grpSpPr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042" y="1819150"/>
              <a:ext cx="4303210" cy="2307038"/>
            </a:xfrm>
            <a:prstGeom prst="rect">
              <a:avLst/>
            </a:prstGeom>
          </p:spPr>
        </p:pic>
        <p:sp>
          <p:nvSpPr>
            <p:cNvPr id="16" name="テキスト ボックス 15"/>
            <p:cNvSpPr txBox="1"/>
            <p:nvPr/>
          </p:nvSpPr>
          <p:spPr>
            <a:xfrm>
              <a:off x="116742" y="4126187"/>
              <a:ext cx="21352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dirty="0"/>
                <a:t>https://</a:t>
              </a:r>
              <a:r>
                <a:rPr lang="en-US" altLang="ja-JP" sz="1400" dirty="0" err="1"/>
                <a:t>www.jpl.nasa.gov</a:t>
              </a:r>
              <a:r>
                <a:rPr lang="en-US" altLang="ja-JP" sz="1400" dirty="0" smtClean="0"/>
                <a:t>/</a:t>
              </a:r>
              <a:endParaRPr kumimoji="1" lang="ja-JP" altLang="en-US" sz="1400" dirty="0"/>
            </a:p>
          </p:txBody>
        </p:sp>
        <p:sp>
          <p:nvSpPr>
            <p:cNvPr id="17" name="コンテンツ プレースホルダー 2"/>
            <p:cNvSpPr txBox="1">
              <a:spLocks/>
            </p:cNvSpPr>
            <p:nvPr/>
          </p:nvSpPr>
          <p:spPr>
            <a:xfrm>
              <a:off x="2251993" y="1807226"/>
              <a:ext cx="1704886" cy="340353"/>
            </a:xfrm>
            <a:prstGeom prst="rect">
              <a:avLst/>
            </a:prstGeom>
          </p:spPr>
          <p:txBody>
            <a:bodyPr vert="horz" lIns="91440" tIns="45720" rIns="91440" bIns="45720" rtlCol="0" anchor="t" anchorCtr="0">
              <a:noAutofit/>
            </a:bodyPr>
            <a:lstStyle>
              <a:lvl1pPr marL="384048" indent="-384048" algn="l" defTabSz="685800" rtl="0" eaLnBrk="1" latinLnBrk="0" hangingPunct="1">
                <a:lnSpc>
                  <a:spcPct val="94000"/>
                </a:lnSpc>
                <a:spcBef>
                  <a:spcPts val="10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defRPr kumimoji="1" sz="2400" kern="1200" baseline="0">
                  <a:solidFill>
                    <a:schemeClr val="tx2"/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1pPr>
              <a:lvl2pPr marL="496888" indent="-379413" algn="l" defTabSz="6858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–"/>
                <a:tabLst/>
                <a:defRPr kumimoji="1" sz="2000" i="0" kern="1200" baseline="0">
                  <a:solidFill>
                    <a:schemeClr val="tx2"/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2pPr>
              <a:lvl3pPr marL="811213" indent="-379413" algn="l" defTabSz="6858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tabLst/>
                <a:defRPr kumimoji="1" sz="1800" kern="1200" baseline="0">
                  <a:solidFill>
                    <a:schemeClr val="tx2"/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3pPr>
              <a:lvl4pPr marL="981075" indent="-379413" algn="l" defTabSz="6858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–"/>
                <a:tabLst/>
                <a:defRPr kumimoji="1" sz="1800" i="0" kern="1200" baseline="0">
                  <a:solidFill>
                    <a:schemeClr val="tx2"/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4pPr>
              <a:lvl5pPr marL="981075" indent="-379413" algn="l" defTabSz="6858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tabLst/>
                <a:defRPr kumimoji="1" sz="1600" kern="1200" baseline="0">
                  <a:solidFill>
                    <a:schemeClr val="tx2"/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5pPr>
              <a:lvl6pPr marL="384048" indent="-384048" algn="l" defTabSz="6858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–"/>
                <a:defRPr kumimoji="1" sz="1600" i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384048" indent="-384048" algn="l" defTabSz="6858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defRPr kumimoji="1" sz="14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384048" indent="-384048" algn="l" defTabSz="6858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–"/>
                <a:defRPr kumimoji="1" sz="1400" i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384048" indent="-384048" algn="l" defTabSz="6858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defRPr kumimoji="1" sz="14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ja-JP" altLang="en-US" sz="1600" dirty="0" smtClean="0">
                  <a:solidFill>
                    <a:schemeClr val="bg1"/>
                  </a:solidFill>
                </a:rPr>
                <a:t>ダストストーム</a:t>
              </a:r>
              <a:endParaRPr lang="en-US" altLang="ja-JP" sz="14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19" name="右矢印 18"/>
            <p:cNvSpPr/>
            <p:nvPr/>
          </p:nvSpPr>
          <p:spPr>
            <a:xfrm>
              <a:off x="2056626" y="2722217"/>
              <a:ext cx="615658" cy="362967"/>
            </a:xfrm>
            <a:prstGeom prst="rightArrow">
              <a:avLst>
                <a:gd name="adj1" fmla="val 50000"/>
                <a:gd name="adj2" fmla="val 105497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1" name="図形グループ 20"/>
          <p:cNvGrpSpPr/>
          <p:nvPr/>
        </p:nvGrpSpPr>
        <p:grpSpPr>
          <a:xfrm>
            <a:off x="348921" y="4321385"/>
            <a:ext cx="8770183" cy="2132285"/>
            <a:chOff x="348921" y="1552176"/>
            <a:chExt cx="8770183" cy="2132285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6720" y="1552176"/>
              <a:ext cx="8290560" cy="2072640"/>
            </a:xfrm>
            <a:prstGeom prst="rect">
              <a:avLst/>
            </a:prstGeom>
          </p:spPr>
        </p:pic>
        <p:sp>
          <p:nvSpPr>
            <p:cNvPr id="5" name="テキスト ボックス 4"/>
            <p:cNvSpPr txBox="1"/>
            <p:nvPr/>
          </p:nvSpPr>
          <p:spPr>
            <a:xfrm>
              <a:off x="4027200" y="3376684"/>
              <a:ext cx="50919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dirty="0">
                  <a:solidFill>
                    <a:schemeClr val="bg1"/>
                  </a:solidFill>
                </a:rPr>
                <a:t>http://</a:t>
              </a:r>
              <a:r>
                <a:rPr lang="en-US" altLang="ja-JP" sz="1400" dirty="0" err="1">
                  <a:solidFill>
                    <a:schemeClr val="bg1"/>
                  </a:solidFill>
                </a:rPr>
                <a:t>mars.nasa.gov</a:t>
              </a:r>
              <a:r>
                <a:rPr lang="en-US" altLang="ja-JP" sz="1400" dirty="0">
                  <a:solidFill>
                    <a:schemeClr val="bg1"/>
                  </a:solidFill>
                </a:rPr>
                <a:t>/</a:t>
              </a:r>
              <a:r>
                <a:rPr lang="en-US" altLang="ja-JP" sz="1400" dirty="0" err="1">
                  <a:solidFill>
                    <a:schemeClr val="bg1"/>
                  </a:solidFill>
                </a:rPr>
                <a:t>mer</a:t>
              </a:r>
              <a:r>
                <a:rPr lang="en-US" altLang="ja-JP" sz="1400" dirty="0">
                  <a:solidFill>
                    <a:schemeClr val="bg1"/>
                  </a:solidFill>
                </a:rPr>
                <a:t>/gallery/press/spirit/20050819a.html</a:t>
              </a:r>
              <a:endParaRPr kumimoji="1" lang="ja-JP" alt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6" name="コンテンツ プレースホルダー 2"/>
            <p:cNvSpPr txBox="1">
              <a:spLocks/>
            </p:cNvSpPr>
            <p:nvPr/>
          </p:nvSpPr>
          <p:spPr>
            <a:xfrm>
              <a:off x="348921" y="3084151"/>
              <a:ext cx="5182190" cy="340353"/>
            </a:xfrm>
            <a:prstGeom prst="rect">
              <a:avLst/>
            </a:prstGeom>
          </p:spPr>
          <p:txBody>
            <a:bodyPr vert="horz" lIns="91440" tIns="45720" rIns="91440" bIns="45720" rtlCol="0" anchor="t" anchorCtr="0">
              <a:noAutofit/>
            </a:bodyPr>
            <a:lstStyle>
              <a:lvl1pPr marL="384048" indent="-384048" algn="l" defTabSz="685800" rtl="0" eaLnBrk="1" latinLnBrk="0" hangingPunct="1">
                <a:lnSpc>
                  <a:spcPct val="94000"/>
                </a:lnSpc>
                <a:spcBef>
                  <a:spcPts val="10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defRPr kumimoji="1" sz="2400" kern="1200" baseline="0">
                  <a:solidFill>
                    <a:schemeClr val="tx2"/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1pPr>
              <a:lvl2pPr marL="496888" indent="-379413" algn="l" defTabSz="6858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–"/>
                <a:tabLst/>
                <a:defRPr kumimoji="1" sz="2000" i="0" kern="1200" baseline="0">
                  <a:solidFill>
                    <a:schemeClr val="tx2"/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2pPr>
              <a:lvl3pPr marL="811213" indent="-379413" algn="l" defTabSz="6858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tabLst/>
                <a:defRPr kumimoji="1" sz="1800" kern="1200" baseline="0">
                  <a:solidFill>
                    <a:schemeClr val="tx2"/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3pPr>
              <a:lvl4pPr marL="981075" indent="-379413" algn="l" defTabSz="6858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–"/>
                <a:tabLst/>
                <a:defRPr kumimoji="1" sz="1800" i="0" kern="1200" baseline="0">
                  <a:solidFill>
                    <a:schemeClr val="tx2"/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4pPr>
              <a:lvl5pPr marL="981075" indent="-379413" algn="l" defTabSz="6858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tabLst/>
                <a:defRPr kumimoji="1" sz="1600" kern="1200" baseline="0">
                  <a:solidFill>
                    <a:schemeClr val="tx2"/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5pPr>
              <a:lvl6pPr marL="384048" indent="-384048" algn="l" defTabSz="6858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–"/>
                <a:defRPr kumimoji="1" sz="1600" i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384048" indent="-384048" algn="l" defTabSz="6858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defRPr kumimoji="1" sz="14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384048" indent="-384048" algn="l" defTabSz="6858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–"/>
                <a:defRPr kumimoji="1" sz="1400" i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384048" indent="-384048" algn="l" defTabSz="6858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defRPr kumimoji="1" sz="14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ja-JP" altLang="en-US" sz="2000" dirty="0" smtClean="0">
                  <a:solidFill>
                    <a:schemeClr val="bg1"/>
                  </a:solidFill>
                </a:rPr>
                <a:t>火星のダストデビル</a:t>
              </a:r>
              <a:r>
                <a:rPr lang="en-US" altLang="ja-JP" sz="2000" dirty="0" smtClean="0">
                  <a:solidFill>
                    <a:schemeClr val="bg1"/>
                  </a:solidFill>
                </a:rPr>
                <a:t> (</a:t>
              </a:r>
              <a:r>
                <a:rPr lang="ja-JP" altLang="en-US" sz="2000" dirty="0" smtClean="0">
                  <a:solidFill>
                    <a:schemeClr val="bg1"/>
                  </a:solidFill>
                </a:rPr>
                <a:t>探査機</a:t>
              </a:r>
              <a:r>
                <a:rPr lang="en-US" altLang="ja-JP" sz="2000" dirty="0" smtClean="0">
                  <a:solidFill>
                    <a:schemeClr val="bg1"/>
                  </a:solidFill>
                </a:rPr>
                <a:t> Spirits </a:t>
              </a:r>
              <a:r>
                <a:rPr lang="ja-JP" altLang="en-US" sz="2000" dirty="0" smtClean="0">
                  <a:solidFill>
                    <a:schemeClr val="bg1"/>
                  </a:solidFill>
                </a:rPr>
                <a:t>撮影</a:t>
              </a:r>
              <a:r>
                <a:rPr lang="en-US" altLang="ja-JP" sz="2000" dirty="0" smtClean="0">
                  <a:solidFill>
                    <a:schemeClr val="bg1"/>
                  </a:solidFill>
                </a:rPr>
                <a:t>)</a:t>
              </a:r>
              <a:endParaRPr lang="en-US" altLang="ja-JP" sz="1800" dirty="0" smtClean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544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図形グループ 18"/>
          <p:cNvGrpSpPr/>
          <p:nvPr/>
        </p:nvGrpSpPr>
        <p:grpSpPr>
          <a:xfrm>
            <a:off x="3706316" y="599014"/>
            <a:ext cx="4951824" cy="3999322"/>
            <a:chOff x="3706316" y="599014"/>
            <a:chExt cx="4951824" cy="3999322"/>
          </a:xfrm>
        </p:grpSpPr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2567" y="599014"/>
              <a:ext cx="3999322" cy="3999322"/>
            </a:xfrm>
            <a:prstGeom prst="rect">
              <a:avLst/>
            </a:prstGeom>
          </p:spPr>
        </p:pic>
        <p:sp>
          <p:nvSpPr>
            <p:cNvPr id="15" name="コンテンツ プレースホルダー 2"/>
            <p:cNvSpPr txBox="1">
              <a:spLocks/>
            </p:cNvSpPr>
            <p:nvPr/>
          </p:nvSpPr>
          <p:spPr>
            <a:xfrm>
              <a:off x="3706316" y="2605405"/>
              <a:ext cx="1154715" cy="56501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vert="horz" lIns="0" tIns="46800" rIns="0" bIns="45720" rtlCol="0" anchor="ctr" anchorCtr="0">
              <a:normAutofit fontScale="92500" lnSpcReduction="10000"/>
            </a:bodyPr>
            <a:lstStyle>
              <a:lvl1pPr marL="274638" indent="-274638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tabLst/>
                <a:defRPr kumimoji="1" sz="3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1pPr>
              <a:lvl2pPr marL="38404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2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2pPr>
              <a:lvl3pPr marL="56692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3pPr>
              <a:lvl4pPr marL="74980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4pPr>
              <a:lvl5pPr marL="93268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charset="0"/>
                <a:buNone/>
              </a:pPr>
              <a:r>
                <a:rPr lang="ja-JP" altLang="en-US" sz="4000" dirty="0" smtClean="0"/>
                <a:t>計算</a:t>
              </a:r>
              <a:endParaRPr lang="ja-JP" altLang="en-US" sz="4000" dirty="0"/>
            </a:p>
          </p:txBody>
        </p:sp>
        <p:sp>
          <p:nvSpPr>
            <p:cNvPr id="16" name="コンテンツ プレースホルダー 2"/>
            <p:cNvSpPr txBox="1">
              <a:spLocks/>
            </p:cNvSpPr>
            <p:nvPr/>
          </p:nvSpPr>
          <p:spPr>
            <a:xfrm>
              <a:off x="5200502" y="3914542"/>
              <a:ext cx="3457638" cy="473234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274638" indent="-274638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tabLst/>
                <a:defRPr kumimoji="1" sz="3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1pPr>
              <a:lvl2pPr marL="38404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2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2pPr>
              <a:lvl3pPr marL="56692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3pPr>
              <a:lvl4pPr marL="74980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4pPr>
              <a:lvl5pPr marL="93268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ja-JP" altLang="en-US" sz="1100" dirty="0" smtClean="0"/>
                <a:t>北大</a:t>
              </a:r>
              <a:r>
                <a:rPr lang="en-US" altLang="ja-JP" sz="1100" dirty="0" smtClean="0"/>
                <a:t> </a:t>
              </a:r>
              <a:r>
                <a:rPr lang="ja-JP" altLang="en-US" sz="1100" dirty="0" smtClean="0"/>
                <a:t>地球流体力学研究室</a:t>
              </a:r>
              <a:r>
                <a:rPr lang="en-US" altLang="ja-JP" sz="1100" dirty="0" smtClean="0"/>
                <a:t> HP </a:t>
              </a:r>
              <a:r>
                <a:rPr lang="ja-JP" altLang="en-US" sz="1100" dirty="0" smtClean="0"/>
                <a:t>より</a:t>
              </a:r>
              <a:r>
                <a:rPr lang="en-US" altLang="ja-JP" sz="1000" dirty="0"/>
                <a:t/>
              </a:r>
              <a:br>
                <a:rPr lang="en-US" altLang="ja-JP" sz="1000" dirty="0"/>
              </a:br>
              <a:r>
                <a:rPr lang="en-US" altLang="ja-JP" sz="1000" dirty="0"/>
                <a:t> http://</a:t>
              </a:r>
              <a:r>
                <a:rPr lang="en-US" altLang="ja-JP" sz="1000" dirty="0" err="1"/>
                <a:t>www.ep.sci.hokudai.ac.jp</a:t>
              </a:r>
              <a:r>
                <a:rPr lang="en-US" altLang="ja-JP" sz="1000" dirty="0"/>
                <a:t>/~</a:t>
              </a:r>
              <a:r>
                <a:rPr lang="en-US" altLang="ja-JP" sz="1000" dirty="0" err="1"/>
                <a:t>gfdlab</a:t>
              </a:r>
              <a:r>
                <a:rPr lang="en-US" altLang="ja-JP" sz="1000" dirty="0"/>
                <a:t>/</a:t>
              </a:r>
              <a:endParaRPr lang="ja-JP" altLang="en-US" sz="1000" dirty="0"/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地球惑星科学における情報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 txBox="1">
            <a:spLocks/>
          </p:cNvSpPr>
          <p:nvPr/>
        </p:nvSpPr>
        <p:spPr>
          <a:xfrm>
            <a:off x="4970808" y="4402729"/>
            <a:ext cx="4248925" cy="184418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ja-JP" altLang="en-US" sz="4000" dirty="0" smtClean="0"/>
              <a:t>地球惑星科学は</a:t>
            </a:r>
            <a:r>
              <a:rPr lang="en-US" altLang="ja-JP" sz="4000" dirty="0" smtClean="0"/>
              <a:t/>
            </a:r>
            <a:br>
              <a:rPr lang="en-US" altLang="ja-JP" sz="4000" dirty="0" smtClean="0"/>
            </a:br>
            <a:r>
              <a:rPr lang="ja-JP" altLang="en-US" sz="4000" dirty="0" smtClean="0"/>
              <a:t>多くの情報が</a:t>
            </a:r>
            <a:r>
              <a:rPr lang="en-US" altLang="ja-JP" sz="4000" dirty="0" smtClean="0"/>
              <a:t/>
            </a:r>
            <a:br>
              <a:rPr lang="en-US" altLang="ja-JP" sz="4000" dirty="0" smtClean="0"/>
            </a:br>
            <a:r>
              <a:rPr lang="ja-JP" altLang="en-US" sz="4000" dirty="0" smtClean="0"/>
              <a:t>複雑に絡み合う</a:t>
            </a:r>
            <a:endParaRPr lang="en-US" altLang="ja-JP" sz="4000" dirty="0" smtClean="0"/>
          </a:p>
        </p:txBody>
      </p:sp>
      <p:grpSp>
        <p:nvGrpSpPr>
          <p:cNvPr id="17" name="図形グループ 16"/>
          <p:cNvGrpSpPr/>
          <p:nvPr/>
        </p:nvGrpSpPr>
        <p:grpSpPr>
          <a:xfrm>
            <a:off x="162388" y="1027267"/>
            <a:ext cx="3707240" cy="2738017"/>
            <a:chOff x="162388" y="1027267"/>
            <a:chExt cx="3707240" cy="2738017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7474" y="1027267"/>
              <a:ext cx="3019711" cy="2264783"/>
            </a:xfrm>
            <a:prstGeom prst="rect">
              <a:avLst/>
            </a:prstGeom>
          </p:spPr>
        </p:pic>
        <p:sp>
          <p:nvSpPr>
            <p:cNvPr id="7" name="コンテンツ プレースホルダー 2"/>
            <p:cNvSpPr txBox="1">
              <a:spLocks/>
            </p:cNvSpPr>
            <p:nvPr/>
          </p:nvSpPr>
          <p:spPr>
            <a:xfrm>
              <a:off x="2714913" y="1359606"/>
              <a:ext cx="1154715" cy="56501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vert="horz" lIns="0" tIns="46800" rIns="0" bIns="45720" rtlCol="0" anchor="ctr" anchorCtr="0">
              <a:normAutofit fontScale="92500" lnSpcReduction="10000"/>
            </a:bodyPr>
            <a:lstStyle>
              <a:lvl1pPr marL="274638" indent="-274638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tabLst/>
                <a:defRPr kumimoji="1" sz="3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1pPr>
              <a:lvl2pPr marL="38404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2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2pPr>
              <a:lvl3pPr marL="56692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3pPr>
              <a:lvl4pPr marL="74980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4pPr>
              <a:lvl5pPr marL="93268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charset="0"/>
                <a:buNone/>
              </a:pPr>
              <a:r>
                <a:rPr lang="ja-JP" altLang="en-US" sz="4000" dirty="0" smtClean="0"/>
                <a:t>観測</a:t>
              </a:r>
              <a:endParaRPr lang="ja-JP" altLang="en-US" sz="4000" dirty="0"/>
            </a:p>
          </p:txBody>
        </p:sp>
        <p:sp>
          <p:nvSpPr>
            <p:cNvPr id="12" name="コンテンツ プレースホルダー 2"/>
            <p:cNvSpPr txBox="1">
              <a:spLocks/>
            </p:cNvSpPr>
            <p:nvPr/>
          </p:nvSpPr>
          <p:spPr>
            <a:xfrm>
              <a:off x="162388" y="3292050"/>
              <a:ext cx="3457638" cy="473234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274638" indent="-274638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tabLst/>
                <a:defRPr kumimoji="1" sz="3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1pPr>
              <a:lvl2pPr marL="38404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2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2pPr>
              <a:lvl3pPr marL="56692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3pPr>
              <a:lvl4pPr marL="74980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4pPr>
              <a:lvl5pPr marL="93268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ja-JP" altLang="en-US" sz="1100" dirty="0" smtClean="0"/>
                <a:t>北大</a:t>
              </a:r>
              <a:r>
                <a:rPr lang="en-US" altLang="ja-JP" sz="1100" dirty="0" smtClean="0"/>
                <a:t> </a:t>
              </a:r>
              <a:r>
                <a:rPr lang="ja-JP" altLang="en-US" sz="1100" dirty="0" smtClean="0"/>
                <a:t>地球惑星科学科</a:t>
              </a:r>
              <a:r>
                <a:rPr lang="en-US" altLang="ja-JP" sz="1100" dirty="0" smtClean="0"/>
                <a:t> HP </a:t>
              </a:r>
              <a:r>
                <a:rPr lang="ja-JP" altLang="en-US" sz="1100" dirty="0" smtClean="0"/>
                <a:t>より</a:t>
              </a:r>
              <a:r>
                <a:rPr lang="en-US" altLang="ja-JP" sz="1000" dirty="0" smtClean="0"/>
                <a:t/>
              </a:r>
              <a:br>
                <a:rPr lang="en-US" altLang="ja-JP" sz="1000" dirty="0" smtClean="0"/>
              </a:br>
              <a:r>
                <a:rPr lang="en-US" altLang="ja-JP" sz="1000" dirty="0" smtClean="0"/>
                <a:t>http</a:t>
              </a:r>
              <a:r>
                <a:rPr lang="en-US" altLang="ja-JP" sz="1000" dirty="0"/>
                <a:t>://</a:t>
              </a:r>
              <a:r>
                <a:rPr lang="en-US" altLang="ja-JP" sz="1000" dirty="0" err="1"/>
                <a:t>www.sci.hokudai.ac.jp</a:t>
              </a:r>
              <a:r>
                <a:rPr lang="en-US" altLang="ja-JP" sz="1000" dirty="0"/>
                <a:t>/eps/gallery/</a:t>
              </a:r>
              <a:r>
                <a:rPr lang="en-US" altLang="ja-JP" sz="1000" dirty="0" err="1"/>
                <a:t>ee</a:t>
              </a:r>
              <a:r>
                <a:rPr lang="en-US" altLang="ja-JP" sz="1000" dirty="0"/>
                <a:t>/</a:t>
              </a:r>
              <a:endParaRPr lang="ja-JP" altLang="en-US" sz="1000" dirty="0"/>
            </a:p>
          </p:txBody>
        </p:sp>
      </p:grpSp>
      <p:grpSp>
        <p:nvGrpSpPr>
          <p:cNvPr id="18" name="図形グループ 17"/>
          <p:cNvGrpSpPr/>
          <p:nvPr/>
        </p:nvGrpSpPr>
        <p:grpSpPr>
          <a:xfrm>
            <a:off x="917492" y="3724976"/>
            <a:ext cx="3720469" cy="2734902"/>
            <a:chOff x="917492" y="3724976"/>
            <a:chExt cx="3720469" cy="2734902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0324" y="3724976"/>
              <a:ext cx="3457637" cy="2305091"/>
            </a:xfrm>
            <a:prstGeom prst="rect">
              <a:avLst/>
            </a:prstGeom>
          </p:spPr>
        </p:pic>
        <p:sp>
          <p:nvSpPr>
            <p:cNvPr id="11" name="コンテンツ プレースホルダー 2"/>
            <p:cNvSpPr txBox="1">
              <a:spLocks/>
            </p:cNvSpPr>
            <p:nvPr/>
          </p:nvSpPr>
          <p:spPr>
            <a:xfrm>
              <a:off x="1154105" y="5986643"/>
              <a:ext cx="3457638" cy="473235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274638" indent="-274638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tabLst/>
                <a:defRPr kumimoji="1" sz="3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1pPr>
              <a:lvl2pPr marL="38404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2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2pPr>
              <a:lvl3pPr marL="56692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3pPr>
              <a:lvl4pPr marL="74980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4pPr>
              <a:lvl5pPr marL="93268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ja-JP" altLang="en-US" sz="1100" dirty="0" smtClean="0"/>
                <a:t>北大</a:t>
              </a:r>
              <a:r>
                <a:rPr lang="en-US" altLang="ja-JP" sz="1100" dirty="0" smtClean="0"/>
                <a:t> </a:t>
              </a:r>
              <a:r>
                <a:rPr lang="ja-JP" altLang="en-US" sz="1100" dirty="0" smtClean="0"/>
                <a:t>宇宙化学研究室</a:t>
              </a:r>
              <a:r>
                <a:rPr lang="en-US" altLang="ja-JP" sz="1100" dirty="0" smtClean="0"/>
                <a:t> HP </a:t>
              </a:r>
              <a:r>
                <a:rPr lang="ja-JP" altLang="en-US" sz="1100" dirty="0" smtClean="0"/>
                <a:t>より</a:t>
              </a:r>
              <a:r>
                <a:rPr lang="en-US" altLang="ja-JP" sz="1000" dirty="0" smtClean="0"/>
                <a:t/>
              </a:r>
              <a:br>
                <a:rPr lang="en-US" altLang="ja-JP" sz="1000" dirty="0" smtClean="0"/>
              </a:br>
              <a:r>
                <a:rPr lang="en-US" altLang="ja-JP" sz="1000" dirty="0" smtClean="0"/>
                <a:t>http</a:t>
              </a:r>
              <a:r>
                <a:rPr lang="en-US" altLang="ja-JP" sz="1000" dirty="0"/>
                <a:t>://</a:t>
              </a:r>
              <a:r>
                <a:rPr lang="en-US" altLang="ja-JP" sz="1000" dirty="0" err="1"/>
                <a:t>vigarano.ep.sci.hokudai.ac.jp</a:t>
              </a:r>
              <a:r>
                <a:rPr lang="en-US" altLang="ja-JP" sz="1000" dirty="0"/>
                <a:t>/</a:t>
              </a:r>
              <a:r>
                <a:rPr lang="en-US" altLang="ja-JP" sz="1000" dirty="0" err="1"/>
                <a:t>LPS_facilities</a:t>
              </a:r>
              <a:r>
                <a:rPr lang="en-US" altLang="ja-JP" sz="1000" dirty="0"/>
                <a:t>/</a:t>
              </a:r>
              <a:endParaRPr lang="ja-JP" altLang="en-US" sz="1000" dirty="0"/>
            </a:p>
          </p:txBody>
        </p:sp>
        <p:sp>
          <p:nvSpPr>
            <p:cNvPr id="14" name="コンテンツ プレースホルダー 2"/>
            <p:cNvSpPr txBox="1">
              <a:spLocks/>
            </p:cNvSpPr>
            <p:nvPr/>
          </p:nvSpPr>
          <p:spPr>
            <a:xfrm>
              <a:off x="917492" y="3837719"/>
              <a:ext cx="1154715" cy="56501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vert="horz" lIns="0" tIns="46800" rIns="0" bIns="45720" rtlCol="0" anchor="ctr" anchorCtr="0">
              <a:normAutofit fontScale="92500" lnSpcReduction="10000"/>
            </a:bodyPr>
            <a:lstStyle>
              <a:lvl1pPr marL="274638" indent="-274638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tabLst/>
                <a:defRPr kumimoji="1" sz="3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1pPr>
              <a:lvl2pPr marL="38404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2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2pPr>
              <a:lvl3pPr marL="56692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3pPr>
              <a:lvl4pPr marL="74980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4pPr>
              <a:lvl5pPr marL="93268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charset="0"/>
                <a:buNone/>
              </a:pPr>
              <a:r>
                <a:rPr lang="ja-JP" altLang="en-US" sz="4000" dirty="0" smtClean="0"/>
                <a:t>実験</a:t>
              </a:r>
              <a:endParaRPr lang="ja-JP" alt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87534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62331" y="322971"/>
            <a:ext cx="8079302" cy="3056835"/>
          </a:xfrm>
        </p:spPr>
        <p:txBody>
          <a:bodyPr anchor="ctr" anchorCtr="0">
            <a:normAutofit/>
          </a:bodyPr>
          <a:lstStyle/>
          <a:p>
            <a:pPr algn="ctr"/>
            <a:r>
              <a:rPr kumimoji="1" lang="ja-JP" altLang="en-US" dirty="0" smtClean="0"/>
              <a:t>複雑で数多くの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情報が関連する</a:t>
            </a:r>
            <a:endParaRPr kumimoji="1" lang="ja-JP" altLang="en-US" dirty="0"/>
          </a:p>
        </p:txBody>
      </p:sp>
      <p:sp>
        <p:nvSpPr>
          <p:cNvPr id="5" name="右矢印 4"/>
          <p:cNvSpPr/>
          <p:nvPr/>
        </p:nvSpPr>
        <p:spPr>
          <a:xfrm rot="5400000">
            <a:off x="3849627" y="2801073"/>
            <a:ext cx="1504709" cy="1851954"/>
          </a:xfrm>
          <a:prstGeom prst="rightArrow">
            <a:avLst>
              <a:gd name="adj1" fmla="val 57177"/>
              <a:gd name="adj2" fmla="val 46986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562331" y="4362533"/>
            <a:ext cx="8079302" cy="217716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1" sz="72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</a:lstStyle>
          <a:p>
            <a:pPr algn="ctr"/>
            <a:r>
              <a:rPr lang="ja-JP" altLang="en-US" dirty="0" smtClean="0"/>
              <a:t>数多くのデータが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存在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4083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212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88"/>
          <p:cNvSpPr txBox="1">
            <a:spLocks/>
          </p:cNvSpPr>
          <p:nvPr/>
        </p:nvSpPr>
        <p:spPr>
          <a:xfrm>
            <a:off x="1744568" y="1273215"/>
            <a:ext cx="5952597" cy="356559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403097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1" sz="6417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</a:lstStyle>
          <a:p>
            <a:r>
              <a:rPr lang="ja-JP" altLang="en-US" sz="6000" dirty="0" smtClean="0"/>
              <a:t>研究者人口と</a:t>
            </a:r>
            <a:br>
              <a:rPr lang="ja-JP" altLang="en-US" sz="6000" dirty="0" smtClean="0"/>
            </a:br>
            <a:r>
              <a:rPr lang="ja-JP" altLang="en-US" sz="6000" dirty="0" smtClean="0"/>
              <a:t>データに関する</a:t>
            </a:r>
            <a:br>
              <a:rPr lang="ja-JP" altLang="en-US" sz="6000" dirty="0" smtClean="0"/>
            </a:br>
            <a:r>
              <a:rPr lang="ja-JP" altLang="en-US" sz="6000" dirty="0" smtClean="0"/>
              <a:t>将来予測モデル</a:t>
            </a:r>
            <a:br>
              <a:rPr lang="ja-JP" altLang="en-US" sz="6000" dirty="0" smtClean="0"/>
            </a:br>
            <a:r>
              <a:rPr lang="ja-JP" altLang="en-US" sz="6000" dirty="0" smtClean="0"/>
              <a:t>（ざっくり）</a:t>
            </a:r>
            <a:endParaRPr lang="ja-JP" altLang="en-US" sz="6000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0328" y="4611887"/>
            <a:ext cx="1296689" cy="453841"/>
          </a:xfrm>
          <a:prstGeom prst="rect">
            <a:avLst/>
          </a:prstGeom>
        </p:spPr>
      </p:pic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4907987" y="5065728"/>
            <a:ext cx="3715152" cy="47323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600" dirty="0"/>
              <a:t>@</a:t>
            </a:r>
            <a:r>
              <a:rPr lang="en-US" altLang="ja-JP" sz="1600" dirty="0" err="1"/>
              <a:t>furu</a:t>
            </a:r>
            <a:r>
              <a:rPr lang="en-US" altLang="ja-JP" sz="1600" dirty="0"/>
              <a:t/>
            </a:r>
            <a:br>
              <a:rPr lang="en-US" altLang="ja-JP" sz="1600" dirty="0"/>
            </a:br>
            <a:r>
              <a:rPr lang="en-US" altLang="ja-JP" sz="1600" dirty="0"/>
              <a:t> https://</a:t>
            </a:r>
            <a:r>
              <a:rPr lang="en-US" altLang="ja-JP" sz="1600" dirty="0" err="1"/>
              <a:t>giphy.com</a:t>
            </a:r>
            <a:r>
              <a:rPr lang="en-US" altLang="ja-JP" sz="1600" dirty="0"/>
              <a:t>/channel/</a:t>
            </a:r>
            <a:r>
              <a:rPr lang="en-US" altLang="ja-JP" sz="1600" dirty="0" err="1"/>
              <a:t>furu</a:t>
            </a:r>
            <a:endParaRPr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54514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コネクタ 4"/>
          <p:cNvCxnSpPr/>
          <p:nvPr/>
        </p:nvCxnSpPr>
        <p:spPr>
          <a:xfrm>
            <a:off x="1598329" y="0"/>
            <a:ext cx="0" cy="58217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/>
          <p:cNvCxnSpPr/>
          <p:nvPr/>
        </p:nvCxnSpPr>
        <p:spPr>
          <a:xfrm flipH="1">
            <a:off x="1593748" y="5831430"/>
            <a:ext cx="616955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1593748" y="5870710"/>
            <a:ext cx="17341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b="1" dirty="0" smtClean="0"/>
              <a:t>むかし</a:t>
            </a:r>
            <a:endParaRPr kumimoji="1" lang="ja-JP" altLang="en-US" sz="4400" b="1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086555" y="5870710"/>
            <a:ext cx="12206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b="1" dirty="0" smtClean="0"/>
              <a:t>いま</a:t>
            </a:r>
            <a:endParaRPr kumimoji="1" lang="ja-JP" altLang="en-US" sz="4400" b="1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308218" y="5870710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 b="1" dirty="0" smtClean="0"/>
              <a:t>将来</a:t>
            </a:r>
            <a:endParaRPr kumimoji="1" lang="ja-JP" altLang="en-US" sz="4400" b="1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765" y="6186310"/>
            <a:ext cx="1296689" cy="453841"/>
          </a:xfrm>
          <a:prstGeom prst="rect">
            <a:avLst/>
          </a:prstGeom>
        </p:spPr>
      </p:pic>
      <p:sp>
        <p:nvSpPr>
          <p:cNvPr id="8" name="コンテンツ プレースホルダー 2"/>
          <p:cNvSpPr txBox="1">
            <a:spLocks/>
          </p:cNvSpPr>
          <p:nvPr/>
        </p:nvSpPr>
        <p:spPr>
          <a:xfrm>
            <a:off x="4653023" y="6516546"/>
            <a:ext cx="4490977" cy="34145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600" dirty="0"/>
              <a:t>@</a:t>
            </a:r>
            <a:r>
              <a:rPr lang="en-US" altLang="ja-JP" sz="1600" dirty="0" err="1" smtClean="0"/>
              <a:t>furu</a:t>
            </a:r>
            <a:r>
              <a:rPr lang="en-US" altLang="ja-JP" sz="1600" dirty="0" smtClean="0"/>
              <a:t>  </a:t>
            </a:r>
            <a:r>
              <a:rPr lang="en-US" altLang="ja-JP" sz="1600" dirty="0"/>
              <a:t>https://</a:t>
            </a:r>
            <a:r>
              <a:rPr lang="en-US" altLang="ja-JP" sz="1600" dirty="0" err="1"/>
              <a:t>giphy.com</a:t>
            </a:r>
            <a:r>
              <a:rPr lang="en-US" altLang="ja-JP" sz="1600" dirty="0"/>
              <a:t>/channel/</a:t>
            </a:r>
            <a:r>
              <a:rPr lang="en-US" altLang="ja-JP" sz="1600" dirty="0" err="1"/>
              <a:t>furu</a:t>
            </a:r>
            <a:endParaRPr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01345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5"/>
    </mc:Choice>
    <mc:Fallback xmlns="">
      <p:transition xmlns:p14="http://schemas.microsoft.com/office/powerpoint/2010/main" spd="slow" advTm="1425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コネクタ 4"/>
          <p:cNvCxnSpPr/>
          <p:nvPr/>
        </p:nvCxnSpPr>
        <p:spPr>
          <a:xfrm>
            <a:off x="1598329" y="0"/>
            <a:ext cx="0" cy="58217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/>
          <p:cNvCxnSpPr/>
          <p:nvPr/>
        </p:nvCxnSpPr>
        <p:spPr>
          <a:xfrm flipH="1">
            <a:off x="1593748" y="5831430"/>
            <a:ext cx="616955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フリーフォーム 7"/>
          <p:cNvSpPr/>
          <p:nvPr/>
        </p:nvSpPr>
        <p:spPr>
          <a:xfrm>
            <a:off x="1783847" y="2459512"/>
            <a:ext cx="5779664" cy="3169691"/>
          </a:xfrm>
          <a:custGeom>
            <a:avLst/>
            <a:gdLst>
              <a:gd name="connsiteX0" fmla="*/ 0 w 6007997"/>
              <a:gd name="connsiteY0" fmla="*/ 1004637 h 3294914"/>
              <a:gd name="connsiteX1" fmla="*/ 1698223 w 6007997"/>
              <a:gd name="connsiteY1" fmla="*/ 305460 h 3294914"/>
              <a:gd name="connsiteX2" fmla="*/ 3168113 w 6007997"/>
              <a:gd name="connsiteY2" fmla="*/ 205578 h 3294914"/>
              <a:gd name="connsiteX3" fmla="*/ 4452483 w 6007997"/>
              <a:gd name="connsiteY3" fmla="*/ 3030824 h 3294914"/>
              <a:gd name="connsiteX4" fmla="*/ 6007997 w 6007997"/>
              <a:gd name="connsiteY4" fmla="*/ 3173513 h 3294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07997" h="3294914">
                <a:moveTo>
                  <a:pt x="0" y="1004637"/>
                </a:moveTo>
                <a:cubicBezTo>
                  <a:pt x="585102" y="721636"/>
                  <a:pt x="1170204" y="438636"/>
                  <a:pt x="1698223" y="305460"/>
                </a:cubicBezTo>
                <a:cubicBezTo>
                  <a:pt x="2226242" y="172284"/>
                  <a:pt x="2709070" y="-248649"/>
                  <a:pt x="3168113" y="205578"/>
                </a:cubicBezTo>
                <a:cubicBezTo>
                  <a:pt x="3627156" y="659805"/>
                  <a:pt x="3979169" y="2536168"/>
                  <a:pt x="4452483" y="3030824"/>
                </a:cubicBezTo>
                <a:cubicBezTo>
                  <a:pt x="4925797" y="3525480"/>
                  <a:pt x="6007997" y="3173513"/>
                  <a:pt x="6007997" y="3173513"/>
                </a:cubicBezTo>
              </a:path>
            </a:pathLst>
          </a:custGeom>
          <a:ln w="76200" cmpd="sng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593748" y="5870710"/>
            <a:ext cx="17341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b="1" dirty="0" smtClean="0"/>
              <a:t>むかし</a:t>
            </a:r>
            <a:endParaRPr kumimoji="1" lang="ja-JP" altLang="en-US" sz="4400" b="1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086555" y="5870710"/>
            <a:ext cx="12206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b="1" dirty="0" smtClean="0"/>
              <a:t>いま</a:t>
            </a:r>
            <a:endParaRPr kumimoji="1" lang="ja-JP" altLang="en-US" sz="4400" b="1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308218" y="5870710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 b="1" dirty="0" smtClean="0"/>
              <a:t>将来</a:t>
            </a:r>
            <a:endParaRPr kumimoji="1" lang="ja-JP" altLang="en-US" sz="4400" b="1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82080" y="1872564"/>
            <a:ext cx="30059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研究者人口</a:t>
            </a:r>
            <a:endParaRPr kumimoji="1" lang="ja-JP" altLang="en-US" sz="4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765" y="6186310"/>
            <a:ext cx="1296689" cy="453841"/>
          </a:xfrm>
          <a:prstGeom prst="rect">
            <a:avLst/>
          </a:prstGeom>
        </p:spPr>
      </p:pic>
      <p:sp>
        <p:nvSpPr>
          <p:cNvPr id="10" name="コンテンツ プレースホルダー 2"/>
          <p:cNvSpPr txBox="1">
            <a:spLocks/>
          </p:cNvSpPr>
          <p:nvPr/>
        </p:nvSpPr>
        <p:spPr>
          <a:xfrm>
            <a:off x="4653023" y="6516546"/>
            <a:ext cx="4490977" cy="34145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600" dirty="0"/>
              <a:t>@</a:t>
            </a:r>
            <a:r>
              <a:rPr lang="en-US" altLang="ja-JP" sz="1600" dirty="0" err="1" smtClean="0"/>
              <a:t>furu</a:t>
            </a:r>
            <a:r>
              <a:rPr lang="en-US" altLang="ja-JP" sz="1600" dirty="0" smtClean="0"/>
              <a:t>  </a:t>
            </a:r>
            <a:r>
              <a:rPr lang="en-US" altLang="ja-JP" sz="1600" dirty="0"/>
              <a:t>https://</a:t>
            </a:r>
            <a:r>
              <a:rPr lang="en-US" altLang="ja-JP" sz="1600" dirty="0" err="1"/>
              <a:t>giphy.com</a:t>
            </a:r>
            <a:r>
              <a:rPr lang="en-US" altLang="ja-JP" sz="1600" dirty="0"/>
              <a:t>/channel/</a:t>
            </a:r>
            <a:r>
              <a:rPr lang="en-US" altLang="ja-JP" sz="1600" dirty="0" err="1"/>
              <a:t>furu</a:t>
            </a:r>
            <a:endParaRPr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50156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5"/>
    </mc:Choice>
    <mc:Fallback xmlns="">
      <p:transition xmlns:p14="http://schemas.microsoft.com/office/powerpoint/2010/main" spd="slow" advTm="1105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コネクタ 4"/>
          <p:cNvCxnSpPr/>
          <p:nvPr/>
        </p:nvCxnSpPr>
        <p:spPr>
          <a:xfrm>
            <a:off x="1598329" y="0"/>
            <a:ext cx="0" cy="58217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/>
          <p:cNvCxnSpPr/>
          <p:nvPr/>
        </p:nvCxnSpPr>
        <p:spPr>
          <a:xfrm flipH="1">
            <a:off x="1593748" y="5831430"/>
            <a:ext cx="616955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フリーフォーム 7"/>
          <p:cNvSpPr/>
          <p:nvPr/>
        </p:nvSpPr>
        <p:spPr>
          <a:xfrm>
            <a:off x="1783847" y="2459512"/>
            <a:ext cx="5779664" cy="3169691"/>
          </a:xfrm>
          <a:custGeom>
            <a:avLst/>
            <a:gdLst>
              <a:gd name="connsiteX0" fmla="*/ 0 w 6007997"/>
              <a:gd name="connsiteY0" fmla="*/ 1004637 h 3294914"/>
              <a:gd name="connsiteX1" fmla="*/ 1698223 w 6007997"/>
              <a:gd name="connsiteY1" fmla="*/ 305460 h 3294914"/>
              <a:gd name="connsiteX2" fmla="*/ 3168113 w 6007997"/>
              <a:gd name="connsiteY2" fmla="*/ 205578 h 3294914"/>
              <a:gd name="connsiteX3" fmla="*/ 4452483 w 6007997"/>
              <a:gd name="connsiteY3" fmla="*/ 3030824 h 3294914"/>
              <a:gd name="connsiteX4" fmla="*/ 6007997 w 6007997"/>
              <a:gd name="connsiteY4" fmla="*/ 3173513 h 3294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07997" h="3294914">
                <a:moveTo>
                  <a:pt x="0" y="1004637"/>
                </a:moveTo>
                <a:cubicBezTo>
                  <a:pt x="585102" y="721636"/>
                  <a:pt x="1170204" y="438636"/>
                  <a:pt x="1698223" y="305460"/>
                </a:cubicBezTo>
                <a:cubicBezTo>
                  <a:pt x="2226242" y="172284"/>
                  <a:pt x="2709070" y="-248649"/>
                  <a:pt x="3168113" y="205578"/>
                </a:cubicBezTo>
                <a:cubicBezTo>
                  <a:pt x="3627156" y="659805"/>
                  <a:pt x="3979169" y="2536168"/>
                  <a:pt x="4452483" y="3030824"/>
                </a:cubicBezTo>
                <a:cubicBezTo>
                  <a:pt x="4925797" y="3525480"/>
                  <a:pt x="6007997" y="3173513"/>
                  <a:pt x="6007997" y="3173513"/>
                </a:cubicBezTo>
              </a:path>
            </a:pathLst>
          </a:custGeom>
          <a:ln w="76200" cmpd="sng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5" name="上下矢印 24"/>
          <p:cNvSpPr/>
          <p:nvPr/>
        </p:nvSpPr>
        <p:spPr>
          <a:xfrm>
            <a:off x="6308218" y="2682252"/>
            <a:ext cx="542290" cy="2321814"/>
          </a:xfrm>
          <a:prstGeom prst="up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451066" y="1305350"/>
            <a:ext cx="4801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年齢による死亡率増加</a:t>
            </a:r>
            <a:endParaRPr kumimoji="1" lang="ja-JP" altLang="en-US" sz="3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7" name="直線コネクタ 6"/>
          <p:cNvCxnSpPr/>
          <p:nvPr/>
        </p:nvCxnSpPr>
        <p:spPr>
          <a:xfrm>
            <a:off x="5153421" y="2459512"/>
            <a:ext cx="3115679" cy="0"/>
          </a:xfrm>
          <a:prstGeom prst="line">
            <a:avLst/>
          </a:prstGeom>
          <a:ln w="5715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5307162" y="5686210"/>
            <a:ext cx="3115679" cy="0"/>
          </a:xfrm>
          <a:prstGeom prst="line">
            <a:avLst/>
          </a:prstGeom>
          <a:ln w="5715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1593748" y="5870710"/>
            <a:ext cx="17341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b="1" dirty="0" smtClean="0"/>
              <a:t>むかし</a:t>
            </a:r>
            <a:endParaRPr kumimoji="1" lang="ja-JP" altLang="en-US" sz="4400" b="1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086555" y="5870710"/>
            <a:ext cx="12206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b="1" dirty="0" smtClean="0"/>
              <a:t>いま</a:t>
            </a:r>
            <a:endParaRPr kumimoji="1" lang="ja-JP" altLang="en-US" sz="4400" b="1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308218" y="5870710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 b="1" dirty="0" smtClean="0"/>
              <a:t>将来</a:t>
            </a:r>
            <a:endParaRPr kumimoji="1" lang="ja-JP" altLang="en-US" sz="4400" b="1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82080" y="1872564"/>
            <a:ext cx="30059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研究者人口</a:t>
            </a:r>
            <a:endParaRPr kumimoji="1" lang="ja-JP" altLang="en-US" sz="4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765" y="6186310"/>
            <a:ext cx="1296689" cy="453841"/>
          </a:xfrm>
          <a:prstGeom prst="rect">
            <a:avLst/>
          </a:prstGeom>
        </p:spPr>
      </p:pic>
      <p:sp>
        <p:nvSpPr>
          <p:cNvPr id="20" name="コンテンツ プレースホルダー 2"/>
          <p:cNvSpPr txBox="1">
            <a:spLocks/>
          </p:cNvSpPr>
          <p:nvPr/>
        </p:nvSpPr>
        <p:spPr>
          <a:xfrm>
            <a:off x="4653023" y="6516546"/>
            <a:ext cx="4490977" cy="34145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600" dirty="0"/>
              <a:t>@</a:t>
            </a:r>
            <a:r>
              <a:rPr lang="en-US" altLang="ja-JP" sz="1600" dirty="0" err="1" smtClean="0"/>
              <a:t>furu</a:t>
            </a:r>
            <a:r>
              <a:rPr lang="en-US" altLang="ja-JP" sz="1600" dirty="0" smtClean="0"/>
              <a:t>  </a:t>
            </a:r>
            <a:r>
              <a:rPr lang="en-US" altLang="ja-JP" sz="1600" dirty="0"/>
              <a:t>https://</a:t>
            </a:r>
            <a:r>
              <a:rPr lang="en-US" altLang="ja-JP" sz="1600" dirty="0" err="1"/>
              <a:t>giphy.com</a:t>
            </a:r>
            <a:r>
              <a:rPr lang="en-US" altLang="ja-JP" sz="1600" dirty="0"/>
              <a:t>/channel/</a:t>
            </a:r>
            <a:r>
              <a:rPr lang="en-US" altLang="ja-JP" sz="1600" dirty="0" err="1"/>
              <a:t>furu</a:t>
            </a:r>
            <a:endParaRPr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74688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3"/>
    </mc:Choice>
    <mc:Fallback xmlns="">
      <p:transition xmlns:p14="http://schemas.microsoft.com/office/powerpoint/2010/main" spd="slow" advTm="1113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コネクタ 4"/>
          <p:cNvCxnSpPr/>
          <p:nvPr/>
        </p:nvCxnSpPr>
        <p:spPr>
          <a:xfrm>
            <a:off x="1598329" y="0"/>
            <a:ext cx="0" cy="58217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/>
          <p:cNvCxnSpPr/>
          <p:nvPr/>
        </p:nvCxnSpPr>
        <p:spPr>
          <a:xfrm flipH="1">
            <a:off x="1593748" y="5831430"/>
            <a:ext cx="616955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フリーフォーム 7"/>
          <p:cNvSpPr/>
          <p:nvPr/>
        </p:nvSpPr>
        <p:spPr>
          <a:xfrm>
            <a:off x="1783847" y="2459512"/>
            <a:ext cx="5779664" cy="3169691"/>
          </a:xfrm>
          <a:custGeom>
            <a:avLst/>
            <a:gdLst>
              <a:gd name="connsiteX0" fmla="*/ 0 w 6007997"/>
              <a:gd name="connsiteY0" fmla="*/ 1004637 h 3294914"/>
              <a:gd name="connsiteX1" fmla="*/ 1698223 w 6007997"/>
              <a:gd name="connsiteY1" fmla="*/ 305460 h 3294914"/>
              <a:gd name="connsiteX2" fmla="*/ 3168113 w 6007997"/>
              <a:gd name="connsiteY2" fmla="*/ 205578 h 3294914"/>
              <a:gd name="connsiteX3" fmla="*/ 4452483 w 6007997"/>
              <a:gd name="connsiteY3" fmla="*/ 3030824 h 3294914"/>
              <a:gd name="connsiteX4" fmla="*/ 6007997 w 6007997"/>
              <a:gd name="connsiteY4" fmla="*/ 3173513 h 3294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07997" h="3294914">
                <a:moveTo>
                  <a:pt x="0" y="1004637"/>
                </a:moveTo>
                <a:cubicBezTo>
                  <a:pt x="585102" y="721636"/>
                  <a:pt x="1170204" y="438636"/>
                  <a:pt x="1698223" y="305460"/>
                </a:cubicBezTo>
                <a:cubicBezTo>
                  <a:pt x="2226242" y="172284"/>
                  <a:pt x="2709070" y="-248649"/>
                  <a:pt x="3168113" y="205578"/>
                </a:cubicBezTo>
                <a:cubicBezTo>
                  <a:pt x="3627156" y="659805"/>
                  <a:pt x="3979169" y="2536168"/>
                  <a:pt x="4452483" y="3030824"/>
                </a:cubicBezTo>
                <a:cubicBezTo>
                  <a:pt x="4925797" y="3525480"/>
                  <a:pt x="6007997" y="3173513"/>
                  <a:pt x="6007997" y="3173513"/>
                </a:cubicBezTo>
              </a:path>
            </a:pathLst>
          </a:custGeom>
          <a:ln w="76200" cmpd="sng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593748" y="5870710"/>
            <a:ext cx="17341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b="1" dirty="0" smtClean="0"/>
              <a:t>むかし</a:t>
            </a:r>
            <a:endParaRPr kumimoji="1" lang="ja-JP" altLang="en-US" sz="4400" b="1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086555" y="5870710"/>
            <a:ext cx="12206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b="1" dirty="0" smtClean="0"/>
              <a:t>いま</a:t>
            </a:r>
            <a:endParaRPr kumimoji="1" lang="ja-JP" altLang="en-US" sz="4400" b="1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308218" y="5870710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 b="1" dirty="0" smtClean="0"/>
              <a:t>将来</a:t>
            </a:r>
            <a:endParaRPr kumimoji="1" lang="ja-JP" altLang="en-US" sz="4400" b="1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82080" y="1872564"/>
            <a:ext cx="30059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研究者人口</a:t>
            </a:r>
            <a:endParaRPr kumimoji="1" lang="ja-JP" altLang="en-US" sz="4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765" y="6186310"/>
            <a:ext cx="1296689" cy="453841"/>
          </a:xfrm>
          <a:prstGeom prst="rect">
            <a:avLst/>
          </a:prstGeom>
        </p:spPr>
      </p:pic>
      <p:sp>
        <p:nvSpPr>
          <p:cNvPr id="12" name="コンテンツ プレースホルダー 2"/>
          <p:cNvSpPr txBox="1">
            <a:spLocks/>
          </p:cNvSpPr>
          <p:nvPr/>
        </p:nvSpPr>
        <p:spPr>
          <a:xfrm>
            <a:off x="4653023" y="6516546"/>
            <a:ext cx="4490977" cy="34145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600" dirty="0"/>
              <a:t>@</a:t>
            </a:r>
            <a:r>
              <a:rPr lang="en-US" altLang="ja-JP" sz="1600" dirty="0" err="1" smtClean="0"/>
              <a:t>furu</a:t>
            </a:r>
            <a:r>
              <a:rPr lang="en-US" altLang="ja-JP" sz="1600" dirty="0" smtClean="0"/>
              <a:t>  </a:t>
            </a:r>
            <a:r>
              <a:rPr lang="en-US" altLang="ja-JP" sz="1600" dirty="0"/>
              <a:t>https://</a:t>
            </a:r>
            <a:r>
              <a:rPr lang="en-US" altLang="ja-JP" sz="1600" dirty="0" err="1"/>
              <a:t>giphy.com</a:t>
            </a:r>
            <a:r>
              <a:rPr lang="en-US" altLang="ja-JP" sz="1600" dirty="0"/>
              <a:t>/channel/</a:t>
            </a:r>
            <a:r>
              <a:rPr lang="en-US" altLang="ja-JP" sz="1600" dirty="0" err="1"/>
              <a:t>furu</a:t>
            </a:r>
            <a:endParaRPr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70458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"/>
    </mc:Choice>
    <mc:Fallback xmlns="">
      <p:transition xmlns:p14="http://schemas.microsoft.com/office/powerpoint/2010/main" spd="slow" advTm="6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コネクタ 4"/>
          <p:cNvCxnSpPr/>
          <p:nvPr/>
        </p:nvCxnSpPr>
        <p:spPr>
          <a:xfrm>
            <a:off x="1598329" y="0"/>
            <a:ext cx="0" cy="58217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/>
          <p:cNvCxnSpPr/>
          <p:nvPr/>
        </p:nvCxnSpPr>
        <p:spPr>
          <a:xfrm flipH="1">
            <a:off x="1593748" y="5831430"/>
            <a:ext cx="616955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フリーフォーム 7"/>
          <p:cNvSpPr/>
          <p:nvPr/>
        </p:nvSpPr>
        <p:spPr>
          <a:xfrm>
            <a:off x="1783847" y="2459512"/>
            <a:ext cx="5779664" cy="3169691"/>
          </a:xfrm>
          <a:custGeom>
            <a:avLst/>
            <a:gdLst>
              <a:gd name="connsiteX0" fmla="*/ 0 w 6007997"/>
              <a:gd name="connsiteY0" fmla="*/ 1004637 h 3294914"/>
              <a:gd name="connsiteX1" fmla="*/ 1698223 w 6007997"/>
              <a:gd name="connsiteY1" fmla="*/ 305460 h 3294914"/>
              <a:gd name="connsiteX2" fmla="*/ 3168113 w 6007997"/>
              <a:gd name="connsiteY2" fmla="*/ 205578 h 3294914"/>
              <a:gd name="connsiteX3" fmla="*/ 4452483 w 6007997"/>
              <a:gd name="connsiteY3" fmla="*/ 3030824 h 3294914"/>
              <a:gd name="connsiteX4" fmla="*/ 6007997 w 6007997"/>
              <a:gd name="connsiteY4" fmla="*/ 3173513 h 3294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07997" h="3294914">
                <a:moveTo>
                  <a:pt x="0" y="1004637"/>
                </a:moveTo>
                <a:cubicBezTo>
                  <a:pt x="585102" y="721636"/>
                  <a:pt x="1170204" y="438636"/>
                  <a:pt x="1698223" y="305460"/>
                </a:cubicBezTo>
                <a:cubicBezTo>
                  <a:pt x="2226242" y="172284"/>
                  <a:pt x="2709070" y="-248649"/>
                  <a:pt x="3168113" y="205578"/>
                </a:cubicBezTo>
                <a:cubicBezTo>
                  <a:pt x="3627156" y="659805"/>
                  <a:pt x="3979169" y="2536168"/>
                  <a:pt x="4452483" y="3030824"/>
                </a:cubicBezTo>
                <a:cubicBezTo>
                  <a:pt x="4925797" y="3525480"/>
                  <a:pt x="6007997" y="3173513"/>
                  <a:pt x="6007997" y="3173513"/>
                </a:cubicBezTo>
              </a:path>
            </a:pathLst>
          </a:custGeom>
          <a:ln w="76200" cmpd="sng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121639" y="0"/>
            <a:ext cx="39581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 b="1" dirty="0" smtClean="0">
                <a:solidFill>
                  <a:schemeClr val="tx2"/>
                </a:solidFill>
              </a:rPr>
              <a:t>累積生データ量</a:t>
            </a:r>
            <a:endParaRPr kumimoji="1" lang="ja-JP" altLang="en-US" sz="4400" b="1" dirty="0">
              <a:solidFill>
                <a:schemeClr val="tx2"/>
              </a:solidFill>
            </a:endParaRPr>
          </a:p>
        </p:txBody>
      </p:sp>
      <p:sp>
        <p:nvSpPr>
          <p:cNvPr id="2" name="フリーフォーム 1"/>
          <p:cNvSpPr/>
          <p:nvPr/>
        </p:nvSpPr>
        <p:spPr>
          <a:xfrm>
            <a:off x="2037742" y="664571"/>
            <a:ext cx="5655474" cy="4445239"/>
          </a:xfrm>
          <a:custGeom>
            <a:avLst/>
            <a:gdLst>
              <a:gd name="connsiteX0" fmla="*/ 0 w 5655474"/>
              <a:gd name="connsiteY0" fmla="*/ 4445239 h 4445239"/>
              <a:gd name="connsiteX1" fmla="*/ 2953250 w 5655474"/>
              <a:gd name="connsiteY1" fmla="*/ 827021 h 4445239"/>
              <a:gd name="connsiteX2" fmla="*/ 5655474 w 5655474"/>
              <a:gd name="connsiteY2" fmla="*/ 0 h 444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55474" h="4445239">
                <a:moveTo>
                  <a:pt x="0" y="4445239"/>
                </a:moveTo>
                <a:lnTo>
                  <a:pt x="2953250" y="827021"/>
                </a:lnTo>
                <a:lnTo>
                  <a:pt x="5655474" y="0"/>
                </a:lnTo>
              </a:path>
            </a:pathLst>
          </a:custGeom>
          <a:ln w="57150" cmpd="sng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593748" y="5870710"/>
            <a:ext cx="17341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b="1" dirty="0" smtClean="0"/>
              <a:t>むかし</a:t>
            </a:r>
            <a:endParaRPr kumimoji="1" lang="ja-JP" altLang="en-US" sz="4400" b="1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4086555" y="5870710"/>
            <a:ext cx="12206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b="1" dirty="0" smtClean="0"/>
              <a:t>いま</a:t>
            </a:r>
            <a:endParaRPr kumimoji="1" lang="ja-JP" altLang="en-US" sz="4400" b="1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6308218" y="5870710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 b="1" dirty="0" smtClean="0"/>
              <a:t>将来</a:t>
            </a:r>
            <a:endParaRPr kumimoji="1" lang="ja-JP" altLang="en-US" sz="4400" b="1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82080" y="1872564"/>
            <a:ext cx="30059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研究者人口</a:t>
            </a:r>
            <a:endParaRPr kumimoji="1" lang="ja-JP" altLang="en-US" sz="4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765" y="6186310"/>
            <a:ext cx="1296689" cy="453841"/>
          </a:xfrm>
          <a:prstGeom prst="rect">
            <a:avLst/>
          </a:prstGeom>
        </p:spPr>
      </p:pic>
      <p:sp>
        <p:nvSpPr>
          <p:cNvPr id="14" name="コンテンツ プレースホルダー 2"/>
          <p:cNvSpPr txBox="1">
            <a:spLocks/>
          </p:cNvSpPr>
          <p:nvPr/>
        </p:nvSpPr>
        <p:spPr>
          <a:xfrm>
            <a:off x="4653023" y="6516546"/>
            <a:ext cx="4490977" cy="34145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600" dirty="0"/>
              <a:t>@</a:t>
            </a:r>
            <a:r>
              <a:rPr lang="en-US" altLang="ja-JP" sz="1600" dirty="0" err="1" smtClean="0"/>
              <a:t>furu</a:t>
            </a:r>
            <a:r>
              <a:rPr lang="en-US" altLang="ja-JP" sz="1600" dirty="0" smtClean="0"/>
              <a:t>  </a:t>
            </a:r>
            <a:r>
              <a:rPr lang="en-US" altLang="ja-JP" sz="1600" dirty="0"/>
              <a:t>https://</a:t>
            </a:r>
            <a:r>
              <a:rPr lang="en-US" altLang="ja-JP" sz="1600" dirty="0" err="1"/>
              <a:t>giphy.com</a:t>
            </a:r>
            <a:r>
              <a:rPr lang="en-US" altLang="ja-JP" sz="1600" dirty="0"/>
              <a:t>/channel/</a:t>
            </a:r>
            <a:r>
              <a:rPr lang="en-US" altLang="ja-JP" sz="1600" dirty="0" err="1"/>
              <a:t>furu</a:t>
            </a:r>
            <a:endParaRPr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53731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9"/>
    </mc:Choice>
    <mc:Fallback xmlns="">
      <p:transition xmlns:p14="http://schemas.microsoft.com/office/powerpoint/2010/main" spd="slow" advTm="132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2575"/>
            <a:ext cx="9144000" cy="6096000"/>
          </a:xfrm>
          <a:prstGeom prst="rect">
            <a:avLst/>
          </a:prstGeom>
        </p:spPr>
      </p:pic>
      <p:sp>
        <p:nvSpPr>
          <p:cNvPr id="7" name="タイトル 1"/>
          <p:cNvSpPr txBox="1">
            <a:spLocks/>
          </p:cNvSpPr>
          <p:nvPr/>
        </p:nvSpPr>
        <p:spPr>
          <a:xfrm>
            <a:off x="7441324" y="6539259"/>
            <a:ext cx="1702676" cy="318741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1" sz="72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</a:lstStyle>
          <a:p>
            <a:pPr algn="ctr"/>
            <a:r>
              <a:rPr lang="en-US" altLang="ja-JP" sz="1400" dirty="0" smtClean="0">
                <a:solidFill>
                  <a:srgbClr val="FFC000"/>
                </a:solidFill>
              </a:rPr>
              <a:t>2016.06.12 </a:t>
            </a:r>
            <a:r>
              <a:rPr lang="ja-JP" altLang="en-US" sz="1400" dirty="0" smtClean="0">
                <a:solidFill>
                  <a:srgbClr val="FFC000"/>
                </a:solidFill>
              </a:rPr>
              <a:t>撮影</a:t>
            </a:r>
            <a:endParaRPr lang="ja-JP" altLang="en-US" sz="1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コネクタ 4"/>
          <p:cNvCxnSpPr/>
          <p:nvPr/>
        </p:nvCxnSpPr>
        <p:spPr>
          <a:xfrm>
            <a:off x="1598329" y="0"/>
            <a:ext cx="0" cy="58217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/>
          <p:cNvCxnSpPr/>
          <p:nvPr/>
        </p:nvCxnSpPr>
        <p:spPr>
          <a:xfrm flipH="1">
            <a:off x="1593748" y="5831430"/>
            <a:ext cx="616955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フリーフォーム 7"/>
          <p:cNvSpPr/>
          <p:nvPr/>
        </p:nvSpPr>
        <p:spPr>
          <a:xfrm>
            <a:off x="1783847" y="2459512"/>
            <a:ext cx="5779664" cy="3169691"/>
          </a:xfrm>
          <a:custGeom>
            <a:avLst/>
            <a:gdLst>
              <a:gd name="connsiteX0" fmla="*/ 0 w 6007997"/>
              <a:gd name="connsiteY0" fmla="*/ 1004637 h 3294914"/>
              <a:gd name="connsiteX1" fmla="*/ 1698223 w 6007997"/>
              <a:gd name="connsiteY1" fmla="*/ 305460 h 3294914"/>
              <a:gd name="connsiteX2" fmla="*/ 3168113 w 6007997"/>
              <a:gd name="connsiteY2" fmla="*/ 205578 h 3294914"/>
              <a:gd name="connsiteX3" fmla="*/ 4452483 w 6007997"/>
              <a:gd name="connsiteY3" fmla="*/ 3030824 h 3294914"/>
              <a:gd name="connsiteX4" fmla="*/ 6007997 w 6007997"/>
              <a:gd name="connsiteY4" fmla="*/ 3173513 h 3294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07997" h="3294914">
                <a:moveTo>
                  <a:pt x="0" y="1004637"/>
                </a:moveTo>
                <a:cubicBezTo>
                  <a:pt x="585102" y="721636"/>
                  <a:pt x="1170204" y="438636"/>
                  <a:pt x="1698223" y="305460"/>
                </a:cubicBezTo>
                <a:cubicBezTo>
                  <a:pt x="2226242" y="172284"/>
                  <a:pt x="2709070" y="-248649"/>
                  <a:pt x="3168113" y="205578"/>
                </a:cubicBezTo>
                <a:cubicBezTo>
                  <a:pt x="3627156" y="659805"/>
                  <a:pt x="3979169" y="2536168"/>
                  <a:pt x="4452483" y="3030824"/>
                </a:cubicBezTo>
                <a:cubicBezTo>
                  <a:pt x="4925797" y="3525480"/>
                  <a:pt x="6007997" y="3173513"/>
                  <a:pt x="6007997" y="3173513"/>
                </a:cubicBezTo>
              </a:path>
            </a:pathLst>
          </a:custGeom>
          <a:ln w="76200" cmpd="sng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121639" y="0"/>
            <a:ext cx="39581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 b="1" dirty="0" smtClean="0">
                <a:solidFill>
                  <a:schemeClr val="tx2"/>
                </a:solidFill>
              </a:rPr>
              <a:t>累積生データ量</a:t>
            </a:r>
            <a:endParaRPr kumimoji="1" lang="ja-JP" altLang="en-US" sz="4400" b="1" dirty="0">
              <a:solidFill>
                <a:schemeClr val="tx2"/>
              </a:solidFill>
            </a:endParaRPr>
          </a:p>
        </p:txBody>
      </p:sp>
      <p:sp>
        <p:nvSpPr>
          <p:cNvPr id="21" name="フリーフォーム 20"/>
          <p:cNvSpPr/>
          <p:nvPr/>
        </p:nvSpPr>
        <p:spPr>
          <a:xfrm>
            <a:off x="1869472" y="2882322"/>
            <a:ext cx="5822476" cy="2853784"/>
          </a:xfrm>
          <a:custGeom>
            <a:avLst/>
            <a:gdLst>
              <a:gd name="connsiteX0" fmla="*/ 0 w 5822476"/>
              <a:gd name="connsiteY0" fmla="*/ 1526774 h 2853784"/>
              <a:gd name="connsiteX1" fmla="*/ 3539152 w 5822476"/>
              <a:gd name="connsiteY1" fmla="*/ 0 h 2853784"/>
              <a:gd name="connsiteX2" fmla="*/ 4538107 w 5822476"/>
              <a:gd name="connsiteY2" fmla="*/ 2796708 h 2853784"/>
              <a:gd name="connsiteX3" fmla="*/ 5822476 w 5822476"/>
              <a:gd name="connsiteY3" fmla="*/ 2853784 h 2853784"/>
              <a:gd name="connsiteX4" fmla="*/ 5822476 w 5822476"/>
              <a:gd name="connsiteY4" fmla="*/ 2853784 h 285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22476" h="2853784">
                <a:moveTo>
                  <a:pt x="0" y="1526774"/>
                </a:moveTo>
                <a:lnTo>
                  <a:pt x="3539152" y="0"/>
                </a:lnTo>
                <a:lnTo>
                  <a:pt x="4538107" y="2796708"/>
                </a:lnTo>
                <a:lnTo>
                  <a:pt x="5822476" y="2853784"/>
                </a:lnTo>
                <a:lnTo>
                  <a:pt x="5822476" y="2853784"/>
                </a:lnTo>
              </a:path>
            </a:pathLst>
          </a:custGeom>
          <a:ln w="1333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034279" y="3922636"/>
            <a:ext cx="281860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4400" b="1" dirty="0" smtClean="0">
                <a:solidFill>
                  <a:srgbClr val="FF0000"/>
                </a:solidFill>
              </a:rPr>
              <a:t>共有できた</a:t>
            </a:r>
            <a:r>
              <a:rPr lang="en-US" altLang="ja-JP" sz="4400" b="1" dirty="0" smtClean="0">
                <a:solidFill>
                  <a:srgbClr val="FF0000"/>
                </a:solidFill>
              </a:rPr>
              <a:t/>
            </a:r>
            <a:br>
              <a:rPr lang="en-US" altLang="ja-JP" sz="4400" b="1" dirty="0" smtClean="0">
                <a:solidFill>
                  <a:srgbClr val="FF0000"/>
                </a:solidFill>
              </a:rPr>
            </a:br>
            <a:r>
              <a:rPr lang="ja-JP" altLang="en-US" sz="4400" b="1" dirty="0" smtClean="0">
                <a:solidFill>
                  <a:srgbClr val="FF0000"/>
                </a:solidFill>
              </a:rPr>
              <a:t>生データ</a:t>
            </a:r>
            <a:endParaRPr kumimoji="1" lang="ja-JP" altLang="en-US" sz="4400" b="1" dirty="0">
              <a:solidFill>
                <a:srgbClr val="FF0000"/>
              </a:solidFill>
            </a:endParaRPr>
          </a:p>
        </p:txBody>
      </p:sp>
      <p:sp>
        <p:nvSpPr>
          <p:cNvPr id="15" name="フリーフォーム 14"/>
          <p:cNvSpPr/>
          <p:nvPr/>
        </p:nvSpPr>
        <p:spPr>
          <a:xfrm>
            <a:off x="2037742" y="664571"/>
            <a:ext cx="5655474" cy="4445239"/>
          </a:xfrm>
          <a:custGeom>
            <a:avLst/>
            <a:gdLst>
              <a:gd name="connsiteX0" fmla="*/ 0 w 5655474"/>
              <a:gd name="connsiteY0" fmla="*/ 4445239 h 4445239"/>
              <a:gd name="connsiteX1" fmla="*/ 2953250 w 5655474"/>
              <a:gd name="connsiteY1" fmla="*/ 827021 h 4445239"/>
              <a:gd name="connsiteX2" fmla="*/ 5655474 w 5655474"/>
              <a:gd name="connsiteY2" fmla="*/ 0 h 444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55474" h="4445239">
                <a:moveTo>
                  <a:pt x="0" y="4445239"/>
                </a:moveTo>
                <a:lnTo>
                  <a:pt x="2953250" y="827021"/>
                </a:lnTo>
                <a:lnTo>
                  <a:pt x="5655474" y="0"/>
                </a:lnTo>
              </a:path>
            </a:pathLst>
          </a:custGeom>
          <a:ln w="57150" cmpd="sng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593748" y="5870710"/>
            <a:ext cx="17341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b="1" dirty="0" smtClean="0"/>
              <a:t>むかし</a:t>
            </a:r>
            <a:endParaRPr kumimoji="1" lang="ja-JP" altLang="en-US" sz="4400" b="1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086555" y="5870710"/>
            <a:ext cx="12206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b="1" dirty="0" smtClean="0"/>
              <a:t>いま</a:t>
            </a:r>
            <a:endParaRPr kumimoji="1" lang="ja-JP" altLang="en-US" sz="4400" b="1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308218" y="5870710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 b="1" dirty="0" smtClean="0"/>
              <a:t>将来</a:t>
            </a:r>
            <a:endParaRPr kumimoji="1" lang="ja-JP" altLang="en-US" sz="4400" b="1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82080" y="1872564"/>
            <a:ext cx="30059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研究者人口</a:t>
            </a:r>
            <a:endParaRPr kumimoji="1" lang="ja-JP" altLang="en-US" sz="4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765" y="6186310"/>
            <a:ext cx="1296689" cy="453841"/>
          </a:xfrm>
          <a:prstGeom prst="rect">
            <a:avLst/>
          </a:prstGeom>
        </p:spPr>
      </p:pic>
      <p:sp>
        <p:nvSpPr>
          <p:cNvPr id="23" name="コンテンツ プレースホルダー 2"/>
          <p:cNvSpPr txBox="1">
            <a:spLocks/>
          </p:cNvSpPr>
          <p:nvPr/>
        </p:nvSpPr>
        <p:spPr>
          <a:xfrm>
            <a:off x="4653023" y="6516546"/>
            <a:ext cx="4490977" cy="34145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600" dirty="0"/>
              <a:t>@</a:t>
            </a:r>
            <a:r>
              <a:rPr lang="en-US" altLang="ja-JP" sz="1600" dirty="0" err="1" smtClean="0"/>
              <a:t>furu</a:t>
            </a:r>
            <a:r>
              <a:rPr lang="en-US" altLang="ja-JP" sz="1600" dirty="0" smtClean="0"/>
              <a:t>  </a:t>
            </a:r>
            <a:r>
              <a:rPr lang="en-US" altLang="ja-JP" sz="1600" dirty="0"/>
              <a:t>https://</a:t>
            </a:r>
            <a:r>
              <a:rPr lang="en-US" altLang="ja-JP" sz="1600" dirty="0" err="1"/>
              <a:t>giphy.com</a:t>
            </a:r>
            <a:r>
              <a:rPr lang="en-US" altLang="ja-JP" sz="1600" dirty="0"/>
              <a:t>/channel/</a:t>
            </a:r>
            <a:r>
              <a:rPr lang="en-US" altLang="ja-JP" sz="1600" dirty="0" err="1"/>
              <a:t>furu</a:t>
            </a:r>
            <a:endParaRPr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35812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1"/>
    </mc:Choice>
    <mc:Fallback xmlns="">
      <p:transition xmlns:p14="http://schemas.microsoft.com/office/powerpoint/2010/main" spd="slow" advTm="1351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コネクタ 4"/>
          <p:cNvCxnSpPr/>
          <p:nvPr/>
        </p:nvCxnSpPr>
        <p:spPr>
          <a:xfrm>
            <a:off x="1598329" y="0"/>
            <a:ext cx="0" cy="58217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/>
          <p:cNvCxnSpPr/>
          <p:nvPr/>
        </p:nvCxnSpPr>
        <p:spPr>
          <a:xfrm flipH="1">
            <a:off x="1593748" y="5831430"/>
            <a:ext cx="616955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フリーフォーム 7"/>
          <p:cNvSpPr/>
          <p:nvPr/>
        </p:nvSpPr>
        <p:spPr>
          <a:xfrm>
            <a:off x="1783847" y="2459512"/>
            <a:ext cx="5779664" cy="3169691"/>
          </a:xfrm>
          <a:custGeom>
            <a:avLst/>
            <a:gdLst>
              <a:gd name="connsiteX0" fmla="*/ 0 w 6007997"/>
              <a:gd name="connsiteY0" fmla="*/ 1004637 h 3294914"/>
              <a:gd name="connsiteX1" fmla="*/ 1698223 w 6007997"/>
              <a:gd name="connsiteY1" fmla="*/ 305460 h 3294914"/>
              <a:gd name="connsiteX2" fmla="*/ 3168113 w 6007997"/>
              <a:gd name="connsiteY2" fmla="*/ 205578 h 3294914"/>
              <a:gd name="connsiteX3" fmla="*/ 4452483 w 6007997"/>
              <a:gd name="connsiteY3" fmla="*/ 3030824 h 3294914"/>
              <a:gd name="connsiteX4" fmla="*/ 6007997 w 6007997"/>
              <a:gd name="connsiteY4" fmla="*/ 3173513 h 3294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07997" h="3294914">
                <a:moveTo>
                  <a:pt x="0" y="1004637"/>
                </a:moveTo>
                <a:cubicBezTo>
                  <a:pt x="585102" y="721636"/>
                  <a:pt x="1170204" y="438636"/>
                  <a:pt x="1698223" y="305460"/>
                </a:cubicBezTo>
                <a:cubicBezTo>
                  <a:pt x="2226242" y="172284"/>
                  <a:pt x="2709070" y="-248649"/>
                  <a:pt x="3168113" y="205578"/>
                </a:cubicBezTo>
                <a:cubicBezTo>
                  <a:pt x="3627156" y="659805"/>
                  <a:pt x="3979169" y="2536168"/>
                  <a:pt x="4452483" y="3030824"/>
                </a:cubicBezTo>
                <a:cubicBezTo>
                  <a:pt x="4925797" y="3525480"/>
                  <a:pt x="6007997" y="3173513"/>
                  <a:pt x="6007997" y="3173513"/>
                </a:cubicBezTo>
              </a:path>
            </a:pathLst>
          </a:custGeom>
          <a:ln w="76200" cmpd="sng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121639" y="0"/>
            <a:ext cx="39581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 b="1" dirty="0" smtClean="0">
                <a:solidFill>
                  <a:schemeClr val="tx2"/>
                </a:solidFill>
              </a:rPr>
              <a:t>累積生データ量</a:t>
            </a:r>
            <a:endParaRPr kumimoji="1" lang="ja-JP" altLang="en-US" sz="4400" b="1" dirty="0">
              <a:solidFill>
                <a:schemeClr val="tx2"/>
              </a:solidFill>
            </a:endParaRPr>
          </a:p>
        </p:txBody>
      </p:sp>
      <p:sp>
        <p:nvSpPr>
          <p:cNvPr id="21" name="フリーフォーム 20"/>
          <p:cNvSpPr/>
          <p:nvPr/>
        </p:nvSpPr>
        <p:spPr>
          <a:xfrm>
            <a:off x="1869472" y="2882322"/>
            <a:ext cx="5822476" cy="2853784"/>
          </a:xfrm>
          <a:custGeom>
            <a:avLst/>
            <a:gdLst>
              <a:gd name="connsiteX0" fmla="*/ 0 w 5822476"/>
              <a:gd name="connsiteY0" fmla="*/ 1526774 h 2853784"/>
              <a:gd name="connsiteX1" fmla="*/ 3539152 w 5822476"/>
              <a:gd name="connsiteY1" fmla="*/ 0 h 2853784"/>
              <a:gd name="connsiteX2" fmla="*/ 4538107 w 5822476"/>
              <a:gd name="connsiteY2" fmla="*/ 2796708 h 2853784"/>
              <a:gd name="connsiteX3" fmla="*/ 5822476 w 5822476"/>
              <a:gd name="connsiteY3" fmla="*/ 2853784 h 2853784"/>
              <a:gd name="connsiteX4" fmla="*/ 5822476 w 5822476"/>
              <a:gd name="connsiteY4" fmla="*/ 2853784 h 285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22476" h="2853784">
                <a:moveTo>
                  <a:pt x="0" y="1526774"/>
                </a:moveTo>
                <a:lnTo>
                  <a:pt x="3539152" y="0"/>
                </a:lnTo>
                <a:lnTo>
                  <a:pt x="4538107" y="2796708"/>
                </a:lnTo>
                <a:lnTo>
                  <a:pt x="5822476" y="2853784"/>
                </a:lnTo>
                <a:lnTo>
                  <a:pt x="5822476" y="2853784"/>
                </a:lnTo>
              </a:path>
            </a:pathLst>
          </a:custGeom>
          <a:ln w="1333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034279" y="3922636"/>
            <a:ext cx="281860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4400" b="1" dirty="0" smtClean="0">
                <a:solidFill>
                  <a:srgbClr val="FF0000"/>
                </a:solidFill>
              </a:rPr>
              <a:t>共有できた</a:t>
            </a:r>
            <a:r>
              <a:rPr lang="en-US" altLang="ja-JP" sz="4400" b="1" dirty="0" smtClean="0">
                <a:solidFill>
                  <a:srgbClr val="FF0000"/>
                </a:solidFill>
              </a:rPr>
              <a:t/>
            </a:r>
            <a:br>
              <a:rPr lang="en-US" altLang="ja-JP" sz="4400" b="1" dirty="0" smtClean="0">
                <a:solidFill>
                  <a:srgbClr val="FF0000"/>
                </a:solidFill>
              </a:rPr>
            </a:br>
            <a:r>
              <a:rPr lang="ja-JP" altLang="en-US" sz="4400" b="1" dirty="0" smtClean="0">
                <a:solidFill>
                  <a:srgbClr val="FF0000"/>
                </a:solidFill>
              </a:rPr>
              <a:t>生データ</a:t>
            </a:r>
            <a:endParaRPr kumimoji="1" lang="ja-JP" altLang="en-US" sz="4400" b="1" dirty="0">
              <a:solidFill>
                <a:srgbClr val="FF0000"/>
              </a:solidFill>
            </a:endParaRPr>
          </a:p>
        </p:txBody>
      </p:sp>
      <p:sp>
        <p:nvSpPr>
          <p:cNvPr id="23" name="上下矢印 22"/>
          <p:cNvSpPr/>
          <p:nvPr/>
        </p:nvSpPr>
        <p:spPr>
          <a:xfrm>
            <a:off x="6621640" y="1046731"/>
            <a:ext cx="542290" cy="4070714"/>
          </a:xfrm>
          <a:prstGeom prst="up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028964" y="2459512"/>
            <a:ext cx="21082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3000" b="1" dirty="0" smtClean="0"/>
              <a:t>ものすごい</a:t>
            </a:r>
            <a:r>
              <a:rPr kumimoji="1" lang="en-US" altLang="ja-JP" sz="3000" b="1" dirty="0" smtClean="0"/>
              <a:t/>
            </a:r>
            <a:br>
              <a:rPr kumimoji="1" lang="en-US" altLang="ja-JP" sz="3000" b="1" dirty="0" smtClean="0"/>
            </a:br>
            <a:r>
              <a:rPr kumimoji="1" lang="ja-JP" altLang="en-US" sz="3000" b="1" dirty="0" smtClean="0"/>
              <a:t>ゴミ</a:t>
            </a:r>
            <a:endParaRPr kumimoji="1" lang="ja-JP" altLang="en-US" sz="3000" b="1" dirty="0"/>
          </a:p>
        </p:txBody>
      </p:sp>
      <p:sp>
        <p:nvSpPr>
          <p:cNvPr id="15" name="フリーフォーム 14"/>
          <p:cNvSpPr/>
          <p:nvPr/>
        </p:nvSpPr>
        <p:spPr>
          <a:xfrm>
            <a:off x="2037742" y="664571"/>
            <a:ext cx="5655474" cy="4445239"/>
          </a:xfrm>
          <a:custGeom>
            <a:avLst/>
            <a:gdLst>
              <a:gd name="connsiteX0" fmla="*/ 0 w 5655474"/>
              <a:gd name="connsiteY0" fmla="*/ 4445239 h 4445239"/>
              <a:gd name="connsiteX1" fmla="*/ 2953250 w 5655474"/>
              <a:gd name="connsiteY1" fmla="*/ 827021 h 4445239"/>
              <a:gd name="connsiteX2" fmla="*/ 5655474 w 5655474"/>
              <a:gd name="connsiteY2" fmla="*/ 0 h 444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55474" h="4445239">
                <a:moveTo>
                  <a:pt x="0" y="4445239"/>
                </a:moveTo>
                <a:lnTo>
                  <a:pt x="2953250" y="827021"/>
                </a:lnTo>
                <a:lnTo>
                  <a:pt x="5655474" y="0"/>
                </a:lnTo>
              </a:path>
            </a:pathLst>
          </a:custGeom>
          <a:ln w="57150" cmpd="sng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593748" y="5870710"/>
            <a:ext cx="17341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b="1" dirty="0" smtClean="0"/>
              <a:t>むかし</a:t>
            </a:r>
            <a:endParaRPr kumimoji="1" lang="ja-JP" altLang="en-US" sz="4400" b="1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086555" y="5870710"/>
            <a:ext cx="12206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b="1" dirty="0" smtClean="0"/>
              <a:t>いま</a:t>
            </a:r>
            <a:endParaRPr kumimoji="1" lang="ja-JP" altLang="en-US" sz="4400" b="1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308218" y="5870710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 b="1" dirty="0" smtClean="0"/>
              <a:t>将来</a:t>
            </a:r>
            <a:endParaRPr kumimoji="1" lang="ja-JP" altLang="en-US" sz="4400" b="1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82080" y="1872564"/>
            <a:ext cx="30059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研究者人口</a:t>
            </a:r>
            <a:endParaRPr kumimoji="1" lang="ja-JP" altLang="en-US" sz="4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6" name="図 2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765" y="6186310"/>
            <a:ext cx="1296689" cy="453841"/>
          </a:xfrm>
          <a:prstGeom prst="rect">
            <a:avLst/>
          </a:prstGeom>
        </p:spPr>
      </p:pic>
      <p:sp>
        <p:nvSpPr>
          <p:cNvPr id="27" name="コンテンツ プレースホルダー 2"/>
          <p:cNvSpPr txBox="1">
            <a:spLocks/>
          </p:cNvSpPr>
          <p:nvPr/>
        </p:nvSpPr>
        <p:spPr>
          <a:xfrm>
            <a:off x="4653023" y="6516546"/>
            <a:ext cx="4490977" cy="34145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600" dirty="0"/>
              <a:t>@</a:t>
            </a:r>
            <a:r>
              <a:rPr lang="en-US" altLang="ja-JP" sz="1600" dirty="0" err="1" smtClean="0"/>
              <a:t>furu</a:t>
            </a:r>
            <a:r>
              <a:rPr lang="en-US" altLang="ja-JP" sz="1600" dirty="0" smtClean="0"/>
              <a:t>  </a:t>
            </a:r>
            <a:r>
              <a:rPr lang="en-US" altLang="ja-JP" sz="1600" dirty="0"/>
              <a:t>https://</a:t>
            </a:r>
            <a:r>
              <a:rPr lang="en-US" altLang="ja-JP" sz="1600" dirty="0" err="1"/>
              <a:t>giphy.com</a:t>
            </a:r>
            <a:r>
              <a:rPr lang="en-US" altLang="ja-JP" sz="1600" dirty="0"/>
              <a:t>/channel/</a:t>
            </a:r>
            <a:r>
              <a:rPr lang="en-US" altLang="ja-JP" sz="1600" dirty="0" err="1"/>
              <a:t>furu</a:t>
            </a:r>
            <a:endParaRPr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4508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5"/>
    </mc:Choice>
    <mc:Fallback xmlns="">
      <p:transition xmlns:p14="http://schemas.microsoft.com/office/powerpoint/2010/main" spd="slow" advTm="945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5109" y="1833835"/>
            <a:ext cx="8229600" cy="2518641"/>
          </a:xfrm>
        </p:spPr>
        <p:txBody>
          <a:bodyPr>
            <a:noAutofit/>
          </a:bodyPr>
          <a:lstStyle/>
          <a:p>
            <a:r>
              <a:rPr lang="ja-JP" altLang="en-US" sz="6000" b="1" dirty="0" smtClean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  <a:t>＿人人人</a:t>
            </a:r>
            <a:r>
              <a:rPr lang="ja-JP" altLang="en-US" sz="6000" b="1" dirty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  <a:t>人</a:t>
            </a:r>
            <a:r>
              <a:rPr lang="ja-JP" altLang="en-US" sz="6000" b="1" dirty="0" smtClean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  <a:t>人人人人＿</a:t>
            </a:r>
            <a:br>
              <a:rPr lang="ja-JP" altLang="en-US" sz="6000" b="1" dirty="0" smtClean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</a:br>
            <a:r>
              <a:rPr lang="ja-JP" altLang="en-US" sz="6000" b="1" dirty="0" smtClean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  <a:t>＞　データがゴミに　＜</a:t>
            </a:r>
            <a:br>
              <a:rPr lang="ja-JP" altLang="en-US" sz="6000" b="1" dirty="0" smtClean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</a:br>
            <a:r>
              <a:rPr lang="ja-JP" altLang="en-US" sz="6000" b="1" dirty="0" smtClean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  <a:t>￣</a:t>
            </a:r>
            <a:r>
              <a:rPr lang="en-US" altLang="ja-JP" sz="6000" b="1" dirty="0" smtClean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  <a:t>Y^Y^Y^Y</a:t>
            </a:r>
            <a:r>
              <a:rPr lang="en-US" altLang="ja-JP" sz="6000" b="1" dirty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  <a:t>^</a:t>
            </a:r>
            <a:r>
              <a:rPr lang="en-US" altLang="ja-JP" sz="6000" b="1" dirty="0" smtClean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  <a:t>Y</a:t>
            </a:r>
            <a:r>
              <a:rPr lang="en-US" altLang="ja-JP" sz="6000" b="1" dirty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  <a:t>^</a:t>
            </a:r>
            <a:r>
              <a:rPr lang="en-US" altLang="ja-JP" sz="6000" b="1" dirty="0" smtClean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  <a:t>Y</a:t>
            </a:r>
            <a:r>
              <a:rPr lang="en-US" altLang="ja-JP" sz="6000" b="1" dirty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  <a:t>^</a:t>
            </a:r>
            <a:r>
              <a:rPr lang="en-US" altLang="ja-JP" sz="6000" b="1" dirty="0" smtClean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  <a:t>Y</a:t>
            </a:r>
            <a:r>
              <a:rPr lang="en-US" altLang="ja-JP" sz="6000" b="1" dirty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  <a:t>^Y</a:t>
            </a:r>
            <a:r>
              <a:rPr lang="ja-JP" altLang="en-US" sz="6000" b="1" dirty="0" smtClean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  <a:t>￣</a:t>
            </a:r>
            <a:endParaRPr kumimoji="1" lang="ja-JP" altLang="en-US" sz="6000" b="1" dirty="0">
              <a:solidFill>
                <a:schemeClr val="bg1"/>
              </a:solidFill>
              <a:latin typeface="ＭＳ Ｐゴシック"/>
              <a:ea typeface="ＭＳ Ｐゴシック"/>
              <a:cs typeface="ＭＳ Ｐゴシック"/>
            </a:endParaRPr>
          </a:p>
        </p:txBody>
      </p:sp>
      <p:sp>
        <p:nvSpPr>
          <p:cNvPr id="4" name="コンテンツ プレースホルダー 2"/>
          <p:cNvSpPr txBox="1">
            <a:spLocks/>
          </p:cNvSpPr>
          <p:nvPr/>
        </p:nvSpPr>
        <p:spPr>
          <a:xfrm>
            <a:off x="4653023" y="6516546"/>
            <a:ext cx="4490977" cy="34145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600" dirty="0">
                <a:solidFill>
                  <a:schemeClr val="bg1"/>
                </a:solidFill>
              </a:rPr>
              <a:t>@</a:t>
            </a:r>
            <a:r>
              <a:rPr lang="en-US" altLang="ja-JP" sz="1600" dirty="0" err="1" smtClean="0">
                <a:solidFill>
                  <a:schemeClr val="bg1"/>
                </a:solidFill>
              </a:rPr>
              <a:t>furu</a:t>
            </a:r>
            <a:r>
              <a:rPr lang="en-US" altLang="ja-JP" sz="1600" dirty="0" smtClean="0">
                <a:solidFill>
                  <a:schemeClr val="bg1"/>
                </a:solidFill>
              </a:rPr>
              <a:t>  </a:t>
            </a:r>
            <a:r>
              <a:rPr lang="en-US" altLang="ja-JP" sz="1600" dirty="0">
                <a:solidFill>
                  <a:schemeClr val="bg1"/>
                </a:solidFill>
              </a:rPr>
              <a:t>https://</a:t>
            </a:r>
            <a:r>
              <a:rPr lang="en-US" altLang="ja-JP" sz="1600" dirty="0" err="1">
                <a:solidFill>
                  <a:schemeClr val="bg1"/>
                </a:solidFill>
              </a:rPr>
              <a:t>giphy.com</a:t>
            </a:r>
            <a:r>
              <a:rPr lang="en-US" altLang="ja-JP" sz="1600" dirty="0">
                <a:solidFill>
                  <a:schemeClr val="bg1"/>
                </a:solidFill>
              </a:rPr>
              <a:t>/channel/</a:t>
            </a:r>
            <a:r>
              <a:rPr lang="en-US" altLang="ja-JP" sz="1600" dirty="0" err="1">
                <a:solidFill>
                  <a:schemeClr val="bg1"/>
                </a:solidFill>
              </a:rPr>
              <a:t>furu</a:t>
            </a:r>
            <a:endParaRPr lang="ja-JP" altLang="en-US" sz="1600" dirty="0">
              <a:solidFill>
                <a:schemeClr val="bg1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765" y="6186310"/>
            <a:ext cx="1296689" cy="45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97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"/>
    </mc:Choice>
    <mc:Fallback xmlns="">
      <p:transition xmlns:p14="http://schemas.microsoft.com/office/powerpoint/2010/main" spd="slow" advTm="593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5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5109" y="1743952"/>
            <a:ext cx="8229600" cy="2368170"/>
          </a:xfrm>
        </p:spPr>
        <p:txBody>
          <a:bodyPr>
            <a:noAutofit/>
          </a:bodyPr>
          <a:lstStyle/>
          <a:p>
            <a:r>
              <a:rPr lang="ja-JP" altLang="en-US" sz="5400" b="1" dirty="0" smtClean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  <a:t>＿人人人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  <a:t>人</a:t>
            </a:r>
            <a:r>
              <a:rPr lang="ja-JP" altLang="en-US" sz="5400" b="1" dirty="0" smtClean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  <a:t>人人人人＿</a:t>
            </a:r>
            <a:r>
              <a:rPr lang="ja-JP" altLang="en-US" sz="5400" b="1" smtClean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  <a:t/>
            </a:r>
            <a:br>
              <a:rPr lang="ja-JP" altLang="en-US" sz="5400" b="1" smtClean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</a:br>
            <a:r>
              <a:rPr lang="ja-JP" altLang="en-US" sz="5400" b="1" smtClean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  <a:t>＞</a:t>
            </a:r>
            <a:r>
              <a:rPr lang="ja-JP" altLang="en-US" sz="4000" b="1" smtClean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  <a:t>見ろ</a:t>
            </a:r>
            <a:r>
              <a:rPr lang="ja-JP" altLang="en-US" sz="4000" b="1" dirty="0" smtClean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  <a:t>！データがゴミのようだ</a:t>
            </a:r>
            <a:r>
              <a:rPr lang="ja-JP" altLang="en-US" sz="5400" b="1" dirty="0" smtClean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  <a:t>＜</a:t>
            </a:r>
            <a:br>
              <a:rPr lang="ja-JP" altLang="en-US" sz="5400" b="1" dirty="0" smtClean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</a:br>
            <a:r>
              <a:rPr lang="ja-JP" altLang="en-US" sz="5400" b="1" dirty="0" smtClean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  <a:t>￣</a:t>
            </a:r>
            <a:r>
              <a:rPr lang="en-US" altLang="ja-JP" sz="5400" b="1" dirty="0" smtClean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  <a:t>Y^Y^Y^Y</a:t>
            </a:r>
            <a:r>
              <a:rPr lang="en-US" altLang="ja-JP" sz="5400" b="1" dirty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  <a:t>^</a:t>
            </a:r>
            <a:r>
              <a:rPr lang="en-US" altLang="ja-JP" sz="5400" b="1" dirty="0" smtClean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  <a:t>Y</a:t>
            </a:r>
            <a:r>
              <a:rPr lang="en-US" altLang="ja-JP" sz="5400" b="1" dirty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  <a:t>^</a:t>
            </a:r>
            <a:r>
              <a:rPr lang="en-US" altLang="ja-JP" sz="5400" b="1" dirty="0" smtClean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  <a:t>Y</a:t>
            </a:r>
            <a:r>
              <a:rPr lang="en-US" altLang="ja-JP" sz="5400" b="1" dirty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  <a:t>^</a:t>
            </a:r>
            <a:r>
              <a:rPr lang="en-US" altLang="ja-JP" sz="5400" b="1" dirty="0" smtClean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  <a:t>Y</a:t>
            </a:r>
            <a:r>
              <a:rPr lang="en-US" altLang="ja-JP" sz="5400" b="1" dirty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  <a:t>^Y</a:t>
            </a:r>
            <a:r>
              <a:rPr lang="ja-JP" altLang="en-US" sz="5400" b="1" dirty="0" smtClean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  <a:t>￣</a:t>
            </a:r>
            <a:endParaRPr kumimoji="1" lang="ja-JP" altLang="en-US" sz="5400" b="1" dirty="0">
              <a:solidFill>
                <a:schemeClr val="bg1"/>
              </a:solidFill>
              <a:latin typeface="ＭＳ Ｐゴシック"/>
              <a:ea typeface="ＭＳ Ｐゴシック"/>
              <a:cs typeface="ＭＳ Ｐゴシック"/>
            </a:endParaRPr>
          </a:p>
        </p:txBody>
      </p:sp>
      <p:sp>
        <p:nvSpPr>
          <p:cNvPr id="4" name="コンテンツ プレースホルダー 2"/>
          <p:cNvSpPr txBox="1">
            <a:spLocks/>
          </p:cNvSpPr>
          <p:nvPr/>
        </p:nvSpPr>
        <p:spPr>
          <a:xfrm>
            <a:off x="4653023" y="6516546"/>
            <a:ext cx="4490977" cy="34145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600" dirty="0">
                <a:solidFill>
                  <a:schemeClr val="bg1"/>
                </a:solidFill>
              </a:rPr>
              <a:t>@</a:t>
            </a:r>
            <a:r>
              <a:rPr lang="en-US" altLang="ja-JP" sz="1600" dirty="0" err="1" smtClean="0">
                <a:solidFill>
                  <a:schemeClr val="bg1"/>
                </a:solidFill>
              </a:rPr>
              <a:t>furu</a:t>
            </a:r>
            <a:r>
              <a:rPr lang="en-US" altLang="ja-JP" sz="1600" dirty="0" smtClean="0">
                <a:solidFill>
                  <a:schemeClr val="bg1"/>
                </a:solidFill>
              </a:rPr>
              <a:t>  </a:t>
            </a:r>
            <a:r>
              <a:rPr lang="en-US" altLang="ja-JP" sz="1600" dirty="0">
                <a:solidFill>
                  <a:schemeClr val="bg1"/>
                </a:solidFill>
              </a:rPr>
              <a:t>https://</a:t>
            </a:r>
            <a:r>
              <a:rPr lang="en-US" altLang="ja-JP" sz="1600" dirty="0" err="1">
                <a:solidFill>
                  <a:schemeClr val="bg1"/>
                </a:solidFill>
              </a:rPr>
              <a:t>giphy.com</a:t>
            </a:r>
            <a:r>
              <a:rPr lang="en-US" altLang="ja-JP" sz="1600" dirty="0">
                <a:solidFill>
                  <a:schemeClr val="bg1"/>
                </a:solidFill>
              </a:rPr>
              <a:t>/channel/</a:t>
            </a:r>
            <a:r>
              <a:rPr lang="en-US" altLang="ja-JP" sz="1600" dirty="0" err="1">
                <a:solidFill>
                  <a:schemeClr val="bg1"/>
                </a:solidFill>
              </a:rPr>
              <a:t>furu</a:t>
            </a:r>
            <a:endParaRPr lang="ja-JP" altLang="en-US" sz="1600" dirty="0">
              <a:solidFill>
                <a:schemeClr val="bg1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765" y="6186310"/>
            <a:ext cx="1296689" cy="45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4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8"/>
    </mc:Choice>
    <mc:Fallback xmlns="">
      <p:transition xmlns:p14="http://schemas.microsoft.com/office/powerpoint/2010/main" spd="slow" advTm="848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18160" y="1824222"/>
            <a:ext cx="8079302" cy="3056835"/>
          </a:xfrm>
        </p:spPr>
        <p:txBody>
          <a:bodyPr anchor="ctr" anchorCtr="0">
            <a:normAutofit/>
          </a:bodyPr>
          <a:lstStyle/>
          <a:p>
            <a:pPr algn="ctr"/>
            <a:r>
              <a:rPr kumimoji="1" lang="ja-JP" altLang="en-US" dirty="0" smtClean="0"/>
              <a:t>データを無駄に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しないために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8493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情報のオープン化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情報のオープンデータ化が進んでいる</a:t>
            </a:r>
            <a:endParaRPr lang="en-US" altLang="ja-JP" dirty="0" smtClean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383" y="1921277"/>
            <a:ext cx="8852953" cy="4651552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2222339" y="6530417"/>
            <a:ext cx="69460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/>
              <a:t>http://www.soumu.go.jp/menu_seisaku/ictseisaku/ictriyou/opendata/</a:t>
            </a:r>
          </a:p>
        </p:txBody>
      </p:sp>
    </p:spTree>
    <p:extLst>
      <p:ext uri="{BB962C8B-B14F-4D97-AF65-F5344CB8AC3E}">
        <p14:creationId xmlns:p14="http://schemas.microsoft.com/office/powerpoint/2010/main" val="28436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オープンデータのメリット</a:t>
            </a:r>
            <a:endParaRPr kumimoji="1" lang="ja-JP" altLang="en-US" dirty="0"/>
          </a:p>
        </p:txBody>
      </p:sp>
      <p:grpSp>
        <p:nvGrpSpPr>
          <p:cNvPr id="10" name="図形グループ 9"/>
          <p:cNvGrpSpPr/>
          <p:nvPr/>
        </p:nvGrpSpPr>
        <p:grpSpPr>
          <a:xfrm>
            <a:off x="742196" y="3956988"/>
            <a:ext cx="3692323" cy="2004396"/>
            <a:chOff x="5206350" y="1489464"/>
            <a:chExt cx="3692323" cy="2004396"/>
          </a:xfrm>
        </p:grpSpPr>
        <p:sp>
          <p:nvSpPr>
            <p:cNvPr id="5" name="コンテンツ プレースホルダー 2"/>
            <p:cNvSpPr txBox="1">
              <a:spLocks/>
            </p:cNvSpPr>
            <p:nvPr/>
          </p:nvSpPr>
          <p:spPr>
            <a:xfrm>
              <a:off x="5206350" y="1674659"/>
              <a:ext cx="3692323" cy="1819201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274638" indent="-274638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tabLst/>
                <a:defRPr kumimoji="1" sz="3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1pPr>
              <a:lvl2pPr marL="38404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2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2pPr>
              <a:lvl3pPr marL="56692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3pPr>
              <a:lvl4pPr marL="74980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4pPr>
              <a:lvl5pPr marL="93268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ja-JP" altLang="en-US" sz="5400" u="sng" dirty="0" smtClean="0"/>
                <a:t>参加・協働</a:t>
              </a:r>
              <a:endParaRPr lang="en-US" altLang="ja-JP" sz="5400" u="sng" dirty="0" smtClean="0"/>
            </a:p>
            <a:p>
              <a:pPr marL="201168" lvl="1" indent="0" algn="ctr">
                <a:buNone/>
              </a:pPr>
              <a:r>
                <a:rPr lang="ja-JP" altLang="en-US" sz="4400" dirty="0" smtClean="0"/>
                <a:t>誰でも使える</a:t>
              </a:r>
              <a:endParaRPr lang="en-US" altLang="ja-JP" sz="4400" dirty="0" smtClean="0"/>
            </a:p>
          </p:txBody>
        </p:sp>
        <p:sp>
          <p:nvSpPr>
            <p:cNvPr id="8" name="フレーム 7"/>
            <p:cNvSpPr/>
            <p:nvPr/>
          </p:nvSpPr>
          <p:spPr>
            <a:xfrm>
              <a:off x="5278056" y="1489464"/>
              <a:ext cx="3599726" cy="1819201"/>
            </a:xfrm>
            <a:prstGeom prst="frame">
              <a:avLst>
                <a:gd name="adj1" fmla="val 359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8" name="右中かっこ 17"/>
          <p:cNvSpPr/>
          <p:nvPr/>
        </p:nvSpPr>
        <p:spPr>
          <a:xfrm>
            <a:off x="5034720" y="2569580"/>
            <a:ext cx="804009" cy="2384386"/>
          </a:xfrm>
          <a:prstGeom prst="rightBrace">
            <a:avLst>
              <a:gd name="adj1" fmla="val 22474"/>
              <a:gd name="adj2" fmla="val 50000"/>
            </a:avLst>
          </a:prstGeom>
          <a:ln w="889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コンテンツ プレースホルダー 2"/>
          <p:cNvSpPr>
            <a:spLocks noGrp="1"/>
          </p:cNvSpPr>
          <p:nvPr>
            <p:ph idx="1"/>
          </p:nvPr>
        </p:nvSpPr>
        <p:spPr>
          <a:xfrm>
            <a:off x="-232071" y="1672894"/>
            <a:ext cx="5438421" cy="16918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ja-JP" altLang="en-US" sz="5400" u="sng" dirty="0" smtClean="0"/>
              <a:t>信頼性・透明性</a:t>
            </a:r>
            <a:endParaRPr lang="en-US" altLang="ja-JP" sz="5400" u="sng" dirty="0" smtClean="0"/>
          </a:p>
          <a:p>
            <a:pPr marL="201168" lvl="1" indent="0" algn="ctr">
              <a:buNone/>
            </a:pPr>
            <a:r>
              <a:rPr lang="ja-JP" altLang="en-US" sz="4400" dirty="0" smtClean="0"/>
              <a:t>誰でも検証可能</a:t>
            </a:r>
          </a:p>
        </p:txBody>
      </p:sp>
      <p:grpSp>
        <p:nvGrpSpPr>
          <p:cNvPr id="21" name="図形グループ 20"/>
          <p:cNvGrpSpPr/>
          <p:nvPr/>
        </p:nvGrpSpPr>
        <p:grpSpPr>
          <a:xfrm>
            <a:off x="6102689" y="3090442"/>
            <a:ext cx="2983438" cy="1342662"/>
            <a:chOff x="1143451" y="1814783"/>
            <a:chExt cx="2983438" cy="1342662"/>
          </a:xfrm>
        </p:grpSpPr>
        <p:sp>
          <p:nvSpPr>
            <p:cNvPr id="22" name="フレーム 21"/>
            <p:cNvSpPr/>
            <p:nvPr/>
          </p:nvSpPr>
          <p:spPr>
            <a:xfrm>
              <a:off x="1143451" y="1814783"/>
              <a:ext cx="2983438" cy="1342662"/>
            </a:xfrm>
            <a:prstGeom prst="frame">
              <a:avLst>
                <a:gd name="adj1" fmla="val 359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23" name="コンテンツ プレースホルダー 2"/>
            <p:cNvSpPr txBox="1">
              <a:spLocks/>
            </p:cNvSpPr>
            <p:nvPr/>
          </p:nvSpPr>
          <p:spPr>
            <a:xfrm>
              <a:off x="1152191" y="1827059"/>
              <a:ext cx="2974698" cy="1330386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274638" indent="-274638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tabLst/>
                <a:defRPr kumimoji="1" sz="3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1pPr>
              <a:lvl2pPr marL="38404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2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2pPr>
              <a:lvl3pPr marL="56692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3pPr>
              <a:lvl4pPr marL="74980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4pPr>
              <a:lvl5pPr marL="93268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charset="0"/>
                <a:buNone/>
              </a:pPr>
              <a:r>
                <a:rPr lang="ja-JP" altLang="en-US" sz="4400" dirty="0" smtClean="0"/>
                <a:t>新たな</a:t>
              </a:r>
              <a:r>
                <a:rPr lang="en-US" altLang="ja-JP" sz="4400" dirty="0" smtClean="0"/>
                <a:t/>
              </a:r>
              <a:br>
                <a:rPr lang="en-US" altLang="ja-JP" sz="4400" dirty="0" smtClean="0"/>
              </a:br>
              <a:r>
                <a:rPr lang="ja-JP" altLang="en-US" sz="4400" dirty="0" smtClean="0"/>
                <a:t>情報の創出</a:t>
              </a:r>
            </a:p>
          </p:txBody>
        </p:sp>
      </p:grpSp>
      <p:sp>
        <p:nvSpPr>
          <p:cNvPr id="24" name="フレーム 23"/>
          <p:cNvSpPr/>
          <p:nvPr/>
        </p:nvSpPr>
        <p:spPr>
          <a:xfrm>
            <a:off x="23149" y="1605422"/>
            <a:ext cx="4919241" cy="1600766"/>
          </a:xfrm>
          <a:prstGeom prst="frame">
            <a:avLst>
              <a:gd name="adj1" fmla="val 35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3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オープンデータ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516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オープンデータ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91047" y="2152891"/>
            <a:ext cx="8607626" cy="3980280"/>
          </a:xfrm>
        </p:spPr>
        <p:txBody>
          <a:bodyPr>
            <a:normAutofit/>
          </a:bodyPr>
          <a:lstStyle/>
          <a:p>
            <a:r>
              <a:rPr lang="ja-JP" altLang="en-US" sz="5400" dirty="0" smtClean="0"/>
              <a:t>機械判読に適したデータ</a:t>
            </a:r>
            <a:endParaRPr lang="en-US" altLang="ja-JP" sz="5400" dirty="0" smtClean="0"/>
          </a:p>
          <a:p>
            <a:endParaRPr lang="en-US" altLang="ja-JP" sz="5400" dirty="0" smtClean="0"/>
          </a:p>
          <a:p>
            <a:r>
              <a:rPr lang="ja-JP" altLang="en-US" sz="5400" dirty="0" smtClean="0"/>
              <a:t>二次利用が可能なルールで公開</a:t>
            </a:r>
            <a:endParaRPr lang="en-US" altLang="ja-JP" sz="5400" dirty="0" smtClean="0"/>
          </a:p>
        </p:txBody>
      </p:sp>
      <p:sp>
        <p:nvSpPr>
          <p:cNvPr id="4" name="正方形/長方形 3"/>
          <p:cNvSpPr/>
          <p:nvPr/>
        </p:nvSpPr>
        <p:spPr>
          <a:xfrm>
            <a:off x="2222339" y="6530417"/>
            <a:ext cx="69460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/>
              <a:t>http://www.soumu.go.jp/menu_seisaku/ictseisaku/ictriyou/opendata/</a:t>
            </a:r>
          </a:p>
        </p:txBody>
      </p:sp>
    </p:spTree>
    <p:extLst>
      <p:ext uri="{BB962C8B-B14F-4D97-AF65-F5344CB8AC3E}">
        <p14:creationId xmlns:p14="http://schemas.microsoft.com/office/powerpoint/2010/main" val="166871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オープンデータ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91047" y="2152891"/>
            <a:ext cx="8607626" cy="3980280"/>
          </a:xfrm>
        </p:spPr>
        <p:txBody>
          <a:bodyPr>
            <a:normAutofit/>
          </a:bodyPr>
          <a:lstStyle/>
          <a:p>
            <a:r>
              <a:rPr lang="ja-JP" altLang="en-US" sz="5400" dirty="0" smtClean="0">
                <a:solidFill>
                  <a:srgbClr val="FF0000"/>
                </a:solidFill>
              </a:rPr>
              <a:t>機械判読に適したデータ</a:t>
            </a:r>
            <a:endParaRPr lang="en-US" altLang="ja-JP" sz="5400" dirty="0" smtClean="0">
              <a:solidFill>
                <a:srgbClr val="FF0000"/>
              </a:solidFill>
            </a:endParaRPr>
          </a:p>
          <a:p>
            <a:endParaRPr lang="en-US" altLang="ja-JP" sz="5400" dirty="0" smtClean="0"/>
          </a:p>
          <a:p>
            <a:r>
              <a:rPr lang="ja-JP" altLang="en-US" sz="5400" dirty="0" smtClean="0"/>
              <a:t>二次利用が可能なルールで公開</a:t>
            </a:r>
            <a:endParaRPr lang="en-US" altLang="ja-JP" sz="5400" dirty="0" smtClean="0"/>
          </a:p>
        </p:txBody>
      </p:sp>
      <p:sp>
        <p:nvSpPr>
          <p:cNvPr id="4" name="正方形/長方形 3"/>
          <p:cNvSpPr/>
          <p:nvPr/>
        </p:nvSpPr>
        <p:spPr>
          <a:xfrm>
            <a:off x="2222339" y="6530417"/>
            <a:ext cx="69460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/>
              <a:t>http://www.soumu.go.jp/menu_seisaku/ictseisaku/ictriyou/opendata/</a:t>
            </a:r>
          </a:p>
        </p:txBody>
      </p:sp>
    </p:spTree>
    <p:extLst>
      <p:ext uri="{BB962C8B-B14F-4D97-AF65-F5344CB8AC3E}">
        <p14:creationId xmlns:p14="http://schemas.microsoft.com/office/powerpoint/2010/main" val="97676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715" y="206828"/>
            <a:ext cx="4539704" cy="416922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4168" y="2634342"/>
            <a:ext cx="5899832" cy="393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3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18160" y="1824222"/>
            <a:ext cx="8079302" cy="3056835"/>
          </a:xfrm>
        </p:spPr>
        <p:txBody>
          <a:bodyPr anchor="ctr" anchorCtr="0">
            <a:normAutofit/>
          </a:bodyPr>
          <a:lstStyle/>
          <a:p>
            <a:pPr algn="ctr"/>
            <a:r>
              <a:rPr kumimoji="1" lang="ja-JP" altLang="en-US" dirty="0" smtClean="0"/>
              <a:t>ちょっと質問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6141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99" y="774223"/>
            <a:ext cx="9018788" cy="4613875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3067291" y="5479639"/>
            <a:ext cx="62156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dirty="0" smtClean="0"/>
              <a:t>京都大学研究資源アーカイブ</a:t>
            </a:r>
            <a:r>
              <a:rPr lang="en-US" altLang="ja-JP" sz="1600" dirty="0" smtClean="0"/>
              <a:t> </a:t>
            </a:r>
            <a:r>
              <a:rPr lang="ja-JP" altLang="en-US" sz="1600" dirty="0" smtClean="0"/>
              <a:t>http</a:t>
            </a:r>
            <a:r>
              <a:rPr lang="ja-JP" altLang="en-US" sz="1600" dirty="0"/>
              <a:t>://www.rra.museum.kyoto-u.ac.jp/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067291" y="5818193"/>
            <a:ext cx="5769979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ja-JP" altLang="en-US" dirty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 宮本</a:t>
            </a:r>
            <a:r>
              <a:rPr lang="ja-JP" altLang="en-US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正太郎</a:t>
            </a:r>
            <a:r>
              <a:rPr lang="en-US" altLang="ja-JP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 (1955-1976) </a:t>
            </a:r>
            <a:r>
              <a:rPr lang="ja-JP" altLang="en-US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による火星スケッチ画像</a:t>
            </a:r>
            <a:endParaRPr lang="en-US" altLang="ja-JP" dirty="0" smtClean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291047" y="46066"/>
            <a:ext cx="8607626" cy="7281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1" sz="72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</a:lstStyle>
          <a:p>
            <a:r>
              <a:rPr lang="ja-JP" altLang="en-US" sz="4000" dirty="0" smtClean="0"/>
              <a:t>機械判読に適したデータ</a:t>
            </a:r>
            <a:r>
              <a:rPr lang="en-US" altLang="ja-JP" sz="4000" dirty="0" smtClean="0"/>
              <a:t>?</a:t>
            </a:r>
            <a:endParaRPr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04089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1319515" y="5479639"/>
            <a:ext cx="79633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dirty="0" smtClean="0"/>
              <a:t>総務省</a:t>
            </a:r>
            <a:r>
              <a:rPr lang="en-US" altLang="ja-JP" sz="1600" dirty="0" smtClean="0"/>
              <a:t> </a:t>
            </a:r>
            <a:r>
              <a:rPr lang="ja-JP" altLang="en-US" sz="1600" dirty="0" smtClean="0"/>
              <a:t>平成</a:t>
            </a:r>
            <a:r>
              <a:rPr lang="en-US" altLang="ja-JP" sz="1600" dirty="0" smtClean="0"/>
              <a:t>29</a:t>
            </a:r>
            <a:r>
              <a:rPr lang="ja-JP" altLang="en-US" sz="1600" dirty="0" smtClean="0"/>
              <a:t>年版</a:t>
            </a:r>
            <a:r>
              <a:rPr lang="en-US" altLang="ja-JP" sz="1600" dirty="0" smtClean="0"/>
              <a:t> </a:t>
            </a:r>
            <a:r>
              <a:rPr lang="ja-JP" altLang="en-US" sz="1600" dirty="0" smtClean="0"/>
              <a:t>情報通信白書</a:t>
            </a:r>
            <a:r>
              <a:rPr lang="en-US" altLang="ja-JP" sz="1600" dirty="0"/>
              <a:t/>
            </a:r>
            <a:br>
              <a:rPr lang="en-US" altLang="ja-JP" sz="1600" dirty="0"/>
            </a:br>
            <a:r>
              <a:rPr lang="en-US" altLang="ja-JP" sz="1600" dirty="0" smtClean="0"/>
              <a:t>http</a:t>
            </a:r>
            <a:r>
              <a:rPr lang="en-US" altLang="ja-JP" sz="1600" dirty="0"/>
              <a:t>://</a:t>
            </a:r>
            <a:r>
              <a:rPr lang="en-US" altLang="ja-JP" sz="1600" dirty="0" err="1"/>
              <a:t>www.soumu.go.jp</a:t>
            </a:r>
            <a:r>
              <a:rPr lang="en-US" altLang="ja-JP" sz="1600" dirty="0"/>
              <a:t>/</a:t>
            </a:r>
            <a:r>
              <a:rPr lang="en-US" altLang="ja-JP" sz="1600" dirty="0" err="1"/>
              <a:t>johotsusintokei</a:t>
            </a:r>
            <a:r>
              <a:rPr lang="en-US" altLang="ja-JP" sz="1600" dirty="0"/>
              <a:t>/whitepaper/ja/h29/html/nc111110.html</a:t>
            </a:r>
            <a:endParaRPr lang="ja-JP" altLang="en-US" sz="16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673752" y="6064414"/>
            <a:ext cx="6163518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ja-JP" altLang="en-US" dirty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我が国の情報通信機器の保有状況の</a:t>
            </a:r>
            <a:r>
              <a:rPr lang="ja-JP" altLang="en-US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推移</a:t>
            </a:r>
            <a:r>
              <a:rPr lang="en-US" altLang="ja-JP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 (</a:t>
            </a:r>
            <a:r>
              <a:rPr lang="ja-JP" altLang="en-US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世帯</a:t>
            </a:r>
            <a:r>
              <a:rPr lang="en-US" altLang="ja-JP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) </a:t>
            </a:r>
            <a:r>
              <a:rPr lang="ja-JP" altLang="en-US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グラフ画像</a:t>
            </a:r>
            <a:endParaRPr lang="en-US" altLang="ja-JP" dirty="0" smtClean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03" y="557179"/>
            <a:ext cx="8752114" cy="4922460"/>
          </a:xfrm>
          <a:prstGeom prst="rect">
            <a:avLst/>
          </a:prstGeom>
        </p:spPr>
      </p:pic>
      <p:sp>
        <p:nvSpPr>
          <p:cNvPr id="7" name="タイトル 1"/>
          <p:cNvSpPr txBox="1">
            <a:spLocks/>
          </p:cNvSpPr>
          <p:nvPr/>
        </p:nvSpPr>
        <p:spPr>
          <a:xfrm>
            <a:off x="291047" y="46066"/>
            <a:ext cx="8607626" cy="7281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1" sz="72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</a:lstStyle>
          <a:p>
            <a:r>
              <a:rPr lang="ja-JP" altLang="en-US" sz="4000" dirty="0" smtClean="0"/>
              <a:t>機械判読に適したデータ</a:t>
            </a:r>
            <a:r>
              <a:rPr lang="en-US" altLang="ja-JP" sz="4000" dirty="0" smtClean="0"/>
              <a:t>?</a:t>
            </a:r>
            <a:endParaRPr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90280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2534855" y="5479639"/>
            <a:ext cx="67480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dirty="0" smtClean="0"/>
              <a:t>北海道大学学術成果コレクション</a:t>
            </a:r>
            <a:r>
              <a:rPr lang="en-US" altLang="ja-JP" sz="1600" dirty="0"/>
              <a:t/>
            </a:r>
            <a:br>
              <a:rPr lang="en-US" altLang="ja-JP" sz="1600" dirty="0"/>
            </a:br>
            <a:r>
              <a:rPr lang="en-US" altLang="ja-JP" sz="1600" dirty="0"/>
              <a:t>https://</a:t>
            </a:r>
            <a:r>
              <a:rPr lang="en-US" altLang="ja-JP" sz="1600" dirty="0" err="1"/>
              <a:t>eprints.lib.hokudai.ac.jp</a:t>
            </a:r>
            <a:r>
              <a:rPr lang="en-US" altLang="ja-JP" sz="1600" dirty="0"/>
              <a:t>/</a:t>
            </a:r>
            <a:r>
              <a:rPr lang="en-US" altLang="ja-JP" sz="1600" dirty="0" err="1"/>
              <a:t>dspace</a:t>
            </a:r>
            <a:r>
              <a:rPr lang="en-US" altLang="ja-JP" sz="1600" dirty="0"/>
              <a:t>/handle/2115/56687</a:t>
            </a:r>
            <a:endParaRPr lang="ja-JP" altLang="en-US" sz="16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754775" y="6064415"/>
            <a:ext cx="6082496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altLang="ja-JP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Yamashita (2014, </a:t>
            </a:r>
            <a:r>
              <a:rPr lang="ja-JP" altLang="en-US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博士学位論文</a:t>
            </a:r>
            <a:r>
              <a:rPr lang="en-US" altLang="ja-JP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) PDF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7057" y="525611"/>
            <a:ext cx="4193123" cy="502689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22439"/>
            <a:ext cx="5120055" cy="4489222"/>
          </a:xfrm>
          <a:prstGeom prst="rect">
            <a:avLst/>
          </a:prstGeom>
        </p:spPr>
      </p:pic>
      <p:sp>
        <p:nvSpPr>
          <p:cNvPr id="7" name="タイトル 1"/>
          <p:cNvSpPr txBox="1">
            <a:spLocks/>
          </p:cNvSpPr>
          <p:nvPr/>
        </p:nvSpPr>
        <p:spPr>
          <a:xfrm>
            <a:off x="291047" y="46066"/>
            <a:ext cx="8607626" cy="7281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1" sz="72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</a:lstStyle>
          <a:p>
            <a:r>
              <a:rPr lang="ja-JP" altLang="en-US" sz="4000" dirty="0" smtClean="0"/>
              <a:t>機械判読に適したデータ</a:t>
            </a:r>
            <a:r>
              <a:rPr lang="en-US" altLang="ja-JP" sz="4000" dirty="0" smtClean="0"/>
              <a:t>?</a:t>
            </a:r>
            <a:endParaRPr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95830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190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18160" y="1824222"/>
            <a:ext cx="8079302" cy="3056835"/>
          </a:xfrm>
        </p:spPr>
        <p:txBody>
          <a:bodyPr anchor="ctr" anchorCtr="0">
            <a:normAutofit/>
          </a:bodyPr>
          <a:lstStyle/>
          <a:p>
            <a:pPr algn="ctr"/>
            <a:r>
              <a:rPr kumimoji="1" lang="ja-JP" altLang="en-US" dirty="0" smtClean="0"/>
              <a:t>実はどれも微妙</a:t>
            </a:r>
            <a:r>
              <a:rPr lang="en-US" altLang="ja-JP" dirty="0" smtClean="0"/>
              <a:t>...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6534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機械判読に適したデータ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91047" y="1293011"/>
            <a:ext cx="8607626" cy="4861932"/>
          </a:xfrm>
        </p:spPr>
        <p:txBody>
          <a:bodyPr>
            <a:normAutofit/>
          </a:bodyPr>
          <a:lstStyle/>
          <a:p>
            <a:r>
              <a:rPr lang="ja-JP" altLang="en-US" dirty="0" smtClean="0"/>
              <a:t>再編集可能なデータ</a:t>
            </a:r>
            <a:endParaRPr lang="en-US" altLang="ja-JP" dirty="0"/>
          </a:p>
          <a:p>
            <a:pPr lvl="1"/>
            <a:r>
              <a:rPr lang="en-US" altLang="ja-JP" dirty="0" smtClean="0"/>
              <a:t>.</a:t>
            </a:r>
            <a:r>
              <a:rPr lang="en-US" altLang="ja-JP" dirty="0" err="1" smtClean="0"/>
              <a:t>docx</a:t>
            </a:r>
            <a:r>
              <a:rPr lang="en-US" altLang="ja-JP" dirty="0" smtClean="0"/>
              <a:t>, .</a:t>
            </a:r>
            <a:r>
              <a:rPr lang="en-US" altLang="ja-JP" dirty="0" err="1" smtClean="0"/>
              <a:t>xlsx</a:t>
            </a:r>
            <a:r>
              <a:rPr lang="en-US" altLang="ja-JP" dirty="0" smtClean="0"/>
              <a:t>, etc.</a:t>
            </a:r>
          </a:p>
          <a:p>
            <a:pPr lvl="1"/>
            <a:r>
              <a:rPr lang="en-US" altLang="ja-JP" dirty="0" smtClean="0"/>
              <a:t>PDF </a:t>
            </a:r>
            <a:r>
              <a:rPr lang="ja-JP" altLang="en-US" dirty="0" smtClean="0"/>
              <a:t>や画像は再編集がしにくい</a:t>
            </a:r>
            <a:endParaRPr lang="en-US" altLang="ja-JP" dirty="0"/>
          </a:p>
          <a:p>
            <a:endParaRPr lang="en-US" altLang="ja-JP" dirty="0" smtClean="0"/>
          </a:p>
          <a:p>
            <a:r>
              <a:rPr lang="ja-JP" altLang="en-US" dirty="0" smtClean="0"/>
              <a:t>特定のアプリケーションソフトウェアに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依存しないデータ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テキスト</a:t>
            </a:r>
            <a:r>
              <a:rPr lang="en-US" altLang="ja-JP" dirty="0" smtClean="0"/>
              <a:t>/</a:t>
            </a:r>
            <a:r>
              <a:rPr lang="ja-JP" altLang="en-US" dirty="0" smtClean="0"/>
              <a:t>テキスト化可能なデータ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en-US" altLang="ja-JP" dirty="0" smtClean="0"/>
              <a:t>.txt, .csv, etc.</a:t>
            </a:r>
          </a:p>
        </p:txBody>
      </p:sp>
    </p:spTree>
    <p:extLst>
      <p:ext uri="{BB962C8B-B14F-4D97-AF65-F5344CB8AC3E}">
        <p14:creationId xmlns:p14="http://schemas.microsoft.com/office/powerpoint/2010/main" val="75814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屈折矢印 2"/>
          <p:cNvSpPr/>
          <p:nvPr/>
        </p:nvSpPr>
        <p:spPr>
          <a:xfrm rot="5400000">
            <a:off x="2547969" y="3795258"/>
            <a:ext cx="1481560" cy="1608881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タイトル 1"/>
          <p:cNvSpPr>
            <a:spLocks noGrp="1"/>
          </p:cNvSpPr>
          <p:nvPr>
            <p:ph type="ctrTitle"/>
          </p:nvPr>
        </p:nvSpPr>
        <p:spPr>
          <a:xfrm>
            <a:off x="214131" y="819837"/>
            <a:ext cx="5810491" cy="2430683"/>
          </a:xfrm>
        </p:spPr>
        <p:txBody>
          <a:bodyPr anchor="ctr" anchorCtr="0">
            <a:noAutofit/>
          </a:bodyPr>
          <a:lstStyle/>
          <a:p>
            <a:r>
              <a:rPr lang="mr-IN" altLang="ja-JP" sz="1200" dirty="0" err="1"/>
              <a:t>U</a:t>
            </a:r>
            <a:r>
              <a:rPr lang="mr-IN" altLang="ja-JP" sz="1200" dirty="0"/>
              <a:t> =  -3.753447, -3.980105, -3.88012, -3.528407, -3.141181, -2.75914, -2.325109,    -1.995647, -2.059718, -2.479144, -2.937844, -3.2489, -3.504571,    -3.955837, -4.497086, -4.677505, -4.449816, -4.108066, -3.803918,    -3.545903, -3.296226, -2.916746, -2.327974, -1.6814, -1.189426,    -0.9432625, -0.7508498, -0.5276389, -0.4422847, -0.6041125, -0.9347697,    -1.122879, -1.205474, -1.114394, -0.6862025, -0.2536282, 0.02295279,    0.1563054, 0.1217001, -0.003447859, -0.16923, -0.1558833, 0.003771556,    0.4617338, 1.204236, 1.308224, 0.2687533, -0.9679806, -1.649381,    -1.804883, -1.342199, -0.7999928, -0.5411246, -0.3569582, -0.2680747,    -0.1530125, 0.09650842, 0.4294047, 0.7691718, 1.015048, 1.190517,    1.305257, 1.255895, 1.140942, 1.143359, 1.261203, 1.501337, 1.83271,    2.067816, 2.154952, 2.232185, 2.343327, 2.527365, 2.672348, 2.781908,</a:t>
            </a:r>
            <a:endParaRPr kumimoji="1" lang="ja-JP" altLang="en-US" sz="1200" dirty="0"/>
          </a:p>
        </p:txBody>
      </p:sp>
      <p:sp>
        <p:nvSpPr>
          <p:cNvPr id="8" name="屈折矢印 7"/>
          <p:cNvSpPr/>
          <p:nvPr/>
        </p:nvSpPr>
        <p:spPr>
          <a:xfrm rot="16200000">
            <a:off x="6088283" y="1459277"/>
            <a:ext cx="1481560" cy="1608881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禁止 3"/>
          <p:cNvSpPr/>
          <p:nvPr/>
        </p:nvSpPr>
        <p:spPr>
          <a:xfrm>
            <a:off x="6405461" y="293127"/>
            <a:ext cx="1145894" cy="1145894"/>
          </a:xfrm>
          <a:prstGeom prst="noSmoking">
            <a:avLst>
              <a:gd name="adj" fmla="val 12566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ドーナツ 8"/>
          <p:cNvSpPr/>
          <p:nvPr/>
        </p:nvSpPr>
        <p:spPr>
          <a:xfrm>
            <a:off x="763929" y="5503764"/>
            <a:ext cx="1169043" cy="1169043"/>
          </a:xfrm>
          <a:prstGeom prst="donut">
            <a:avLst>
              <a:gd name="adj" fmla="val 14850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526" y="3088415"/>
            <a:ext cx="3597476" cy="359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4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/>
        </p:nvPicPr>
        <p:blipFill>
          <a:blip r:embed="rId2">
            <a:alphaModFix amt="61000"/>
          </a:blip>
          <a:stretch>
            <a:fillRect/>
          </a:stretch>
        </p:blipFill>
        <p:spPr>
          <a:xfrm>
            <a:off x="-5212949" y="741130"/>
            <a:ext cx="9144000" cy="5142869"/>
          </a:xfrm>
          <a:prstGeom prst="rect">
            <a:avLst/>
          </a:prstGeom>
        </p:spPr>
      </p:pic>
      <p:pic>
        <p:nvPicPr>
          <p:cNvPr id="10" name="Picture 2" descr="http://gpsrsgis.up.seesaa.net/image/csv01.gif"/>
          <p:cNvPicPr>
            <a:picLocks noChangeAspect="1" noChangeArrowheads="1"/>
          </p:cNvPicPr>
          <p:nvPr/>
        </p:nvPicPr>
        <p:blipFill>
          <a:blip r:embed="rId3" cstate="print">
            <a:alphaModFix amt="61000"/>
          </a:blip>
          <a:srcRect/>
          <a:stretch>
            <a:fillRect/>
          </a:stretch>
        </p:blipFill>
        <p:spPr bwMode="auto">
          <a:xfrm>
            <a:off x="3831079" y="1207141"/>
            <a:ext cx="5988157" cy="4491118"/>
          </a:xfrm>
          <a:prstGeom prst="rect">
            <a:avLst/>
          </a:prstGeom>
          <a:noFill/>
        </p:spPr>
      </p:pic>
      <p:sp>
        <p:nvSpPr>
          <p:cNvPr id="4" name="テキスト ボックス 3"/>
          <p:cNvSpPr txBox="1"/>
          <p:nvPr/>
        </p:nvSpPr>
        <p:spPr>
          <a:xfrm>
            <a:off x="515876" y="4509120"/>
            <a:ext cx="30414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 smtClean="0">
                <a:latin typeface="+mj-ea"/>
                <a:ea typeface="+mj-ea"/>
              </a:rPr>
              <a:t>JPEG/PDF</a:t>
            </a:r>
            <a:endParaRPr kumimoji="1" lang="ja-JP" altLang="en-US" sz="4400" dirty="0">
              <a:latin typeface="+mj-ea"/>
              <a:ea typeface="+mj-ea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323936" y="4405549"/>
            <a:ext cx="26019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smtClean="0">
                <a:latin typeface="+mj-ea"/>
                <a:ea typeface="+mj-ea"/>
              </a:rPr>
              <a:t>CSV/XML</a:t>
            </a:r>
            <a:endParaRPr kumimoji="1" lang="ja-JP" altLang="en-US" sz="4400" dirty="0">
              <a:latin typeface="+mj-ea"/>
              <a:ea typeface="+mj-ea"/>
            </a:endParaRPr>
          </a:p>
        </p:txBody>
      </p:sp>
      <p:sp>
        <p:nvSpPr>
          <p:cNvPr id="12" name="加算記号 11"/>
          <p:cNvSpPr/>
          <p:nvPr/>
        </p:nvSpPr>
        <p:spPr>
          <a:xfrm rot="2700000">
            <a:off x="-447651" y="569589"/>
            <a:ext cx="4968552" cy="4968552"/>
          </a:xfrm>
          <a:prstGeom prst="mathPlus">
            <a:avLst>
              <a:gd name="adj1" fmla="val 7161"/>
            </a:avLst>
          </a:prstGeom>
          <a:solidFill>
            <a:srgbClr val="FF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ドーナツ 13"/>
          <p:cNvSpPr/>
          <p:nvPr/>
        </p:nvSpPr>
        <p:spPr>
          <a:xfrm>
            <a:off x="5148064" y="1484784"/>
            <a:ext cx="2952328" cy="2952328"/>
          </a:xfrm>
          <a:prstGeom prst="donut">
            <a:avLst>
              <a:gd name="adj" fmla="val 7782"/>
            </a:avLst>
          </a:prstGeom>
          <a:solidFill>
            <a:srgbClr val="FF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タイトル 1"/>
          <p:cNvSpPr>
            <a:spLocks noGrp="1"/>
          </p:cNvSpPr>
          <p:nvPr>
            <p:ph type="title"/>
          </p:nvPr>
        </p:nvSpPr>
        <p:spPr>
          <a:xfrm>
            <a:off x="194773" y="107579"/>
            <a:ext cx="8229600" cy="810195"/>
          </a:xfrm>
        </p:spPr>
        <p:txBody>
          <a:bodyPr/>
          <a:lstStyle/>
          <a:p>
            <a:r>
              <a:rPr kumimoji="1" lang="ja-JP" altLang="en-US" sz="4800" dirty="0" smtClean="0">
                <a:solidFill>
                  <a:srgbClr val="000000"/>
                </a:solidFill>
              </a:rPr>
              <a:t>機械判読</a:t>
            </a:r>
            <a:r>
              <a:rPr lang="ja-JP" altLang="en-US" sz="4800" dirty="0" smtClean="0">
                <a:solidFill>
                  <a:srgbClr val="000000"/>
                </a:solidFill>
              </a:rPr>
              <a:t>に適したデータ</a:t>
            </a:r>
            <a:r>
              <a:rPr kumimoji="1" lang="ja-JP" altLang="en-US" sz="4800" dirty="0" smtClean="0">
                <a:solidFill>
                  <a:srgbClr val="000000"/>
                </a:solidFill>
              </a:rPr>
              <a:t>形式</a:t>
            </a:r>
            <a:endParaRPr kumimoji="1" lang="ja-JP" altLang="en-US" sz="4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30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オープンデータ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91047" y="2152891"/>
            <a:ext cx="8607626" cy="3980280"/>
          </a:xfrm>
        </p:spPr>
        <p:txBody>
          <a:bodyPr>
            <a:normAutofit/>
          </a:bodyPr>
          <a:lstStyle/>
          <a:p>
            <a:r>
              <a:rPr lang="ja-JP" altLang="en-US" sz="5400" dirty="0" smtClean="0"/>
              <a:t>機械判読に適したデータ</a:t>
            </a:r>
            <a:endParaRPr lang="en-US" altLang="ja-JP" sz="5400" dirty="0" smtClean="0"/>
          </a:p>
          <a:p>
            <a:endParaRPr lang="en-US" altLang="ja-JP" sz="5400" dirty="0" smtClean="0"/>
          </a:p>
          <a:p>
            <a:r>
              <a:rPr lang="ja-JP" altLang="en-US" sz="5400" dirty="0" smtClean="0">
                <a:solidFill>
                  <a:srgbClr val="FF0000"/>
                </a:solidFill>
              </a:rPr>
              <a:t>二次利用が可能なルールで公開</a:t>
            </a:r>
            <a:endParaRPr lang="en-US" altLang="ja-JP" sz="5400" dirty="0" smtClean="0">
              <a:solidFill>
                <a:srgbClr val="FF0000"/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222339" y="6530417"/>
            <a:ext cx="69460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/>
              <a:t>http://www.soumu.go.jp/menu_seisaku/ictseisaku/ictriyou/opendata/</a:t>
            </a:r>
          </a:p>
        </p:txBody>
      </p:sp>
    </p:spTree>
    <p:extLst>
      <p:ext uri="{BB962C8B-B14F-4D97-AF65-F5344CB8AC3E}">
        <p14:creationId xmlns:p14="http://schemas.microsoft.com/office/powerpoint/2010/main" val="9814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30300"/>
            <a:ext cx="9144000" cy="458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76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3557" y="4988349"/>
            <a:ext cx="1171228" cy="92465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1177" y="6111692"/>
            <a:ext cx="1043608" cy="367872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380129" y="6479564"/>
            <a:ext cx="74034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/>
              <a:t>https://</a:t>
            </a:r>
            <a:r>
              <a:rPr lang="en-US" altLang="ja-JP" sz="1600" dirty="0" err="1"/>
              <a:t>www.nasa.gov</a:t>
            </a:r>
            <a:r>
              <a:rPr lang="en-US" altLang="ja-JP" sz="1600" dirty="0"/>
              <a:t>/feature/new-horizons-spacecraft-displays-pluto-s-big-heart-0</a:t>
            </a:r>
            <a:endParaRPr lang="ja-JP" altLang="en-US" sz="1600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0"/>
            <a:ext cx="6389914" cy="638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9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/>
          <p:cNvSpPr txBox="1">
            <a:spLocks/>
          </p:cNvSpPr>
          <p:nvPr/>
        </p:nvSpPr>
        <p:spPr>
          <a:xfrm>
            <a:off x="7441324" y="6539259"/>
            <a:ext cx="1702676" cy="318741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1" sz="72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</a:lstStyle>
          <a:p>
            <a:pPr algn="ctr"/>
            <a:r>
              <a:rPr lang="en-US" altLang="ja-JP" sz="1400" dirty="0" smtClean="0">
                <a:solidFill>
                  <a:srgbClr val="FFC000"/>
                </a:solidFill>
              </a:rPr>
              <a:t>2016.06.12 </a:t>
            </a:r>
            <a:r>
              <a:rPr lang="ja-JP" altLang="en-US" sz="1400" dirty="0" smtClean="0">
                <a:solidFill>
                  <a:srgbClr val="FFC000"/>
                </a:solidFill>
              </a:rPr>
              <a:t>撮影</a:t>
            </a:r>
            <a:endParaRPr lang="ja-JP" altLang="en-US" sz="1400" dirty="0">
              <a:solidFill>
                <a:srgbClr val="FFC000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539" y="448640"/>
            <a:ext cx="8356922" cy="557237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2226" y="6097954"/>
            <a:ext cx="1260872" cy="441305"/>
          </a:xfrm>
          <a:prstGeom prst="rect">
            <a:avLst/>
          </a:prstGeom>
        </p:spPr>
      </p:pic>
      <p:sp>
        <p:nvSpPr>
          <p:cNvPr id="8" name="タイトル 1"/>
          <p:cNvSpPr txBox="1">
            <a:spLocks/>
          </p:cNvSpPr>
          <p:nvPr/>
        </p:nvSpPr>
        <p:spPr>
          <a:xfrm>
            <a:off x="6458673" y="6539259"/>
            <a:ext cx="1006998" cy="318741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1" sz="72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</a:lstStyle>
          <a:p>
            <a:pPr algn="ctr"/>
            <a:r>
              <a:rPr lang="en-US" altLang="ja-JP" sz="1400" smtClean="0">
                <a:solidFill>
                  <a:srgbClr val="FFC000"/>
                </a:solidFill>
              </a:rPr>
              <a:t>Mkuriki</a:t>
            </a:r>
            <a:endParaRPr lang="ja-JP" altLang="en-US" sz="1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82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476" y="0"/>
            <a:ext cx="4172673" cy="6460914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6417" y="5636182"/>
            <a:ext cx="1260872" cy="441305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6881149" y="5171105"/>
            <a:ext cx="2286000" cy="244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00" dirty="0" err="1"/>
              <a:t>Hatsune</a:t>
            </a:r>
            <a:r>
              <a:rPr lang="en-US" altLang="ja-JP" sz="1000" dirty="0"/>
              <a:t> </a:t>
            </a:r>
            <a:r>
              <a:rPr lang="en-US" altLang="ja-JP" sz="1000" dirty="0" err="1"/>
              <a:t>Miku</a:t>
            </a:r>
            <a:r>
              <a:rPr lang="en-US" altLang="ja-JP" sz="1000" dirty="0"/>
              <a:t> / </a:t>
            </a:r>
            <a:r>
              <a:rPr lang="en-US" altLang="ja-JP" sz="1000" dirty="0" err="1"/>
              <a:t>Crypton</a:t>
            </a:r>
            <a:r>
              <a:rPr lang="en-US" altLang="ja-JP" sz="1000" dirty="0"/>
              <a:t> Future Media </a:t>
            </a:r>
            <a:endParaRPr lang="ja-JP" altLang="en-US" sz="1000" dirty="0"/>
          </a:p>
        </p:txBody>
      </p:sp>
      <p:sp>
        <p:nvSpPr>
          <p:cNvPr id="5" name="正方形/長方形 4"/>
          <p:cNvSpPr/>
          <p:nvPr/>
        </p:nvSpPr>
        <p:spPr>
          <a:xfrm>
            <a:off x="0" y="6508649"/>
            <a:ext cx="88430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dirty="0" smtClean="0">
                <a:hlinkClick r:id="rId4"/>
              </a:rPr>
              <a:t>http</a:t>
            </a:r>
            <a:r>
              <a:rPr lang="ja-JP" altLang="en-US" sz="1600" dirty="0">
                <a:hlinkClick r:id="rId4"/>
              </a:rPr>
              <a:t>://www.itmedia.co.jp/news/articles/1212/17/news030.</a:t>
            </a:r>
            <a:r>
              <a:rPr lang="ja-JP" altLang="en-US" sz="1600" dirty="0" smtClean="0">
                <a:hlinkClick r:id="rId4"/>
              </a:rPr>
              <a:t>html</a:t>
            </a:r>
            <a:endParaRPr lang="en-US" altLang="ja-JP" sz="1600" dirty="0" smtClean="0"/>
          </a:p>
        </p:txBody>
      </p:sp>
    </p:spTree>
    <p:extLst>
      <p:ext uri="{BB962C8B-B14F-4D97-AF65-F5344CB8AC3E}">
        <p14:creationId xmlns:p14="http://schemas.microsoft.com/office/powerpoint/2010/main" val="94126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二次利用が可能なライセンス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2017" y="2409288"/>
            <a:ext cx="5029897" cy="1200203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4114800" y="5953207"/>
            <a:ext cx="5029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hlinkClick r:id="rId3"/>
              </a:rPr>
              <a:t>https://</a:t>
            </a:r>
            <a:r>
              <a:rPr lang="en-US" altLang="ja-JP" dirty="0" smtClean="0">
                <a:hlinkClick r:id="rId3"/>
              </a:rPr>
              <a:t>www.youtube.com/watch?v=PN0YC55Z7xo</a:t>
            </a: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51784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37457" y="286604"/>
            <a:ext cx="8561216" cy="728157"/>
          </a:xfrm>
        </p:spPr>
        <p:txBody>
          <a:bodyPr/>
          <a:lstStyle/>
          <a:p>
            <a:r>
              <a:rPr kumimoji="1" lang="ja-JP" altLang="en-US" dirty="0" smtClean="0"/>
              <a:t>ちょっと休憩</a:t>
            </a:r>
            <a:r>
              <a:rPr lang="en-US" altLang="ja-JP" dirty="0" smtClean="0"/>
              <a:t>...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43" y="1842972"/>
            <a:ext cx="3788229" cy="426842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419" y="1164771"/>
            <a:ext cx="5163870" cy="517681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8468" y="4223657"/>
            <a:ext cx="2274389" cy="1887743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629" y="3766457"/>
            <a:ext cx="2092861" cy="234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29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二次利用が可能なライセンス</a:t>
            </a:r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1787"/>
            <a:ext cx="9144000" cy="1879735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397428" y="3070771"/>
            <a:ext cx="613769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BY : </a:t>
            </a:r>
            <a:r>
              <a:rPr kumimoji="1" lang="ja-JP" altLang="en-US" sz="2800" dirty="0" smtClean="0">
                <a:latin typeface="ヒラギノ角ゴ ProN W6"/>
                <a:ea typeface="ヒラギノ角ゴ ProN W6"/>
                <a:cs typeface="ヒラギノ角ゴ ProN W6"/>
              </a:rPr>
              <a:t>権利者表示</a:t>
            </a:r>
            <a:r>
              <a:rPr kumimoji="1"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/>
            </a:r>
            <a:br>
              <a:rPr kumimoji="1"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</a:br>
            <a:r>
              <a:rPr kumimoji="1"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SA : </a:t>
            </a:r>
            <a:r>
              <a:rPr kumimoji="1" lang="ja-JP" altLang="en-US" sz="2800" dirty="0" smtClean="0">
                <a:latin typeface="ヒラギノ角ゴ ProN W6"/>
                <a:ea typeface="ヒラギノ角ゴ ProN W6"/>
                <a:cs typeface="ヒラギノ角ゴ ProN W6"/>
              </a:rPr>
              <a:t>権利継承</a:t>
            </a:r>
            <a:r>
              <a:rPr kumimoji="1"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/>
            </a:r>
            <a:br>
              <a:rPr kumimoji="1"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</a:br>
            <a:r>
              <a:rPr kumimoji="1"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NC : </a:t>
            </a:r>
            <a:r>
              <a:rPr kumimoji="1" lang="ja-JP" altLang="en-US" sz="2800" dirty="0" smtClean="0">
                <a:latin typeface="ヒラギノ角ゴ ProN W6"/>
                <a:ea typeface="ヒラギノ角ゴ ProN W6"/>
                <a:cs typeface="ヒラギノ角ゴ ProN W6"/>
              </a:rPr>
              <a:t>商用利用</a:t>
            </a:r>
            <a:r>
              <a:rPr kumimoji="1"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/>
            </a:r>
            <a:br>
              <a:rPr kumimoji="1"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</a:br>
            <a:r>
              <a:rPr kumimoji="1"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ND : </a:t>
            </a:r>
            <a:r>
              <a:rPr kumimoji="1" lang="ja-JP" altLang="en-US" sz="2800" dirty="0" smtClean="0">
                <a:latin typeface="ヒラギノ角ゴ ProN W6"/>
                <a:ea typeface="ヒラギノ角ゴ ProN W6"/>
                <a:cs typeface="ヒラギノ角ゴ ProN W6"/>
              </a:rPr>
              <a:t>改変禁止</a:t>
            </a:r>
            <a:r>
              <a:rPr kumimoji="1"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/>
            </a:r>
            <a:br>
              <a:rPr kumimoji="1"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</a:br>
            <a:r>
              <a:rPr kumimoji="1"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/>
            </a:r>
            <a:br>
              <a:rPr kumimoji="1"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</a:br>
            <a:r>
              <a:rPr kumimoji="1" lang="ja-JP" altLang="en-US" sz="2800" dirty="0" smtClean="0">
                <a:latin typeface="ヒラギノ角ゴ ProN W6"/>
                <a:ea typeface="ヒラギノ角ゴ ProN W6"/>
                <a:cs typeface="ヒラギノ角ゴ ProN W6"/>
              </a:rPr>
              <a:t>の組み合わせ</a:t>
            </a:r>
            <a:r>
              <a:rPr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/>
            </a:r>
            <a:br>
              <a:rPr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</a:br>
            <a:r>
              <a:rPr lang="ja-JP" altLang="en-US" sz="2800" dirty="0" smtClean="0">
                <a:latin typeface="ヒラギノ角ゴ ProN W6"/>
                <a:ea typeface="ヒラギノ角ゴ ProN W6"/>
                <a:cs typeface="ヒラギノ角ゴ ProN W6"/>
              </a:rPr>
              <a:t>最新バージョンは</a:t>
            </a:r>
            <a:r>
              <a:rPr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 CC-BY 4.0</a:t>
            </a:r>
            <a:endParaRPr kumimoji="1" lang="ja-JP" altLang="en-US" sz="2800" dirty="0">
              <a:latin typeface="ヒラギノ角ゴ ProN W6"/>
              <a:ea typeface="ヒラギノ角ゴ ProN W6"/>
              <a:cs typeface="ヒラギノ角ゴ ProN W6"/>
            </a:endParaRPr>
          </a:p>
        </p:txBody>
      </p:sp>
    </p:spTree>
    <p:extLst>
      <p:ext uri="{BB962C8B-B14F-4D97-AF65-F5344CB8AC3E}">
        <p14:creationId xmlns:p14="http://schemas.microsoft.com/office/powerpoint/2010/main" val="21349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91047" y="3796495"/>
            <a:ext cx="8607626" cy="2336675"/>
          </a:xfrm>
        </p:spPr>
        <p:txBody>
          <a:bodyPr>
            <a:normAutofit fontScale="92500" lnSpcReduction="10000"/>
          </a:bodyPr>
          <a:lstStyle/>
          <a:p>
            <a:r>
              <a:rPr lang="ja-JP" altLang="en-US" dirty="0">
                <a:latin typeface="ヒラギノ角ゴ ProN W6"/>
                <a:ea typeface="ヒラギノ角ゴ ProN W6"/>
                <a:cs typeface="ヒラギノ角ゴ ProN W6"/>
              </a:rPr>
              <a:t>原作者のクレジット</a:t>
            </a:r>
            <a:r>
              <a:rPr lang="en-US" altLang="ja-JP" dirty="0">
                <a:latin typeface="ヒラギノ角ゴ ProN W6"/>
                <a:ea typeface="ヒラギノ角ゴ ProN W6"/>
                <a:cs typeface="ヒラギノ角ゴ ProN W6"/>
              </a:rPr>
              <a:t/>
            </a:r>
            <a:br>
              <a:rPr lang="en-US" altLang="ja-JP" dirty="0">
                <a:latin typeface="ヒラギノ角ゴ ProN W6"/>
                <a:ea typeface="ヒラギノ角ゴ ProN W6"/>
                <a:cs typeface="ヒラギノ角ゴ ProN W6"/>
              </a:rPr>
            </a:br>
            <a:r>
              <a:rPr lang="ja-JP" altLang="en-US" dirty="0">
                <a:latin typeface="ヒラギノ角ゴ ProN W6"/>
                <a:ea typeface="ヒラギノ角ゴ ProN W6"/>
                <a:cs typeface="ヒラギノ角ゴ ProN W6"/>
              </a:rPr>
              <a:t>（氏名、作品タイトルなど）を表示すること</a:t>
            </a:r>
            <a:r>
              <a:rPr lang="en-US" altLang="ja-JP" dirty="0">
                <a:latin typeface="ヒラギノ角ゴ ProN W6"/>
                <a:ea typeface="ヒラギノ角ゴ ProN W6"/>
                <a:cs typeface="ヒラギノ角ゴ ProN W6"/>
              </a:rPr>
              <a:t/>
            </a:r>
            <a:br>
              <a:rPr lang="en-US" altLang="ja-JP" dirty="0">
                <a:latin typeface="ヒラギノ角ゴ ProN W6"/>
                <a:ea typeface="ヒラギノ角ゴ ProN W6"/>
                <a:cs typeface="ヒラギノ角ゴ ProN W6"/>
              </a:rPr>
            </a:br>
            <a:r>
              <a:rPr lang="en-US" altLang="ja-JP" dirty="0">
                <a:latin typeface="ヒラギノ角ゴ ProN W6"/>
                <a:ea typeface="ヒラギノ角ゴ ProN W6"/>
                <a:cs typeface="ヒラギノ角ゴ ProN W6"/>
              </a:rPr>
              <a:t/>
            </a:r>
            <a:br>
              <a:rPr lang="en-US" altLang="ja-JP" dirty="0">
                <a:latin typeface="ヒラギノ角ゴ ProN W6"/>
                <a:ea typeface="ヒラギノ角ゴ ProN W6"/>
                <a:cs typeface="ヒラギノ角ゴ ProN W6"/>
              </a:rPr>
            </a:br>
            <a:r>
              <a:rPr lang="ja-JP" altLang="en-US" dirty="0">
                <a:latin typeface="ヒラギノ角ゴ ProN W6"/>
                <a:ea typeface="ヒラギノ角ゴ ProN W6"/>
                <a:cs typeface="ヒラギノ角ゴ ProN W6"/>
              </a:rPr>
              <a:t>改変はもちろん、営利目的での二次利用も</a:t>
            </a:r>
            <a:r>
              <a:rPr lang="ja-JP" altLang="en-US" dirty="0" smtClean="0">
                <a:latin typeface="ヒラギノ角ゴ ProN W6"/>
                <a:ea typeface="ヒラギノ角ゴ ProN W6"/>
                <a:cs typeface="ヒラギノ角ゴ ProN W6"/>
              </a:rPr>
              <a:t>許可</a:t>
            </a:r>
            <a:r>
              <a:rPr lang="en-US" altLang="ja-JP" dirty="0" smtClean="0">
                <a:latin typeface="ヒラギノ角ゴ ProN W6"/>
                <a:ea typeface="ヒラギノ角ゴ ProN W6"/>
                <a:cs typeface="ヒラギノ角ゴ ProN W6"/>
              </a:rPr>
              <a:t/>
            </a:r>
            <a:br>
              <a:rPr lang="en-US" altLang="ja-JP" dirty="0" smtClean="0">
                <a:latin typeface="ヒラギノ角ゴ ProN W6"/>
                <a:ea typeface="ヒラギノ角ゴ ProN W6"/>
                <a:cs typeface="ヒラギノ角ゴ ProN W6"/>
              </a:rPr>
            </a:br>
            <a:r>
              <a:rPr lang="en-US" altLang="ja-JP" dirty="0" smtClean="0">
                <a:latin typeface="ヒラギノ角ゴ ProN W6"/>
                <a:ea typeface="ヒラギノ角ゴ ProN W6"/>
                <a:cs typeface="ヒラギノ角ゴ ProN W6"/>
              </a:rPr>
              <a:t/>
            </a:r>
            <a:br>
              <a:rPr lang="en-US" altLang="ja-JP" dirty="0" smtClean="0">
                <a:latin typeface="ヒラギノ角ゴ ProN W6"/>
                <a:ea typeface="ヒラギノ角ゴ ProN W6"/>
                <a:cs typeface="ヒラギノ角ゴ ProN W6"/>
              </a:rPr>
            </a:br>
            <a:endParaRPr lang="ja-JP" altLang="en-US" dirty="0">
              <a:latin typeface="ヒラギノ角ゴ ProN W6"/>
              <a:ea typeface="ヒラギノ角ゴ ProN W6"/>
              <a:cs typeface="ヒラギノ角ゴ ProN W6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810" y="1510278"/>
            <a:ext cx="511810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17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二次利用が可能なライセンス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136" y="1413865"/>
            <a:ext cx="5029897" cy="1200203"/>
          </a:xfrm>
          <a:prstGeom prst="rect">
            <a:avLst/>
          </a:prstGeom>
        </p:spPr>
      </p:pic>
      <p:sp>
        <p:nvSpPr>
          <p:cNvPr id="6" name="タイトル 1"/>
          <p:cNvSpPr txBox="1">
            <a:spLocks/>
          </p:cNvSpPr>
          <p:nvPr/>
        </p:nvSpPr>
        <p:spPr>
          <a:xfrm>
            <a:off x="5643486" y="1413865"/>
            <a:ext cx="3255187" cy="145495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1" sz="40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</a:lstStyle>
          <a:p>
            <a:pPr algn="ctr"/>
            <a:r>
              <a:rPr lang="ja-JP" altLang="en-US" dirty="0" smtClean="0"/>
              <a:t>は</a:t>
            </a:r>
            <a:r>
              <a:rPr lang="en-US" altLang="ja-JP" dirty="0" smtClean="0"/>
              <a:t>, </a:t>
            </a:r>
            <a:r>
              <a:rPr lang="ja-JP" altLang="en-US" dirty="0" smtClean="0"/>
              <a:t>一つの例</a:t>
            </a:r>
            <a:endParaRPr lang="ja-JP" altLang="en-US" dirty="0"/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291047" y="3150067"/>
            <a:ext cx="8607626" cy="80847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92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1" sz="40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</a:lstStyle>
          <a:p>
            <a:pPr algn="ctr"/>
            <a:r>
              <a:rPr lang="ja-JP" altLang="en-US" dirty="0" smtClean="0"/>
              <a:t>状況や対象に応じて様々なライセンス</a:t>
            </a:r>
            <a:endParaRPr lang="ja-JP" altLang="en-US" dirty="0"/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291047" y="4246527"/>
            <a:ext cx="8607626" cy="201537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1" sz="40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</a:lstStyle>
          <a:p>
            <a:r>
              <a:rPr lang="ja-JP" altLang="en-US" sz="2800" dirty="0" smtClean="0"/>
              <a:t>他にも</a:t>
            </a:r>
            <a:r>
              <a:rPr lang="en-US" altLang="ja-JP" sz="2800" dirty="0" smtClean="0"/>
              <a:t>...</a:t>
            </a:r>
            <a:br>
              <a:rPr lang="en-US" altLang="ja-JP" sz="2800" dirty="0" smtClean="0"/>
            </a:br>
            <a:r>
              <a:rPr lang="en-US" altLang="ja-JP" sz="2800" dirty="0" smtClean="0"/>
              <a:t>GPL, Apache, MIT</a:t>
            </a:r>
            <a:r>
              <a:rPr lang="en-US" altLang="ja-JP" sz="2800" dirty="0"/>
              <a:t> </a:t>
            </a:r>
            <a:r>
              <a:rPr lang="ja-JP" altLang="en-US" sz="2800" dirty="0" smtClean="0"/>
              <a:t>など</a:t>
            </a:r>
            <a:endParaRPr lang="en-US" altLang="ja-JP" sz="2800" dirty="0" smtClean="0"/>
          </a:p>
          <a:p>
            <a:endParaRPr lang="en-US" altLang="ja-JP" sz="2800" dirty="0" smtClean="0"/>
          </a:p>
          <a:p>
            <a:r>
              <a:rPr lang="ja-JP" altLang="en-US" sz="2800" dirty="0" smtClean="0"/>
              <a:t>これらを参考に独自ライセンスを付与する場合も多い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1183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8955" y="1844153"/>
            <a:ext cx="1171228" cy="92465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2765" y="3000273"/>
            <a:ext cx="1043608" cy="367872"/>
          </a:xfrm>
          <a:prstGeom prst="rect">
            <a:avLst/>
          </a:prstGeom>
        </p:spPr>
      </p:pic>
      <p:grpSp>
        <p:nvGrpSpPr>
          <p:cNvPr id="10" name="図形グループ 9"/>
          <p:cNvGrpSpPr/>
          <p:nvPr/>
        </p:nvGrpSpPr>
        <p:grpSpPr>
          <a:xfrm>
            <a:off x="165636" y="405114"/>
            <a:ext cx="6572132" cy="3831229"/>
            <a:chOff x="42042" y="602735"/>
            <a:chExt cx="6572132" cy="3831229"/>
          </a:xfrm>
        </p:grpSpPr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042" y="602735"/>
              <a:ext cx="6572132" cy="3523453"/>
            </a:xfrm>
            <a:prstGeom prst="rect">
              <a:avLst/>
            </a:prstGeom>
          </p:spPr>
        </p:pic>
        <p:sp>
          <p:nvSpPr>
            <p:cNvPr id="12" name="テキスト ボックス 11"/>
            <p:cNvSpPr txBox="1"/>
            <p:nvPr/>
          </p:nvSpPr>
          <p:spPr>
            <a:xfrm>
              <a:off x="116742" y="4126187"/>
              <a:ext cx="21352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dirty="0"/>
                <a:t>https://</a:t>
              </a:r>
              <a:r>
                <a:rPr lang="en-US" altLang="ja-JP" sz="1400" dirty="0" err="1"/>
                <a:t>www.jpl.nasa.gov</a:t>
              </a:r>
              <a:r>
                <a:rPr lang="en-US" altLang="ja-JP" sz="1400" dirty="0" smtClean="0"/>
                <a:t>/</a:t>
              </a:r>
              <a:endParaRPr kumimoji="1" lang="ja-JP" altLang="en-US" sz="1400" dirty="0"/>
            </a:p>
          </p:txBody>
        </p:sp>
      </p:grpSp>
      <p:grpSp>
        <p:nvGrpSpPr>
          <p:cNvPr id="13" name="図形グループ 12"/>
          <p:cNvGrpSpPr/>
          <p:nvPr/>
        </p:nvGrpSpPr>
        <p:grpSpPr>
          <a:xfrm>
            <a:off x="0" y="4537276"/>
            <a:ext cx="9122115" cy="2320724"/>
            <a:chOff x="348921" y="1363737"/>
            <a:chExt cx="9122115" cy="2320724"/>
          </a:xfrm>
        </p:grpSpPr>
        <p:pic>
          <p:nvPicPr>
            <p:cNvPr id="14" name="図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6720" y="1363737"/>
              <a:ext cx="9044316" cy="2261079"/>
            </a:xfrm>
            <a:prstGeom prst="rect">
              <a:avLst/>
            </a:prstGeom>
          </p:spPr>
        </p:pic>
        <p:sp>
          <p:nvSpPr>
            <p:cNvPr id="15" name="テキスト ボックス 14"/>
            <p:cNvSpPr txBox="1"/>
            <p:nvPr/>
          </p:nvSpPr>
          <p:spPr>
            <a:xfrm>
              <a:off x="4027200" y="3376684"/>
              <a:ext cx="50919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dirty="0">
                  <a:solidFill>
                    <a:schemeClr val="bg1"/>
                  </a:solidFill>
                </a:rPr>
                <a:t>http://</a:t>
              </a:r>
              <a:r>
                <a:rPr lang="en-US" altLang="ja-JP" sz="1400" dirty="0" err="1">
                  <a:solidFill>
                    <a:schemeClr val="bg1"/>
                  </a:solidFill>
                </a:rPr>
                <a:t>mars.nasa.gov</a:t>
              </a:r>
              <a:r>
                <a:rPr lang="en-US" altLang="ja-JP" sz="1400" dirty="0">
                  <a:solidFill>
                    <a:schemeClr val="bg1"/>
                  </a:solidFill>
                </a:rPr>
                <a:t>/</a:t>
              </a:r>
              <a:r>
                <a:rPr lang="en-US" altLang="ja-JP" sz="1400" dirty="0" err="1">
                  <a:solidFill>
                    <a:schemeClr val="bg1"/>
                  </a:solidFill>
                </a:rPr>
                <a:t>mer</a:t>
              </a:r>
              <a:r>
                <a:rPr lang="en-US" altLang="ja-JP" sz="1400" dirty="0">
                  <a:solidFill>
                    <a:schemeClr val="bg1"/>
                  </a:solidFill>
                </a:rPr>
                <a:t>/gallery/press/spirit/20050819a.html</a:t>
              </a:r>
              <a:endParaRPr kumimoji="1" lang="ja-JP" alt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6" name="コンテンツ プレースホルダー 2"/>
            <p:cNvSpPr txBox="1">
              <a:spLocks/>
            </p:cNvSpPr>
            <p:nvPr/>
          </p:nvSpPr>
          <p:spPr>
            <a:xfrm>
              <a:off x="348921" y="3084151"/>
              <a:ext cx="5182190" cy="340353"/>
            </a:xfrm>
            <a:prstGeom prst="rect">
              <a:avLst/>
            </a:prstGeom>
          </p:spPr>
          <p:txBody>
            <a:bodyPr vert="horz" lIns="91440" tIns="45720" rIns="91440" bIns="45720" rtlCol="0" anchor="t" anchorCtr="0">
              <a:noAutofit/>
            </a:bodyPr>
            <a:lstStyle>
              <a:lvl1pPr marL="384048" indent="-384048" algn="l" defTabSz="685800" rtl="0" eaLnBrk="1" latinLnBrk="0" hangingPunct="1">
                <a:lnSpc>
                  <a:spcPct val="94000"/>
                </a:lnSpc>
                <a:spcBef>
                  <a:spcPts val="10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defRPr kumimoji="1" sz="2400" kern="1200" baseline="0">
                  <a:solidFill>
                    <a:schemeClr val="tx2"/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1pPr>
              <a:lvl2pPr marL="496888" indent="-379413" algn="l" defTabSz="6858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–"/>
                <a:tabLst/>
                <a:defRPr kumimoji="1" sz="2000" i="0" kern="1200" baseline="0">
                  <a:solidFill>
                    <a:schemeClr val="tx2"/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2pPr>
              <a:lvl3pPr marL="811213" indent="-379413" algn="l" defTabSz="6858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tabLst/>
                <a:defRPr kumimoji="1" sz="1800" kern="1200" baseline="0">
                  <a:solidFill>
                    <a:schemeClr val="tx2"/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3pPr>
              <a:lvl4pPr marL="981075" indent="-379413" algn="l" defTabSz="6858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–"/>
                <a:tabLst/>
                <a:defRPr kumimoji="1" sz="1800" i="0" kern="1200" baseline="0">
                  <a:solidFill>
                    <a:schemeClr val="tx2"/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4pPr>
              <a:lvl5pPr marL="981075" indent="-379413" algn="l" defTabSz="6858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tabLst/>
                <a:defRPr kumimoji="1" sz="1600" kern="1200" baseline="0">
                  <a:solidFill>
                    <a:schemeClr val="tx2"/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5pPr>
              <a:lvl6pPr marL="384048" indent="-384048" algn="l" defTabSz="6858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–"/>
                <a:defRPr kumimoji="1" sz="1600" i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384048" indent="-384048" algn="l" defTabSz="6858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defRPr kumimoji="1" sz="14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384048" indent="-384048" algn="l" defTabSz="6858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–"/>
                <a:defRPr kumimoji="1" sz="1400" i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384048" indent="-384048" algn="l" defTabSz="6858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defRPr kumimoji="1" sz="14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ja-JP" altLang="en-US" sz="2000" dirty="0" smtClean="0">
                  <a:solidFill>
                    <a:schemeClr val="bg1"/>
                  </a:solidFill>
                </a:rPr>
                <a:t>火星のダストデビル</a:t>
              </a:r>
              <a:r>
                <a:rPr lang="en-US" altLang="ja-JP" sz="2000" dirty="0" smtClean="0">
                  <a:solidFill>
                    <a:schemeClr val="bg1"/>
                  </a:solidFill>
                </a:rPr>
                <a:t> (</a:t>
              </a:r>
              <a:r>
                <a:rPr lang="ja-JP" altLang="en-US" sz="2000" dirty="0" smtClean="0">
                  <a:solidFill>
                    <a:schemeClr val="bg1"/>
                  </a:solidFill>
                </a:rPr>
                <a:t>探査機</a:t>
              </a:r>
              <a:r>
                <a:rPr lang="en-US" altLang="ja-JP" sz="2000" dirty="0" smtClean="0">
                  <a:solidFill>
                    <a:schemeClr val="bg1"/>
                  </a:solidFill>
                </a:rPr>
                <a:t> Spirits </a:t>
              </a:r>
              <a:r>
                <a:rPr lang="ja-JP" altLang="en-US" sz="2000" dirty="0" smtClean="0">
                  <a:solidFill>
                    <a:schemeClr val="bg1"/>
                  </a:solidFill>
                </a:rPr>
                <a:t>撮影</a:t>
              </a:r>
              <a:r>
                <a:rPr lang="en-US" altLang="ja-JP" sz="2000" dirty="0" smtClean="0">
                  <a:solidFill>
                    <a:schemeClr val="bg1"/>
                  </a:solidFill>
                </a:rPr>
                <a:t>)</a:t>
              </a:r>
              <a:endParaRPr lang="en-US" altLang="ja-JP" sz="1800" dirty="0" smtClean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999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オープンソースなソフトウェア</a:t>
            </a:r>
            <a:endParaRPr kumimoji="1" lang="ja-JP" altLang="en-US" dirty="0"/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291047" y="1377387"/>
            <a:ext cx="8607626" cy="226863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1" sz="40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</a:lstStyle>
          <a:p>
            <a:r>
              <a:rPr lang="ja-JP" altLang="en-US" dirty="0" smtClean="0"/>
              <a:t>ソフトウェアのソースコードを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公開しているものがある</a:t>
            </a:r>
            <a:endParaRPr lang="en-US" altLang="ja-JP" dirty="0" smtClean="0"/>
          </a:p>
          <a:p>
            <a:r>
              <a:rPr lang="ja-JP" altLang="en-US" dirty="0" smtClean="0"/>
              <a:t>→</a:t>
            </a:r>
            <a:r>
              <a:rPr lang="en-US" altLang="ja-JP" dirty="0" smtClean="0"/>
              <a:t> </a:t>
            </a:r>
            <a:r>
              <a:rPr lang="ja-JP" altLang="en-US" dirty="0" smtClean="0"/>
              <a:t>オープンソースソフトウェア</a:t>
            </a:r>
            <a:endParaRPr lang="en-US" altLang="ja-JP" dirty="0" smtClean="0"/>
          </a:p>
          <a:p>
            <a:r>
              <a:rPr lang="en-US" altLang="ja-JP" sz="2800" dirty="0" smtClean="0"/>
              <a:t>(</a:t>
            </a:r>
            <a:r>
              <a:rPr lang="ja-JP" altLang="en-US" sz="2800" dirty="0" smtClean="0"/>
              <a:t>ソースコード</a:t>
            </a:r>
            <a:r>
              <a:rPr lang="en-US" altLang="ja-JP" sz="2800" dirty="0" smtClean="0"/>
              <a:t> : </a:t>
            </a:r>
            <a:r>
              <a:rPr lang="ja-JP" altLang="en-US" sz="2800" dirty="0" smtClean="0"/>
              <a:t>ソフトウェアを構成するプログラム</a:t>
            </a:r>
            <a:r>
              <a:rPr lang="en-US" altLang="ja-JP" sz="2800" dirty="0" smtClean="0"/>
              <a:t>)</a:t>
            </a:r>
            <a:endParaRPr lang="ja-JP" altLang="en-US" sz="2800" dirty="0"/>
          </a:p>
        </p:txBody>
      </p:sp>
      <p:sp>
        <p:nvSpPr>
          <p:cNvPr id="9" name="タイトル 1"/>
          <p:cNvSpPr txBox="1">
            <a:spLocks/>
          </p:cNvSpPr>
          <p:nvPr/>
        </p:nvSpPr>
        <p:spPr>
          <a:xfrm>
            <a:off x="291047" y="3761770"/>
            <a:ext cx="8607626" cy="23612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1" sz="40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</a:lstStyle>
          <a:p>
            <a:r>
              <a:rPr lang="ja-JP" altLang="en-US" dirty="0" smtClean="0"/>
              <a:t>再配布・改変</a:t>
            </a:r>
            <a:r>
              <a:rPr lang="en-US" altLang="ja-JP" dirty="0" smtClean="0"/>
              <a:t> </a:t>
            </a:r>
            <a:r>
              <a:rPr lang="ja-JP" altLang="en-US" dirty="0" smtClean="0"/>
              <a:t>が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自由に行える場合が多い</a:t>
            </a:r>
            <a:endParaRPr lang="en-US" altLang="ja-JP" dirty="0"/>
          </a:p>
          <a:p>
            <a:r>
              <a:rPr lang="ja-JP" altLang="en-US" dirty="0" smtClean="0"/>
              <a:t>→</a:t>
            </a:r>
            <a:r>
              <a:rPr lang="en-US" altLang="ja-JP" dirty="0" smtClean="0"/>
              <a:t> </a:t>
            </a:r>
            <a:r>
              <a:rPr lang="ja-JP" altLang="en-US" dirty="0" smtClean="0"/>
              <a:t>誰でも改善して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　よいソフトウェアが作れる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77856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39181" y="1978151"/>
            <a:ext cx="8079302" cy="3056835"/>
          </a:xfrm>
        </p:spPr>
        <p:txBody>
          <a:bodyPr anchor="ctr" anchorCtr="0">
            <a:normAutofit/>
          </a:bodyPr>
          <a:lstStyle/>
          <a:p>
            <a:pPr algn="ctr"/>
            <a:r>
              <a:rPr kumimoji="1" lang="ja-JP" altLang="en-US" dirty="0" smtClean="0"/>
              <a:t>なぜ情報学</a:t>
            </a:r>
            <a:r>
              <a:rPr kumimoji="1" lang="en-US" altLang="ja-JP" dirty="0" smtClean="0"/>
              <a:t> II </a:t>
            </a:r>
            <a:r>
              <a:rPr kumimoji="1" lang="ja-JP" altLang="en-US" dirty="0" smtClean="0"/>
              <a:t>の</a:t>
            </a:r>
            <a:r>
              <a:rPr kumimoji="1" lang="en-US" altLang="ja-JP" dirty="0" smtClean="0"/>
              <a:t>TA</a:t>
            </a:r>
            <a:r>
              <a:rPr kumimoji="1" lang="ja-JP" altLang="en-US" dirty="0" smtClean="0"/>
              <a:t>を</a:t>
            </a:r>
            <a:r>
              <a:rPr kumimoji="1" lang="en-US" altLang="ja-JP" dirty="0" smtClean="0"/>
              <a:t>?</a:t>
            </a:r>
            <a:endParaRPr kumimoji="1" lang="ja-JP" altLang="en-US" dirty="0"/>
          </a:p>
        </p:txBody>
      </p:sp>
      <p:sp>
        <p:nvSpPr>
          <p:cNvPr id="3" name="タイトル 1"/>
          <p:cNvSpPr txBox="1">
            <a:spLocks/>
          </p:cNvSpPr>
          <p:nvPr/>
        </p:nvSpPr>
        <p:spPr>
          <a:xfrm>
            <a:off x="5324354" y="6121630"/>
            <a:ext cx="3819646" cy="588152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1" sz="72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</a:lstStyle>
          <a:p>
            <a:pPr algn="ctr"/>
            <a:r>
              <a:rPr lang="ja-JP" altLang="en-US" sz="3200" dirty="0" smtClean="0"/>
              <a:t>全然専門ではない</a:t>
            </a:r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12244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オープンなものの例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altLang="ja-JP" dirty="0"/>
              <a:t>Wikipedia </a:t>
            </a:r>
            <a:r>
              <a:rPr lang="en-US" altLang="ja-JP" dirty="0" smtClean="0"/>
              <a:t>(</a:t>
            </a:r>
            <a:r>
              <a:rPr lang="ja-JP" altLang="en-US" dirty="0" smtClean="0"/>
              <a:t>記事は</a:t>
            </a:r>
            <a:r>
              <a:rPr lang="en-US" altLang="ja-JP" dirty="0" smtClean="0"/>
              <a:t> CC-BY-SA </a:t>
            </a:r>
            <a:r>
              <a:rPr lang="ja-JP" altLang="en-US" dirty="0"/>
              <a:t>ライセンス</a:t>
            </a:r>
            <a:r>
              <a:rPr lang="en-US" altLang="ja-JP" dirty="0"/>
              <a:t>)</a:t>
            </a:r>
          </a:p>
          <a:p>
            <a:r>
              <a:rPr lang="en-US" altLang="ja-JP" dirty="0" err="1"/>
              <a:t>OpenStreetMap</a:t>
            </a:r>
            <a:r>
              <a:rPr lang="en-US" altLang="ja-JP" dirty="0"/>
              <a:t> (</a:t>
            </a:r>
            <a:r>
              <a:rPr lang="mr-IN" altLang="ja-JP" dirty="0"/>
              <a:t>CC-BY-SA </a:t>
            </a:r>
            <a:r>
              <a:rPr lang="ja-JP" altLang="en-US" dirty="0" smtClean="0"/>
              <a:t>ライセンスな地図</a:t>
            </a:r>
            <a:r>
              <a:rPr lang="en-US" altLang="ja-JP" dirty="0"/>
              <a:t>)</a:t>
            </a:r>
          </a:p>
          <a:p>
            <a:r>
              <a:rPr lang="en-US" altLang="ja-JP" dirty="0" smtClean="0"/>
              <a:t>Linux (</a:t>
            </a:r>
            <a:r>
              <a:rPr lang="ja-JP" altLang="en-US" dirty="0" smtClean="0"/>
              <a:t>オープンソース</a:t>
            </a:r>
            <a:r>
              <a:rPr lang="en-US" altLang="ja-JP" dirty="0" smtClean="0"/>
              <a:t> OS)</a:t>
            </a:r>
          </a:p>
          <a:p>
            <a:r>
              <a:rPr lang="en-US" altLang="ja-JP" dirty="0" err="1" smtClean="0"/>
              <a:t>Inkscape</a:t>
            </a:r>
            <a:r>
              <a:rPr lang="en-US" altLang="ja-JP" dirty="0" smtClean="0"/>
              <a:t> (Adobe Illustrator </a:t>
            </a:r>
            <a:r>
              <a:rPr lang="ja-JP" altLang="en-US" dirty="0" smtClean="0"/>
              <a:t>みたいな</a:t>
            </a:r>
            <a:r>
              <a:rPr lang="en-US" altLang="ja-JP" dirty="0" smtClean="0"/>
              <a:t> </a:t>
            </a:r>
            <a:r>
              <a:rPr lang="ja-JP" altLang="en-US" dirty="0" smtClean="0"/>
              <a:t>描画ソフト</a:t>
            </a:r>
            <a:r>
              <a:rPr lang="en-US" altLang="ja-JP" dirty="0" smtClean="0"/>
              <a:t>)</a:t>
            </a:r>
          </a:p>
          <a:p>
            <a:r>
              <a:rPr kumimoji="1" lang="en-US" altLang="ja-JP" dirty="0" smtClean="0"/>
              <a:t>GIMP (Adobe Photosho</a:t>
            </a:r>
            <a:r>
              <a:rPr lang="en-US" altLang="ja-JP" dirty="0" smtClean="0"/>
              <a:t>p </a:t>
            </a:r>
            <a:r>
              <a:rPr lang="ja-JP" altLang="en-US" dirty="0" smtClean="0"/>
              <a:t>みたいな</a:t>
            </a:r>
            <a:r>
              <a:rPr lang="en-US" altLang="ja-JP" dirty="0" smtClean="0"/>
              <a:t> </a:t>
            </a:r>
            <a:r>
              <a:rPr lang="ja-JP" altLang="en-US" dirty="0" smtClean="0"/>
              <a:t>画像編集ソフト</a:t>
            </a:r>
            <a:r>
              <a:rPr kumimoji="1" lang="en-US" altLang="ja-JP" dirty="0" smtClean="0"/>
              <a:t>)</a:t>
            </a:r>
          </a:p>
          <a:p>
            <a:r>
              <a:rPr lang="en-US" altLang="ja-JP" dirty="0" err="1" smtClean="0"/>
              <a:t>Gnuplot</a:t>
            </a:r>
            <a:r>
              <a:rPr lang="en-US" altLang="ja-JP" dirty="0" smtClean="0"/>
              <a:t> (</a:t>
            </a:r>
            <a:r>
              <a:rPr lang="ja-JP" altLang="en-US" dirty="0" smtClean="0"/>
              <a:t>グラフ描画</a:t>
            </a:r>
            <a:r>
              <a:rPr lang="en-US" altLang="ja-JP" dirty="0" smtClean="0"/>
              <a:t>)</a:t>
            </a:r>
          </a:p>
          <a:p>
            <a:r>
              <a:rPr lang="en-US" altLang="ja-JP" dirty="0" smtClean="0"/>
              <a:t>Mozilla Firefox (</a:t>
            </a:r>
            <a:r>
              <a:rPr lang="ja-JP" altLang="en-US" dirty="0" smtClean="0"/>
              <a:t>ブラウザ</a:t>
            </a:r>
            <a:r>
              <a:rPr lang="en-US" altLang="ja-JP" dirty="0" smtClean="0"/>
              <a:t>)</a:t>
            </a:r>
          </a:p>
          <a:p>
            <a:r>
              <a:rPr kumimoji="1" lang="en-US" altLang="ja-JP" dirty="0" smtClean="0"/>
              <a:t>DCPAM (</a:t>
            </a:r>
            <a:r>
              <a:rPr lang="ja-JP" altLang="en-US" dirty="0" smtClean="0"/>
              <a:t>惑星大気大循環モデル</a:t>
            </a:r>
            <a:r>
              <a:rPr kumimoji="1" lang="en-US" altLang="ja-JP" dirty="0" smtClean="0"/>
              <a:t>)</a:t>
            </a:r>
          </a:p>
          <a:p>
            <a:r>
              <a:rPr lang="en-US" altLang="ja-JP" dirty="0" smtClean="0"/>
              <a:t>DCL (</a:t>
            </a:r>
            <a:r>
              <a:rPr lang="ja-JP" altLang="en-US" dirty="0" smtClean="0"/>
              <a:t>グラフ描画ライブラリ</a:t>
            </a:r>
            <a:r>
              <a:rPr lang="en-US" altLang="ja-JP" dirty="0" smtClean="0"/>
              <a:t>)</a:t>
            </a:r>
          </a:p>
          <a:p>
            <a:r>
              <a:rPr lang="en-US" altLang="ja-JP" dirty="0" smtClean="0"/>
              <a:t>SCALE (</a:t>
            </a:r>
            <a:r>
              <a:rPr lang="ja-JP" altLang="en-US" dirty="0" smtClean="0"/>
              <a:t>理研</a:t>
            </a:r>
            <a:r>
              <a:rPr lang="en-US" altLang="ja-JP" dirty="0" smtClean="0"/>
              <a:t> AICS </a:t>
            </a:r>
            <a:r>
              <a:rPr lang="ja-JP" altLang="en-US" dirty="0" smtClean="0"/>
              <a:t>開発</a:t>
            </a:r>
            <a:r>
              <a:rPr lang="en-US" altLang="ja-JP" dirty="0" smtClean="0"/>
              <a:t>, </a:t>
            </a:r>
            <a:r>
              <a:rPr lang="ja-JP" altLang="en-US" dirty="0" smtClean="0"/>
              <a:t>気象計算ライブラリ</a:t>
            </a:r>
            <a:r>
              <a:rPr lang="en-US" altLang="ja-JP" dirty="0" smtClean="0"/>
              <a:t>)</a:t>
            </a:r>
          </a:p>
          <a:p>
            <a:r>
              <a:rPr lang="en-US" altLang="ja-JP" dirty="0" smtClean="0"/>
              <a:t>JAXA </a:t>
            </a:r>
            <a:r>
              <a:rPr lang="ja-JP" altLang="en-US" dirty="0" smtClean="0"/>
              <a:t>あかつき</a:t>
            </a:r>
            <a:r>
              <a:rPr lang="en-US" altLang="ja-JP" dirty="0" smtClean="0"/>
              <a:t> </a:t>
            </a:r>
            <a:r>
              <a:rPr lang="ja-JP" altLang="en-US" dirty="0" smtClean="0"/>
              <a:t>データ</a:t>
            </a:r>
            <a:r>
              <a:rPr lang="en-US" altLang="ja-JP" dirty="0" smtClean="0"/>
              <a:t> (</a:t>
            </a:r>
            <a:r>
              <a:rPr lang="ja-JP" altLang="en-US" dirty="0" smtClean="0"/>
              <a:t>衛星による金星観測データ</a:t>
            </a:r>
            <a:r>
              <a:rPr lang="en-US" altLang="ja-JP" dirty="0" smtClean="0"/>
              <a:t>)</a:t>
            </a:r>
          </a:p>
          <a:p>
            <a:endParaRPr kumimoji="1" lang="en-US" altLang="ja-JP" dirty="0" smtClean="0"/>
          </a:p>
          <a:p>
            <a:endParaRPr kumimoji="1" lang="en-US" altLang="ja-JP" dirty="0" smtClean="0"/>
          </a:p>
        </p:txBody>
      </p:sp>
      <p:cxnSp>
        <p:nvCxnSpPr>
          <p:cNvPr id="5" name="直線コネクタ 4"/>
          <p:cNvCxnSpPr/>
          <p:nvPr/>
        </p:nvCxnSpPr>
        <p:spPr>
          <a:xfrm>
            <a:off x="141514" y="4299857"/>
            <a:ext cx="8534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044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オープンなデータ</a:t>
            </a:r>
            <a:endParaRPr kumimoji="1"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2503" y="1193895"/>
            <a:ext cx="2971800" cy="3369541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4783" y="3851400"/>
            <a:ext cx="1069834" cy="374442"/>
          </a:xfrm>
          <a:prstGeom prst="rect">
            <a:avLst/>
          </a:prstGeom>
        </p:spPr>
      </p:pic>
      <p:sp>
        <p:nvSpPr>
          <p:cNvPr id="13" name="正方形/長方形 12"/>
          <p:cNvSpPr/>
          <p:nvPr/>
        </p:nvSpPr>
        <p:spPr>
          <a:xfrm>
            <a:off x="5584303" y="4224882"/>
            <a:ext cx="33927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1600"/>
              <a:t>CC-BY-SA </a:t>
            </a:r>
            <a:r>
              <a:rPr lang="en-US" altLang="ja-JP" sz="1600" smtClean="0"/>
              <a:t>3.0 : </a:t>
            </a:r>
            <a:r>
              <a:rPr lang="en-US" altLang="ja-JP" sz="1600"/>
              <a:t>Wikimedia Foundation</a:t>
            </a:r>
            <a:endParaRPr lang="ja-JP" altLang="en-US" sz="1600" dirty="0"/>
          </a:p>
        </p:txBody>
      </p:sp>
      <p:sp>
        <p:nvSpPr>
          <p:cNvPr id="14" name="タイトル 1"/>
          <p:cNvSpPr txBox="1">
            <a:spLocks/>
          </p:cNvSpPr>
          <p:nvPr/>
        </p:nvSpPr>
        <p:spPr>
          <a:xfrm>
            <a:off x="566057" y="4799252"/>
            <a:ext cx="8218713" cy="165597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1" sz="40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</a:lstStyle>
          <a:p>
            <a:r>
              <a:rPr lang="ja-JP" altLang="en-US" sz="2800" dirty="0" smtClean="0"/>
              <a:t>みんな大好き</a:t>
            </a:r>
            <a:r>
              <a:rPr lang="en-US" altLang="ja-JP" sz="2800" dirty="0" smtClean="0"/>
              <a:t> Wikipedia</a:t>
            </a:r>
          </a:p>
          <a:p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r>
              <a:rPr lang="en-US" altLang="ja-JP" sz="2800" dirty="0" smtClean="0"/>
              <a:t>(</a:t>
            </a:r>
            <a:r>
              <a:rPr lang="ja-JP" altLang="en-US" sz="2800" dirty="0" smtClean="0"/>
              <a:t>引用には注意が必要</a:t>
            </a:r>
            <a:r>
              <a:rPr lang="en-US" altLang="ja-JP" sz="2800" dirty="0" smtClean="0"/>
              <a:t>, </a:t>
            </a:r>
            <a:r>
              <a:rPr lang="ja-JP" altLang="en-US" sz="2800" dirty="0" smtClean="0"/>
              <a:t>参考文献の有無をチェック</a:t>
            </a:r>
            <a:r>
              <a:rPr lang="en-US" altLang="ja-JP" sz="2800" dirty="0" smtClean="0"/>
              <a:t>)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68728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オープンなデータ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5739" y="4062371"/>
            <a:ext cx="1069834" cy="374442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1675513" y="4436813"/>
            <a:ext cx="37665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1600" dirty="0"/>
              <a:t>CC-BY-SA 3.0 :</a:t>
            </a:r>
            <a:r>
              <a:rPr lang="en-US" altLang="ja-JP" sz="1600" dirty="0" err="1"/>
              <a:t>OpenStreetMap</a:t>
            </a:r>
            <a:r>
              <a:rPr lang="en-US" altLang="ja-JP" sz="1600" dirty="0"/>
              <a:t> Foundation</a:t>
            </a:r>
            <a:endParaRPr lang="ja-JP" altLang="en-US" sz="1600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6966" y="1703124"/>
            <a:ext cx="2870178" cy="2870178"/>
          </a:xfrm>
          <a:prstGeom prst="rect">
            <a:avLst/>
          </a:prstGeom>
        </p:spPr>
      </p:pic>
      <p:sp>
        <p:nvSpPr>
          <p:cNvPr id="6" name="タイトル 1"/>
          <p:cNvSpPr txBox="1">
            <a:spLocks/>
          </p:cNvSpPr>
          <p:nvPr/>
        </p:nvSpPr>
        <p:spPr>
          <a:xfrm>
            <a:off x="2400656" y="1109852"/>
            <a:ext cx="4141659" cy="59327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1" sz="40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</a:lstStyle>
          <a:p>
            <a:r>
              <a:rPr lang="en-US" altLang="ja-JP" sz="3600" smtClean="0"/>
              <a:t>OpenStreetMap</a:t>
            </a:r>
            <a:endParaRPr lang="ja-JP" altLang="en-US" sz="3600" dirty="0"/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1382486" y="4947744"/>
            <a:ext cx="6651172" cy="140041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1" sz="40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</a:lstStyle>
          <a:p>
            <a:r>
              <a:rPr lang="en-US" altLang="ja-JP" sz="2800" dirty="0" smtClean="0"/>
              <a:t>Wikipedia </a:t>
            </a:r>
            <a:r>
              <a:rPr lang="ja-JP" altLang="en-US" sz="2800" dirty="0" smtClean="0"/>
              <a:t>の地図版</a:t>
            </a:r>
            <a:endParaRPr lang="en-US" altLang="ja-JP" sz="2800" dirty="0" smtClean="0"/>
          </a:p>
          <a:p>
            <a:r>
              <a:rPr lang="ja-JP" altLang="en-US" sz="2800" dirty="0" smtClean="0"/>
              <a:t>だれでも編集・利用可能な地図</a:t>
            </a:r>
            <a:r>
              <a:rPr lang="en-US" altLang="ja-JP" sz="2800" dirty="0" smtClean="0"/>
              <a:t> (</a:t>
            </a:r>
            <a:r>
              <a:rPr lang="en-US" altLang="ja-JP" sz="2800" dirty="0" err="1" smtClean="0"/>
              <a:t>ODbL</a:t>
            </a:r>
            <a:r>
              <a:rPr lang="en-US" altLang="ja-JP" sz="2800" dirty="0" smtClean="0"/>
              <a:t>)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72604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2986269" y="6273225"/>
            <a:ext cx="61577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1600" dirty="0" smtClean="0"/>
              <a:t> </a:t>
            </a:r>
            <a:r>
              <a:rPr lang="de-DE" altLang="ja-JP" sz="1600" dirty="0" smtClean="0"/>
              <a:t>© </a:t>
            </a:r>
            <a:r>
              <a:rPr lang="en-US" altLang="ja-JP" sz="1600" dirty="0" err="1" smtClean="0"/>
              <a:t>OpenStreetMap</a:t>
            </a:r>
            <a:r>
              <a:rPr lang="en-US" altLang="ja-JP" sz="1600" dirty="0" smtClean="0"/>
              <a:t> </a:t>
            </a:r>
            <a:r>
              <a:rPr lang="ja-JP" altLang="en-US" sz="1600" dirty="0" smtClean="0"/>
              <a:t>協力者</a:t>
            </a:r>
            <a:r>
              <a:rPr lang="en-US" altLang="ja-JP" sz="1600" dirty="0"/>
              <a:t/>
            </a:r>
            <a:br>
              <a:rPr lang="en-US" altLang="ja-JP" sz="1600" dirty="0"/>
            </a:br>
            <a:r>
              <a:rPr lang="en-US" altLang="ja-JP" sz="1600" dirty="0"/>
              <a:t>https://</a:t>
            </a:r>
            <a:r>
              <a:rPr lang="en-US" altLang="ja-JP" sz="1600" dirty="0" err="1"/>
              <a:t>www.openstreetmap.org</a:t>
            </a:r>
            <a:r>
              <a:rPr lang="en-US" altLang="ja-JP" sz="1600" dirty="0"/>
              <a:t>/copyright</a:t>
            </a:r>
            <a:endParaRPr lang="ja-JP" altLang="en-US" sz="1600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2300"/>
            <a:ext cx="9144000" cy="558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89000"/>
            <a:ext cx="9144000" cy="506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05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オープンソースソフトウェア</a:t>
            </a:r>
            <a:endParaRPr kumimoji="1" lang="ja-JP" altLang="en-US" dirty="0"/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400209" y="1192480"/>
            <a:ext cx="2378174" cy="59327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1" sz="40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</a:lstStyle>
          <a:p>
            <a:pPr algn="ctr"/>
            <a:r>
              <a:rPr lang="en-US" altLang="ja-JP" sz="3600" dirty="0" smtClean="0"/>
              <a:t>GIMP</a:t>
            </a:r>
            <a:endParaRPr lang="ja-JP" altLang="en-US" sz="3600" dirty="0"/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1" y="3622590"/>
            <a:ext cx="3178590" cy="134221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1" sz="40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</a:lstStyle>
          <a:p>
            <a:r>
              <a:rPr lang="ja-JP" altLang="en-US" sz="2800" dirty="0" smtClean="0"/>
              <a:t>ビットマップ画像</a:t>
            </a:r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r>
              <a:rPr lang="ja-JP" altLang="en-US" sz="2800" dirty="0" smtClean="0"/>
              <a:t>編集ソフトウェア</a:t>
            </a:r>
            <a:endParaRPr lang="ja-JP" altLang="en-US" sz="28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786" y="1395573"/>
            <a:ext cx="2227017" cy="2227017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4681" y="2002971"/>
            <a:ext cx="6199319" cy="348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35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オープンソースソフトウェア</a:t>
            </a:r>
            <a:endParaRPr kumimoji="1" lang="ja-JP" altLang="en-US" dirty="0"/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400209" y="1192480"/>
            <a:ext cx="2378174" cy="59327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1" sz="40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</a:lstStyle>
          <a:p>
            <a:r>
              <a:rPr lang="en-US" altLang="ja-JP" sz="3600" dirty="0" err="1" smtClean="0"/>
              <a:t>Inkscape</a:t>
            </a:r>
            <a:endParaRPr lang="ja-JP" altLang="en-US" sz="3600" dirty="0"/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76162" y="3622590"/>
            <a:ext cx="3026268" cy="134221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1" sz="40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</a:lstStyle>
          <a:p>
            <a:r>
              <a:rPr lang="ja-JP" altLang="en-US" sz="2800" dirty="0" smtClean="0"/>
              <a:t>ベクター画像</a:t>
            </a:r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r>
              <a:rPr lang="ja-JP" altLang="en-US" sz="2800" dirty="0" smtClean="0"/>
              <a:t>編集ソフトウェア</a:t>
            </a:r>
            <a:endParaRPr lang="ja-JP" altLang="en-US" sz="2800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809" y="1767616"/>
            <a:ext cx="1854974" cy="1854974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2986269" y="6550223"/>
            <a:ext cx="61577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1600" dirty="0" smtClean="0"/>
              <a:t>2012/05 </a:t>
            </a:r>
            <a:r>
              <a:rPr lang="ja-JP" altLang="en-US" sz="1600" dirty="0" smtClean="0"/>
              <a:t>村橋作成</a:t>
            </a:r>
            <a:r>
              <a:rPr lang="en-US" altLang="ja-JP" sz="1600" dirty="0" smtClean="0"/>
              <a:t> (</a:t>
            </a:r>
            <a:r>
              <a:rPr lang="en-US" altLang="ja-JP" sz="1600" dirty="0" err="1" smtClean="0"/>
              <a:t>Inkscape</a:t>
            </a:r>
            <a:r>
              <a:rPr lang="en-US" altLang="ja-JP" sz="1600" dirty="0" smtClean="0"/>
              <a:t> </a:t>
            </a:r>
            <a:r>
              <a:rPr lang="ja-JP" altLang="en-US" sz="1600" dirty="0" smtClean="0"/>
              <a:t>使用</a:t>
            </a:r>
            <a:r>
              <a:rPr lang="en-US" altLang="ja-JP" sz="1600" dirty="0" smtClean="0"/>
              <a:t>) </a:t>
            </a:r>
            <a:r>
              <a:rPr lang="ja-JP" altLang="en-US" sz="1600" dirty="0" smtClean="0"/>
              <a:t>士幌小屋チセ・フレップへの地図</a:t>
            </a:r>
            <a:endParaRPr lang="ja-JP" altLang="en-US" sz="1600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6269" y="2227017"/>
            <a:ext cx="5775353" cy="391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3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研究におけるオープンな活動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ja-JP" dirty="0" smtClean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19" y="1176806"/>
            <a:ext cx="8964735" cy="4335351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5487935" y="5948505"/>
            <a:ext cx="3656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/>
              <a:t>https://www.cps-jp.org/~mosir/pub/</a:t>
            </a:r>
          </a:p>
        </p:txBody>
      </p:sp>
    </p:spTree>
    <p:extLst>
      <p:ext uri="{BB962C8B-B14F-4D97-AF65-F5344CB8AC3E}">
        <p14:creationId xmlns:p14="http://schemas.microsoft.com/office/powerpoint/2010/main" val="171815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研究におけるオープンな活動</a:t>
            </a:r>
            <a:endParaRPr kumimoji="1" lang="ja-JP" altLang="en-US" dirty="0"/>
          </a:p>
        </p:txBody>
      </p:sp>
      <p:pic>
        <p:nvPicPr>
          <p:cNvPr id="6" name="コンテンツ プレースホルダー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47" y="1014761"/>
            <a:ext cx="8258625" cy="5331840"/>
          </a:xfrm>
        </p:spPr>
      </p:pic>
      <p:sp>
        <p:nvSpPr>
          <p:cNvPr id="5" name="正方形/長方形 4"/>
          <p:cNvSpPr/>
          <p:nvPr/>
        </p:nvSpPr>
        <p:spPr>
          <a:xfrm>
            <a:off x="1573857" y="6405705"/>
            <a:ext cx="76786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hlinkClick r:id="rId3"/>
              </a:rPr>
              <a:t>https://</a:t>
            </a:r>
            <a:r>
              <a:rPr lang="en-US" altLang="ja-JP" dirty="0" smtClean="0">
                <a:hlinkClick r:id="rId3"/>
              </a:rPr>
              <a:t>www.cps-jp.org/modules/mosir/player.php?v=20171120_04_murahashi</a:t>
            </a: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23823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研究におけるオープンな活動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91047" y="1120768"/>
            <a:ext cx="8607626" cy="696457"/>
          </a:xfrm>
        </p:spPr>
        <p:txBody>
          <a:bodyPr/>
          <a:lstStyle/>
          <a:p>
            <a:r>
              <a:rPr lang="en-US" altLang="ja-JP" dirty="0"/>
              <a:t>AKATSUKI Science Data Archive</a:t>
            </a:r>
            <a:endParaRPr lang="en-US" altLang="ja-JP" dirty="0" smtClean="0"/>
          </a:p>
        </p:txBody>
      </p:sp>
      <p:sp>
        <p:nvSpPr>
          <p:cNvPr id="6" name="正方形/長方形 5"/>
          <p:cNvSpPr/>
          <p:nvPr/>
        </p:nvSpPr>
        <p:spPr>
          <a:xfrm>
            <a:off x="291047" y="6488668"/>
            <a:ext cx="50754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/>
              <a:t>http://darts.isas.jaxa.jp/planet/project/akatsuki/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612" y="1691739"/>
            <a:ext cx="4639048" cy="4639048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418289" y="6357863"/>
            <a:ext cx="848038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100"/>
              <a:t>http://darts.isas.jaxa.jp/pub/pds3/staging/vco-v-uvi-3-cdr-v1.0/vcouvi_1001/browse/r0013/uvi_20160425_171716_365_l2b_v10.jpg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1494568" y="5556304"/>
            <a:ext cx="32948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 smtClean="0">
                <a:solidFill>
                  <a:schemeClr val="bg1"/>
                </a:solidFill>
                <a:latin typeface="Hiragino Kaku Gothic ProN" charset="-128"/>
              </a:rPr>
              <a:t>紫外画像</a:t>
            </a:r>
            <a:r>
              <a:rPr lang="en-US" altLang="ja-JP" dirty="0" smtClean="0">
                <a:solidFill>
                  <a:schemeClr val="bg1"/>
                </a:solidFill>
                <a:latin typeface="Hiragino Kaku Gothic ProN" charset="-128"/>
              </a:rPr>
              <a:t> (</a:t>
            </a:r>
            <a:r>
              <a:rPr lang="ja-JP" altLang="en-US" dirty="0" smtClean="0">
                <a:solidFill>
                  <a:schemeClr val="bg1"/>
                </a:solidFill>
                <a:latin typeface="Hiragino Kaku Gothic ProN" charset="-128"/>
              </a:rPr>
              <a:t>波長</a:t>
            </a:r>
            <a:r>
              <a:rPr lang="en-US" altLang="ja-JP" dirty="0" smtClean="0">
                <a:solidFill>
                  <a:schemeClr val="bg1"/>
                </a:solidFill>
                <a:latin typeface="Hiragino Kaku Gothic ProN" charset="-128"/>
              </a:rPr>
              <a:t>365 nm)</a:t>
            </a:r>
          </a:p>
          <a:p>
            <a:r>
              <a:rPr lang="de-DE" altLang="ja-JP" dirty="0">
                <a:solidFill>
                  <a:schemeClr val="bg1"/>
                </a:solidFill>
                <a:latin typeface="Hiragino Kaku Gothic ProN" charset="-128"/>
              </a:rPr>
              <a:t>2016-04-25 T </a:t>
            </a:r>
            <a:r>
              <a:rPr lang="de-DE" altLang="ja-JP" dirty="0" smtClean="0">
                <a:solidFill>
                  <a:schemeClr val="bg1"/>
                </a:solidFill>
                <a:latin typeface="Hiragino Kaku Gothic ProN" charset="-128"/>
              </a:rPr>
              <a:t>17:17:16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5174642" y="6519765"/>
            <a:ext cx="39997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>
                <a:latin typeface="Hiragino Kaku Gothic Pro W3" charset="-128"/>
                <a:ea typeface="Hiragino Kaku Gothic Pro W3" charset="-128"/>
                <a:cs typeface="Hiragino Kaku Gothic Pro W3" charset="-128"/>
              </a:rPr>
              <a:t>(C) </a:t>
            </a:r>
            <a:r>
              <a:rPr lang="ja-JP" altLang="en-US" sz="1600" dirty="0">
                <a:latin typeface="Hiragino Kaku Gothic Pro W3" charset="-128"/>
                <a:ea typeface="Hiragino Kaku Gothic Pro W3" charset="-128"/>
                <a:cs typeface="Hiragino Kaku Gothic Pro W3" charset="-128"/>
              </a:rPr>
              <a:t>宇宙航空研究開発機構（</a:t>
            </a:r>
            <a:r>
              <a:rPr lang="en-US" altLang="ja-JP" sz="1600" dirty="0">
                <a:latin typeface="Hiragino Kaku Gothic Pro W3" charset="-128"/>
                <a:ea typeface="Hiragino Kaku Gothic Pro W3" charset="-128"/>
                <a:cs typeface="Hiragino Kaku Gothic Pro W3" charset="-128"/>
              </a:rPr>
              <a:t>JAXA</a:t>
            </a:r>
            <a:r>
              <a:rPr lang="ja-JP" altLang="en-US" sz="1600" dirty="0">
                <a:latin typeface="Hiragino Kaku Gothic Pro W3" charset="-128"/>
                <a:ea typeface="Hiragino Kaku Gothic Pro W3" charset="-128"/>
                <a:cs typeface="Hiragino Kaku Gothic Pro W3" charset="-128"/>
              </a:rPr>
              <a:t>）</a:t>
            </a: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6696" y="1817225"/>
            <a:ext cx="3395600" cy="2400689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3252" y="4616971"/>
            <a:ext cx="1775421" cy="1585664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0073" y="4383153"/>
            <a:ext cx="1291722" cy="181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31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39181" y="1978152"/>
            <a:ext cx="8079302" cy="2262544"/>
          </a:xfrm>
        </p:spPr>
        <p:txBody>
          <a:bodyPr anchor="ctr" anchorCtr="0"/>
          <a:lstStyle/>
          <a:p>
            <a:pPr algn="ctr"/>
            <a:r>
              <a:rPr kumimoji="1" lang="ja-JP" altLang="en-US" dirty="0" smtClean="0"/>
              <a:t>なんか募集してたから</a:t>
            </a:r>
            <a:r>
              <a:rPr lang="en-US" altLang="ja-JP" dirty="0" smtClean="0"/>
              <a:t>...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191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研究におけるオープンな活動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CPS </a:t>
            </a:r>
            <a:r>
              <a:rPr lang="en-US" altLang="ja-JP" dirty="0" err="1" smtClean="0"/>
              <a:t>m</a:t>
            </a:r>
            <a:r>
              <a:rPr kumimoji="1" lang="en-US" altLang="ja-JP" dirty="0" err="1" smtClean="0"/>
              <a:t>osir</a:t>
            </a:r>
            <a:r>
              <a:rPr kumimoji="1" lang="en-US" altLang="ja-JP" dirty="0" smtClean="0"/>
              <a:t> </a:t>
            </a:r>
            <a:r>
              <a:rPr kumimoji="1" lang="ja-JP" altLang="en-US" dirty="0" smtClean="0"/>
              <a:t>プロジェクト</a:t>
            </a:r>
            <a:endParaRPr lang="en-US" altLang="ja-JP" dirty="0" smtClean="0"/>
          </a:p>
        </p:txBody>
      </p:sp>
      <p:sp>
        <p:nvSpPr>
          <p:cNvPr id="5" name="正方形/長方形 4"/>
          <p:cNvSpPr/>
          <p:nvPr/>
        </p:nvSpPr>
        <p:spPr>
          <a:xfrm>
            <a:off x="5487935" y="5948505"/>
            <a:ext cx="3656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/>
              <a:t>https://www.cps-jp.org/~mosir/pub/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210" y="0"/>
            <a:ext cx="8680463" cy="6531941"/>
          </a:xfrm>
          <a:prstGeom prst="rect">
            <a:avLst/>
          </a:prstGeom>
        </p:spPr>
      </p:pic>
      <p:grpSp>
        <p:nvGrpSpPr>
          <p:cNvPr id="7" name="図形グループ 6"/>
          <p:cNvGrpSpPr/>
          <p:nvPr/>
        </p:nvGrpSpPr>
        <p:grpSpPr>
          <a:xfrm>
            <a:off x="4941946" y="1481972"/>
            <a:ext cx="4475573" cy="3999322"/>
            <a:chOff x="4182567" y="599014"/>
            <a:chExt cx="4475573" cy="3999322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2567" y="599014"/>
              <a:ext cx="3999322" cy="3999322"/>
            </a:xfrm>
            <a:prstGeom prst="rect">
              <a:avLst/>
            </a:prstGeom>
          </p:spPr>
        </p:pic>
        <p:sp>
          <p:nvSpPr>
            <p:cNvPr id="10" name="コンテンツ プレースホルダー 2"/>
            <p:cNvSpPr txBox="1">
              <a:spLocks/>
            </p:cNvSpPr>
            <p:nvPr/>
          </p:nvSpPr>
          <p:spPr>
            <a:xfrm>
              <a:off x="5200502" y="3914542"/>
              <a:ext cx="3457638" cy="473234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274638" indent="-274638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tabLst/>
                <a:defRPr kumimoji="1" sz="3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1pPr>
              <a:lvl2pPr marL="38404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2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2pPr>
              <a:lvl3pPr marL="56692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3pPr>
              <a:lvl4pPr marL="74980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4pPr>
              <a:lvl5pPr marL="93268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ja-JP" altLang="en-US" sz="1100" dirty="0" smtClean="0"/>
                <a:t>北大</a:t>
              </a:r>
              <a:r>
                <a:rPr lang="en-US" altLang="ja-JP" sz="1100" dirty="0" smtClean="0"/>
                <a:t> </a:t>
              </a:r>
              <a:r>
                <a:rPr lang="ja-JP" altLang="en-US" sz="1100" dirty="0" smtClean="0"/>
                <a:t>地球流体力学研究室</a:t>
              </a:r>
              <a:r>
                <a:rPr lang="en-US" altLang="ja-JP" sz="1100" dirty="0" smtClean="0"/>
                <a:t> HP </a:t>
              </a:r>
              <a:r>
                <a:rPr lang="ja-JP" altLang="en-US" sz="1100" dirty="0" smtClean="0"/>
                <a:t>より</a:t>
              </a:r>
              <a:r>
                <a:rPr lang="en-US" altLang="ja-JP" sz="1000" dirty="0"/>
                <a:t/>
              </a:r>
              <a:br>
                <a:rPr lang="en-US" altLang="ja-JP" sz="1000" dirty="0"/>
              </a:br>
              <a:r>
                <a:rPr lang="en-US" altLang="ja-JP" sz="1000" dirty="0"/>
                <a:t> http://</a:t>
              </a:r>
              <a:r>
                <a:rPr lang="en-US" altLang="ja-JP" sz="1000" dirty="0" err="1"/>
                <a:t>www.ep.sci.hokudai.ac.jp</a:t>
              </a:r>
              <a:r>
                <a:rPr lang="en-US" altLang="ja-JP" sz="1000" dirty="0"/>
                <a:t>/~</a:t>
              </a:r>
              <a:r>
                <a:rPr lang="en-US" altLang="ja-JP" sz="1000" dirty="0" err="1"/>
                <a:t>gfdlab</a:t>
              </a:r>
              <a:r>
                <a:rPr lang="en-US" altLang="ja-JP" sz="1000" dirty="0"/>
                <a:t>/</a:t>
              </a:r>
              <a:endParaRPr lang="ja-JP" altLang="en-US" sz="1000" dirty="0"/>
            </a:p>
          </p:txBody>
        </p:sp>
      </p:grpSp>
      <p:sp>
        <p:nvSpPr>
          <p:cNvPr id="11" name="正方形/長方形 10"/>
          <p:cNvSpPr/>
          <p:nvPr/>
        </p:nvSpPr>
        <p:spPr>
          <a:xfrm>
            <a:off x="4363656" y="6531941"/>
            <a:ext cx="53995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dirty="0"/>
              <a:t>https://www.gfd-dennou.org/html/link-dc/link-dc.html</a:t>
            </a:r>
          </a:p>
        </p:txBody>
      </p:sp>
    </p:spTree>
    <p:extLst>
      <p:ext uri="{BB962C8B-B14F-4D97-AF65-F5344CB8AC3E}">
        <p14:creationId xmlns:p14="http://schemas.microsoft.com/office/powerpoint/2010/main" val="198051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まとめ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新たな情報の創出のために情報を公開しよう</a:t>
            </a:r>
            <a:endParaRPr kumimoji="1" lang="en-US" altLang="ja-JP" dirty="0" smtClean="0"/>
          </a:p>
          <a:p>
            <a:pPr lvl="1"/>
            <a:r>
              <a:rPr kumimoji="1" lang="ja-JP" altLang="en-US" dirty="0" smtClean="0"/>
              <a:t>機械判読に適したデータ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二次利用が可能なルール</a:t>
            </a:r>
            <a:r>
              <a:rPr lang="en-US" altLang="ja-JP" dirty="0" smtClean="0"/>
              <a:t> (</a:t>
            </a:r>
            <a:r>
              <a:rPr lang="ja-JP" altLang="en-US" dirty="0" smtClean="0"/>
              <a:t>ライセンス</a:t>
            </a:r>
            <a:r>
              <a:rPr lang="en-US" altLang="ja-JP" dirty="0" smtClean="0"/>
              <a:t>)</a:t>
            </a:r>
          </a:p>
          <a:p>
            <a:r>
              <a:rPr lang="ja-JP" altLang="en-US" dirty="0" smtClean="0"/>
              <a:t>公開されている情報はどんどん使おう</a:t>
            </a:r>
            <a:endParaRPr lang="en-US" altLang="ja-JP" dirty="0" smtClean="0"/>
          </a:p>
          <a:p>
            <a:endParaRPr kumimoji="1" lang="ja-JP" altLang="en-US" dirty="0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291047" y="4247908"/>
            <a:ext cx="8607626" cy="123849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1" sz="40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</a:lstStyle>
          <a:p>
            <a:r>
              <a:rPr lang="ja-JP" altLang="en-US" sz="6600" dirty="0" smtClean="0"/>
              <a:t>みんなが情報の創出者</a:t>
            </a:r>
            <a:endParaRPr lang="en-US" altLang="ja-JP" sz="6600" dirty="0"/>
          </a:p>
        </p:txBody>
      </p:sp>
    </p:spTree>
    <p:extLst>
      <p:ext uri="{BB962C8B-B14F-4D97-AF65-F5344CB8AC3E}">
        <p14:creationId xmlns:p14="http://schemas.microsoft.com/office/powerpoint/2010/main" val="141036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今日の資料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(</a:t>
            </a:r>
            <a:r>
              <a:rPr kumimoji="1" lang="ja-JP" altLang="en-US" dirty="0" smtClean="0"/>
              <a:t>一部除き</a:t>
            </a:r>
            <a:r>
              <a:rPr kumimoji="1" lang="en-US" altLang="ja-JP" dirty="0" smtClean="0"/>
              <a:t>) </a:t>
            </a:r>
            <a:r>
              <a:rPr lang="ja-JP" altLang="en-US" dirty="0" smtClean="0"/>
              <a:t>ウェブページに掲載</a:t>
            </a:r>
            <a:endParaRPr lang="en-US" altLang="ja-JP" dirty="0" smtClean="0"/>
          </a:p>
          <a:p>
            <a:r>
              <a:rPr kumimoji="1" lang="ja-JP" altLang="en-US" dirty="0" smtClean="0"/>
              <a:t>「村橋究理基</a:t>
            </a:r>
            <a:r>
              <a:rPr lang="ja-JP" altLang="en-US" dirty="0" smtClean="0"/>
              <a:t>」で検索</a:t>
            </a:r>
            <a:r>
              <a:rPr lang="en-US" altLang="ja-JP" dirty="0" smtClean="0"/>
              <a:t> (</a:t>
            </a:r>
            <a:r>
              <a:rPr lang="ja-JP" altLang="en-US" dirty="0" smtClean="0"/>
              <a:t>多分出る</a:t>
            </a:r>
            <a:r>
              <a:rPr lang="en-US" altLang="ja-JP" dirty="0" smtClean="0"/>
              <a:t>)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en-US" altLang="ja-JP" sz="2000" dirty="0" smtClean="0"/>
              <a:t>https://</a:t>
            </a:r>
            <a:r>
              <a:rPr lang="en-US" altLang="ja-JP" sz="2000" dirty="0" err="1" smtClean="0"/>
              <a:t>www.ep.sci.hokudai.ac.jp</a:t>
            </a:r>
            <a:r>
              <a:rPr lang="en-US" altLang="ja-JP" sz="2000" dirty="0" smtClean="0"/>
              <a:t>/~</a:t>
            </a:r>
            <a:r>
              <a:rPr lang="en-US" altLang="ja-JP" sz="2000" dirty="0" err="1" smtClean="0"/>
              <a:t>mkuriki</a:t>
            </a:r>
            <a:r>
              <a:rPr lang="en-US" altLang="ja-JP" sz="2000" dirty="0" smtClean="0"/>
              <a:t>/</a:t>
            </a:r>
          </a:p>
          <a:p>
            <a:pPr lvl="1"/>
            <a:r>
              <a:rPr lang="ja-JP" altLang="en-US" sz="2000" dirty="0" smtClean="0"/>
              <a:t>「むらはし　きゅうり　きそ」で変換するとはやい？</a:t>
            </a:r>
            <a:r>
              <a:rPr lang="en-US" altLang="ja-JP" sz="2000" dirty="0" smtClean="0"/>
              <a:t> (</a:t>
            </a:r>
            <a:r>
              <a:rPr lang="ja-JP" altLang="en-US" sz="2000" dirty="0" smtClean="0"/>
              <a:t>「礎」は消す</a:t>
            </a:r>
            <a:r>
              <a:rPr lang="en-US" altLang="ja-JP" sz="2000" dirty="0" smtClean="0"/>
              <a:t>)</a:t>
            </a:r>
            <a:endParaRPr kumimoji="1" lang="en-US" altLang="ja-JP" sz="2000" dirty="0" smtClean="0"/>
          </a:p>
          <a:p>
            <a:pPr lvl="1"/>
            <a:endParaRPr lang="en-US" altLang="ja-JP" dirty="0"/>
          </a:p>
          <a:p>
            <a:pPr lvl="1"/>
            <a:r>
              <a:rPr lang="ja-JP" altLang="en-US" dirty="0" smtClean="0"/>
              <a:t>トップページ</a:t>
            </a:r>
            <a:r>
              <a:rPr lang="en-US" altLang="ja-JP" dirty="0" smtClean="0"/>
              <a:t> </a:t>
            </a:r>
            <a:r>
              <a:rPr kumimoji="1" lang="en-US" altLang="ja-JP" dirty="0" smtClean="0"/>
              <a:t>&gt; </a:t>
            </a:r>
            <a:r>
              <a:rPr lang="ja-JP" altLang="en-US" dirty="0" smtClean="0"/>
              <a:t>教育</a:t>
            </a:r>
            <a:r>
              <a:rPr lang="en-US" altLang="ja-JP" dirty="0"/>
              <a:t> </a:t>
            </a:r>
            <a:r>
              <a:rPr lang="en-US" altLang="ja-JP" dirty="0" smtClean="0"/>
              <a:t>&gt; TA, TF </a:t>
            </a:r>
            <a:r>
              <a:rPr lang="ja-JP" altLang="en-US" dirty="0" smtClean="0"/>
              <a:t>記録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en-US" altLang="ja-JP" dirty="0" smtClean="0"/>
              <a:t>&gt; 2017 </a:t>
            </a:r>
            <a:r>
              <a:rPr lang="ja-JP" altLang="en-US" dirty="0" smtClean="0"/>
              <a:t>年度</a:t>
            </a:r>
            <a:r>
              <a:rPr lang="en-US" altLang="ja-JP" dirty="0" smtClean="0"/>
              <a:t> </a:t>
            </a:r>
            <a:r>
              <a:rPr lang="ja-JP" altLang="en-US" dirty="0" smtClean="0"/>
              <a:t>情報学</a:t>
            </a:r>
            <a:r>
              <a:rPr lang="en-US" altLang="ja-JP" dirty="0" smtClean="0"/>
              <a:t> II (</a:t>
            </a:r>
            <a:r>
              <a:rPr lang="ja-JP" altLang="en-US" dirty="0" smtClean="0"/>
              <a:t>資料</a:t>
            </a:r>
            <a:r>
              <a:rPr lang="en-US" altLang="ja-JP" dirty="0" smtClean="0"/>
              <a:t>) </a:t>
            </a:r>
            <a:br>
              <a:rPr lang="en-US" altLang="ja-JP" dirty="0" smtClean="0"/>
            </a:br>
            <a:r>
              <a:rPr lang="en-US" altLang="ja-JP" sz="2000" dirty="0" smtClean="0"/>
              <a:t>https</a:t>
            </a:r>
            <a:r>
              <a:rPr lang="en-US" altLang="ja-JP" sz="2000" dirty="0"/>
              <a:t>://www.ep.sci.hokudai.ac.jp/~</a:t>
            </a:r>
            <a:r>
              <a:rPr lang="en-US" altLang="ja-JP" sz="2000" dirty="0" err="1" smtClean="0"/>
              <a:t>mkuriki</a:t>
            </a:r>
            <a:r>
              <a:rPr lang="en-US" altLang="ja-JP" sz="2000" dirty="0" smtClean="0"/>
              <a:t>/</a:t>
            </a:r>
            <a:r>
              <a:rPr lang="en-US" altLang="ja-JP" sz="2000" dirty="0" err="1" smtClean="0"/>
              <a:t>edu.html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71170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参考資料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91047" y="1271238"/>
            <a:ext cx="8607626" cy="5178200"/>
          </a:xfrm>
        </p:spPr>
        <p:txBody>
          <a:bodyPr>
            <a:normAutofit fontScale="32500" lnSpcReduction="20000"/>
          </a:bodyPr>
          <a:lstStyle/>
          <a:p>
            <a:pPr>
              <a:spcBef>
                <a:spcPts val="900"/>
              </a:spcBef>
            </a:pPr>
            <a:r>
              <a:rPr lang="ja-JP" altLang="en-US" dirty="0" smtClean="0"/>
              <a:t>北海道大学</a:t>
            </a:r>
            <a:r>
              <a:rPr lang="en-US" altLang="ja-JP" dirty="0" smtClean="0"/>
              <a:t> </a:t>
            </a:r>
            <a:r>
              <a:rPr lang="ja-JP" altLang="en-US" dirty="0" smtClean="0"/>
              <a:t>理学部</a:t>
            </a:r>
            <a:r>
              <a:rPr lang="en-US" altLang="ja-JP" dirty="0" smtClean="0"/>
              <a:t> </a:t>
            </a:r>
            <a:r>
              <a:rPr lang="ja-JP" altLang="en-US" dirty="0" smtClean="0"/>
              <a:t>地球惑星科学科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http</a:t>
            </a:r>
            <a:r>
              <a:rPr lang="en-US" altLang="ja-JP" dirty="0"/>
              <a:t>://</a:t>
            </a:r>
            <a:r>
              <a:rPr lang="en-US" altLang="ja-JP" dirty="0" err="1"/>
              <a:t>www.sci.hokudai.ac.jp</a:t>
            </a:r>
            <a:r>
              <a:rPr lang="en-US" altLang="ja-JP" dirty="0"/>
              <a:t>/eps</a:t>
            </a:r>
            <a:r>
              <a:rPr lang="en-US" altLang="ja-JP" dirty="0" smtClean="0"/>
              <a:t>/</a:t>
            </a:r>
          </a:p>
          <a:p>
            <a:pPr>
              <a:spcBef>
                <a:spcPts val="900"/>
              </a:spcBef>
            </a:pPr>
            <a:r>
              <a:rPr lang="ja-JP" altLang="en-US" dirty="0"/>
              <a:t>北海道大学</a:t>
            </a:r>
            <a:r>
              <a:rPr lang="en-US" altLang="ja-JP" dirty="0"/>
              <a:t> </a:t>
            </a:r>
            <a:r>
              <a:rPr lang="ja-JP" altLang="en-US" dirty="0"/>
              <a:t>地球流体力学研究室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en-US" altLang="ja-JP" dirty="0"/>
              <a:t>http://</a:t>
            </a:r>
            <a:r>
              <a:rPr lang="en-US" altLang="ja-JP" dirty="0" err="1"/>
              <a:t>www.ep.sci.hokudai.ac.jp</a:t>
            </a:r>
            <a:r>
              <a:rPr lang="en-US" altLang="ja-JP" dirty="0"/>
              <a:t>/~</a:t>
            </a:r>
            <a:r>
              <a:rPr lang="en-US" altLang="ja-JP" dirty="0" err="1"/>
              <a:t>gfdlab</a:t>
            </a:r>
            <a:r>
              <a:rPr lang="en-US" altLang="ja-JP" dirty="0"/>
              <a:t>/</a:t>
            </a:r>
            <a:endParaRPr lang="ja-JP" altLang="en-US" dirty="0"/>
          </a:p>
          <a:p>
            <a:pPr>
              <a:spcBef>
                <a:spcPts val="900"/>
              </a:spcBef>
            </a:pPr>
            <a:r>
              <a:rPr lang="ja-JP" altLang="en-US" dirty="0" smtClean="0"/>
              <a:t>北海道大学</a:t>
            </a:r>
            <a:r>
              <a:rPr lang="en-US" altLang="ja-JP" dirty="0" smtClean="0"/>
              <a:t> </a:t>
            </a:r>
            <a:r>
              <a:rPr lang="ja-JP" altLang="en-US" dirty="0" smtClean="0"/>
              <a:t>宇宙化学研究室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/>
              <a:t>http://</a:t>
            </a:r>
            <a:r>
              <a:rPr lang="en-US" altLang="ja-JP" dirty="0" err="1"/>
              <a:t>vigarano.ep.sci.hokudai.ac.jp</a:t>
            </a:r>
            <a:r>
              <a:rPr lang="en-US" altLang="ja-JP" dirty="0"/>
              <a:t>/</a:t>
            </a:r>
            <a:r>
              <a:rPr lang="en-US" altLang="ja-JP" dirty="0" err="1"/>
              <a:t>LPS_facilities</a:t>
            </a:r>
            <a:r>
              <a:rPr lang="en-US" altLang="ja-JP" dirty="0" smtClean="0"/>
              <a:t>/</a:t>
            </a:r>
          </a:p>
          <a:p>
            <a:pPr>
              <a:spcBef>
                <a:spcPts val="900"/>
              </a:spcBef>
            </a:pPr>
            <a:r>
              <a:rPr lang="ja-JP" altLang="en-US" dirty="0" smtClean="0"/>
              <a:t>村橋究理基</a:t>
            </a:r>
            <a:r>
              <a:rPr lang="en-US" altLang="ja-JP" dirty="0" smtClean="0"/>
              <a:t> Web Page</a:t>
            </a:r>
            <a:br>
              <a:rPr lang="en-US" altLang="ja-JP" dirty="0" smtClean="0"/>
            </a:br>
            <a:r>
              <a:rPr lang="en-US" altLang="ja-JP" dirty="0"/>
              <a:t>http://</a:t>
            </a:r>
            <a:r>
              <a:rPr lang="en-US" altLang="ja-JP" dirty="0" err="1"/>
              <a:t>www.ep.sci.hokudai.ac.jp</a:t>
            </a:r>
            <a:r>
              <a:rPr lang="en-US" altLang="ja-JP" dirty="0" smtClean="0"/>
              <a:t>/~</a:t>
            </a:r>
            <a:r>
              <a:rPr lang="en-US" altLang="ja-JP" dirty="0" err="1" smtClean="0"/>
              <a:t>mkuriki</a:t>
            </a:r>
            <a:r>
              <a:rPr lang="en-US" altLang="ja-JP" dirty="0" smtClean="0"/>
              <a:t>/</a:t>
            </a:r>
            <a:endParaRPr lang="ja-JP" altLang="en-US" dirty="0"/>
          </a:p>
          <a:p>
            <a:pPr>
              <a:spcBef>
                <a:spcPts val="900"/>
              </a:spcBef>
            </a:pPr>
            <a:r>
              <a:rPr lang="en-US" altLang="ja-JP" dirty="0" err="1" smtClean="0"/>
              <a:t>ITmedia</a:t>
            </a:r>
            <a:r>
              <a:rPr lang="en-US" altLang="ja-JP" dirty="0" smtClean="0"/>
              <a:t>, </a:t>
            </a:r>
            <a:r>
              <a:rPr lang="ja-JP" altLang="en-US" dirty="0" smtClean="0"/>
              <a:t>初音</a:t>
            </a:r>
            <a:r>
              <a:rPr lang="ja-JP" altLang="en-US" dirty="0"/>
              <a:t>ミク公式イラストがクリエイティブ・コモンズライセンス採用　世界のファンが利用容易</a:t>
            </a:r>
            <a:r>
              <a:rPr lang="ja-JP" altLang="en-US" dirty="0" smtClean="0"/>
              <a:t>に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/>
              <a:t>http://www.itmedia.co.jp/news/articles/1212/17/news030.html</a:t>
            </a:r>
            <a:endParaRPr lang="en-US" altLang="ja-JP" dirty="0"/>
          </a:p>
          <a:p>
            <a:pPr>
              <a:spcBef>
                <a:spcPts val="900"/>
              </a:spcBef>
            </a:pPr>
            <a:r>
              <a:rPr lang="en-US" altLang="ja-JP" dirty="0"/>
              <a:t>AKATSUKI Science Data Archive</a:t>
            </a:r>
            <a:br>
              <a:rPr lang="en-US" altLang="ja-JP" dirty="0"/>
            </a:br>
            <a:r>
              <a:rPr lang="en-US" altLang="ja-JP" dirty="0"/>
              <a:t>http://</a:t>
            </a:r>
            <a:r>
              <a:rPr lang="en-US" altLang="ja-JP" dirty="0" err="1"/>
              <a:t>darts.isas.jaxa.jp</a:t>
            </a:r>
            <a:r>
              <a:rPr lang="en-US" altLang="ja-JP" dirty="0"/>
              <a:t>/planet/project/</a:t>
            </a:r>
            <a:r>
              <a:rPr lang="en-US" altLang="ja-JP" dirty="0" err="1"/>
              <a:t>akatsuki</a:t>
            </a:r>
            <a:r>
              <a:rPr lang="en-US" altLang="ja-JP" dirty="0"/>
              <a:t>/</a:t>
            </a:r>
          </a:p>
          <a:p>
            <a:pPr>
              <a:spcBef>
                <a:spcPts val="900"/>
              </a:spcBef>
            </a:pPr>
            <a:r>
              <a:rPr lang="en-US" altLang="ja-JP" dirty="0" smtClean="0"/>
              <a:t>CPS, </a:t>
            </a:r>
            <a:r>
              <a:rPr lang="en-US" altLang="ja-JP" dirty="0" err="1" smtClean="0"/>
              <a:t>mosir</a:t>
            </a:r>
            <a:r>
              <a:rPr lang="en-US" altLang="ja-JP" dirty="0" smtClean="0"/>
              <a:t> </a:t>
            </a:r>
            <a:r>
              <a:rPr lang="ja-JP" altLang="en-US" dirty="0" smtClean="0"/>
              <a:t>プロジェクト</a:t>
            </a:r>
            <a:r>
              <a:rPr lang="en-US" altLang="ja-JP" dirty="0" smtClean="0"/>
              <a:t> </a:t>
            </a:r>
            <a:br>
              <a:rPr lang="en-US" altLang="ja-JP" dirty="0" smtClean="0"/>
            </a:br>
            <a:r>
              <a:rPr lang="ja-JP" altLang="en-US" dirty="0" smtClean="0"/>
              <a:t>https</a:t>
            </a:r>
            <a:r>
              <a:rPr lang="ja-JP" altLang="en-US" dirty="0"/>
              <a:t>://www.cps-jp.org/~mosir/pub</a:t>
            </a:r>
            <a:r>
              <a:rPr lang="ja-JP" altLang="en-US" dirty="0" smtClean="0"/>
              <a:t>/</a:t>
            </a:r>
            <a:endParaRPr lang="en-US" altLang="ja-JP" dirty="0" smtClean="0"/>
          </a:p>
          <a:p>
            <a:pPr>
              <a:spcBef>
                <a:spcPts val="900"/>
              </a:spcBef>
            </a:pPr>
            <a:r>
              <a:rPr lang="ja-JP" altLang="en-US" dirty="0"/>
              <a:t>京都大学研究資源</a:t>
            </a:r>
            <a:r>
              <a:rPr lang="ja-JP" altLang="en-US" dirty="0" smtClean="0"/>
              <a:t>アーカイブ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http</a:t>
            </a:r>
            <a:r>
              <a:rPr lang="ja-JP" altLang="en-US" dirty="0"/>
              <a:t>://www.rra.museum.kyoto-u.ac.jp/</a:t>
            </a:r>
          </a:p>
          <a:p>
            <a:pPr>
              <a:spcBef>
                <a:spcPts val="900"/>
              </a:spcBef>
            </a:pPr>
            <a:r>
              <a:rPr lang="ja-JP" altLang="en-US" dirty="0" smtClean="0"/>
              <a:t>総務省</a:t>
            </a:r>
            <a:r>
              <a:rPr lang="en-US" altLang="ja-JP" dirty="0" smtClean="0"/>
              <a:t>, </a:t>
            </a:r>
            <a:r>
              <a:rPr lang="ja-JP" altLang="en-US" dirty="0"/>
              <a:t>平成</a:t>
            </a:r>
            <a:r>
              <a:rPr lang="en-US" altLang="ja-JP" dirty="0"/>
              <a:t>29</a:t>
            </a:r>
            <a:r>
              <a:rPr lang="ja-JP" altLang="en-US" dirty="0"/>
              <a:t>年版</a:t>
            </a:r>
            <a:r>
              <a:rPr lang="en-US" altLang="ja-JP" dirty="0"/>
              <a:t> </a:t>
            </a:r>
            <a:r>
              <a:rPr lang="ja-JP" altLang="en-US" dirty="0"/>
              <a:t>情報通信白書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en-US" altLang="ja-JP" dirty="0"/>
              <a:t>http://</a:t>
            </a:r>
            <a:r>
              <a:rPr lang="en-US" altLang="ja-JP" dirty="0" err="1" smtClean="0"/>
              <a:t>www.soumu.go.jp</a:t>
            </a:r>
            <a:r>
              <a:rPr lang="en-US" altLang="ja-JP" dirty="0" smtClean="0"/>
              <a:t>/</a:t>
            </a:r>
            <a:r>
              <a:rPr lang="en-US" altLang="ja-JP" dirty="0" err="1" smtClean="0"/>
              <a:t>johotsusintokei</a:t>
            </a:r>
            <a:r>
              <a:rPr lang="en-US" altLang="ja-JP" dirty="0" smtClean="0"/>
              <a:t>/whitepaper/h29.html</a:t>
            </a:r>
          </a:p>
          <a:p>
            <a:pPr>
              <a:spcBef>
                <a:spcPts val="900"/>
              </a:spcBef>
            </a:pPr>
            <a:r>
              <a:rPr lang="ja-JP" altLang="en-US" dirty="0" smtClean="0"/>
              <a:t>総務省</a:t>
            </a:r>
            <a:r>
              <a:rPr lang="en-US" altLang="ja-JP" dirty="0" smtClean="0"/>
              <a:t>, </a:t>
            </a:r>
            <a:r>
              <a:rPr lang="ja-JP" altLang="en-US" dirty="0" smtClean="0"/>
              <a:t>オープンデータ</a:t>
            </a:r>
            <a:r>
              <a:rPr lang="ja-JP" altLang="en-US" dirty="0"/>
              <a:t>戦略の推進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http</a:t>
            </a:r>
            <a:r>
              <a:rPr lang="ja-JP" altLang="en-US" dirty="0"/>
              <a:t>://www.soumu.go.jp/menu_seisaku/ictseisaku/ictriyou/opendata</a:t>
            </a:r>
            <a:r>
              <a:rPr lang="ja-JP" altLang="en-US" dirty="0" smtClean="0"/>
              <a:t>/</a:t>
            </a:r>
            <a:endParaRPr lang="en-US" altLang="ja-JP" dirty="0" smtClean="0"/>
          </a:p>
          <a:p>
            <a:pPr>
              <a:spcBef>
                <a:spcPts val="900"/>
              </a:spcBef>
            </a:pPr>
            <a:r>
              <a:rPr lang="en-US" altLang="ja-JP" dirty="0" smtClean="0"/>
              <a:t>Creative Commons Japan</a:t>
            </a:r>
            <a:br>
              <a:rPr lang="en-US" altLang="ja-JP" dirty="0" smtClean="0"/>
            </a:br>
            <a:r>
              <a:rPr lang="en-US" altLang="ja-JP" dirty="0" smtClean="0"/>
              <a:t>https</a:t>
            </a:r>
            <a:r>
              <a:rPr lang="en-US" altLang="ja-JP" dirty="0"/>
              <a:t>://</a:t>
            </a:r>
            <a:r>
              <a:rPr lang="en-US" altLang="ja-JP" dirty="0" err="1"/>
              <a:t>creativecommons.jp</a:t>
            </a:r>
            <a:r>
              <a:rPr lang="en-US" altLang="ja-JP" dirty="0"/>
              <a:t>/</a:t>
            </a:r>
          </a:p>
          <a:p>
            <a:pPr>
              <a:spcBef>
                <a:spcPts val="900"/>
              </a:spcBef>
            </a:pPr>
            <a:r>
              <a:rPr lang="en-US" altLang="ja-JP" dirty="0" err="1" smtClean="0"/>
              <a:t>Wanna</a:t>
            </a:r>
            <a:r>
              <a:rPr lang="en-US" altLang="ja-JP" dirty="0" smtClean="0"/>
              <a:t> </a:t>
            </a:r>
            <a:r>
              <a:rPr lang="en-US" altLang="ja-JP" dirty="0"/>
              <a:t>Work Together? 〜</a:t>
            </a:r>
            <a:r>
              <a:rPr lang="ja-JP" altLang="en-US" dirty="0"/>
              <a:t>創造力を繋ぐクリエイティブ・コモンズライセンス</a:t>
            </a:r>
            <a:r>
              <a:rPr lang="en-US" altLang="ja-JP" dirty="0" smtClean="0"/>
              <a:t>〜https</a:t>
            </a:r>
            <a:r>
              <a:rPr lang="en-US" altLang="ja-JP" dirty="0"/>
              <a:t>://</a:t>
            </a:r>
            <a:r>
              <a:rPr lang="en-US" altLang="ja-JP" dirty="0" err="1"/>
              <a:t>www.youtube.com</a:t>
            </a:r>
            <a:r>
              <a:rPr lang="en-US" altLang="ja-JP" dirty="0"/>
              <a:t>/</a:t>
            </a:r>
            <a:r>
              <a:rPr lang="en-US" altLang="ja-JP" dirty="0" err="1"/>
              <a:t>watch?v</a:t>
            </a:r>
            <a:r>
              <a:rPr lang="en-US" altLang="ja-JP" dirty="0"/>
              <a:t>=PN0YC55Z7xo</a:t>
            </a:r>
          </a:p>
          <a:p>
            <a:pPr>
              <a:spcBef>
                <a:spcPts val="900"/>
              </a:spcBef>
            </a:pPr>
            <a:r>
              <a:rPr lang="ja-JP" altLang="en-US" dirty="0" smtClean="0"/>
              <a:t>山下</a:t>
            </a:r>
            <a:r>
              <a:rPr lang="ja-JP" altLang="en-US" dirty="0"/>
              <a:t>達也</a:t>
            </a:r>
            <a:r>
              <a:rPr lang="en-US" altLang="ja-JP" dirty="0" smtClean="0"/>
              <a:t>, </a:t>
            </a:r>
            <a:r>
              <a:rPr lang="ja-JP" altLang="en-US" dirty="0" smtClean="0"/>
              <a:t>初期</a:t>
            </a:r>
            <a:r>
              <a:rPr lang="ja-JP" altLang="en-US" dirty="0"/>
              <a:t>火星大気を想定した主成分凝結対流の二次元数値実験 </a:t>
            </a:r>
            <a:r>
              <a:rPr lang="en-US" altLang="ja-JP" dirty="0"/>
              <a:t>: </a:t>
            </a:r>
            <a:r>
              <a:rPr lang="ja-JP" altLang="en-US" dirty="0"/>
              <a:t>臨界飽和比と凝結核数混合比に</a:t>
            </a:r>
            <a:r>
              <a:rPr lang="ja-JP" altLang="en-US" dirty="0" smtClean="0"/>
              <a:t>対する依存性</a:t>
            </a:r>
            <a:r>
              <a:rPr lang="en-US" altLang="ja-JP" dirty="0"/>
              <a:t>, 2014, HUSCAP</a:t>
            </a:r>
            <a:br>
              <a:rPr lang="en-US" altLang="ja-JP" dirty="0"/>
            </a:br>
            <a:r>
              <a:rPr lang="en-US" altLang="ja-JP" dirty="0"/>
              <a:t> https://</a:t>
            </a:r>
            <a:r>
              <a:rPr lang="en-US" altLang="ja-JP" dirty="0" err="1" smtClean="0"/>
              <a:t>eprints.lib.hokudai.ac.jp</a:t>
            </a:r>
            <a:r>
              <a:rPr lang="en-US" altLang="ja-JP" dirty="0" smtClean="0"/>
              <a:t>/</a:t>
            </a:r>
            <a:r>
              <a:rPr lang="en-US" altLang="ja-JP" dirty="0" err="1" smtClean="0"/>
              <a:t>dspace</a:t>
            </a:r>
            <a:r>
              <a:rPr lang="en-US" altLang="ja-JP" dirty="0" smtClean="0"/>
              <a:t>/</a:t>
            </a:r>
            <a:r>
              <a:rPr lang="en-US" altLang="ja-JP" dirty="0" err="1" smtClean="0"/>
              <a:t>bitstream</a:t>
            </a:r>
            <a:r>
              <a:rPr lang="en-US" altLang="ja-JP" dirty="0" smtClean="0"/>
              <a:t>/2115/56687/1/</a:t>
            </a:r>
            <a:r>
              <a:rPr lang="en-US" altLang="ja-JP" dirty="0" err="1" smtClean="0"/>
              <a:t>Tatsuya_Yamashita.pdf</a:t>
            </a:r>
            <a:endParaRPr lang="en-US" altLang="ja-JP" dirty="0" smtClean="0"/>
          </a:p>
          <a:p>
            <a:pPr>
              <a:spcBef>
                <a:spcPts val="900"/>
              </a:spcBef>
            </a:pPr>
            <a:r>
              <a:rPr lang="ja-JP" altLang="en-US" dirty="0"/>
              <a:t>研究者人口</a:t>
            </a:r>
            <a:r>
              <a:rPr lang="ja-JP" altLang="en-US" dirty="0" smtClean="0"/>
              <a:t>とデータ</a:t>
            </a:r>
            <a:r>
              <a:rPr lang="ja-JP" altLang="en-US" dirty="0"/>
              <a:t>に</a:t>
            </a:r>
            <a:r>
              <a:rPr lang="ja-JP" altLang="en-US" dirty="0" smtClean="0"/>
              <a:t>関する将来</a:t>
            </a:r>
            <a:r>
              <a:rPr lang="ja-JP" altLang="en-US" dirty="0"/>
              <a:t>予測</a:t>
            </a:r>
            <a:r>
              <a:rPr lang="ja-JP" altLang="en-US" dirty="0" smtClean="0"/>
              <a:t>モデル（ざっくり）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https</a:t>
            </a:r>
            <a:r>
              <a:rPr lang="en-US" altLang="ja-JP" dirty="0"/>
              <a:t>://</a:t>
            </a:r>
            <a:r>
              <a:rPr lang="en-US" altLang="ja-JP" dirty="0" err="1" smtClean="0"/>
              <a:t>giphy.com</a:t>
            </a:r>
            <a:r>
              <a:rPr lang="en-US" altLang="ja-JP" dirty="0" smtClean="0"/>
              <a:t>/channel/</a:t>
            </a:r>
            <a:r>
              <a:rPr lang="en-US" altLang="ja-JP" dirty="0" err="1" smtClean="0"/>
              <a:t>furu</a:t>
            </a: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8544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1"/>
          <p:cNvSpPr txBox="1">
            <a:spLocks/>
          </p:cNvSpPr>
          <p:nvPr/>
        </p:nvSpPr>
        <p:spPr>
          <a:xfrm>
            <a:off x="0" y="914401"/>
            <a:ext cx="8925059" cy="4803820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1" sz="72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</a:lstStyle>
          <a:p>
            <a:pPr algn="ctr"/>
            <a:r>
              <a:rPr lang="en-US" altLang="ja-JP" sz="6000" dirty="0" smtClean="0"/>
              <a:t>2017</a:t>
            </a:r>
            <a:r>
              <a:rPr lang="ja-JP" altLang="en-US" sz="6000" dirty="0" smtClean="0"/>
              <a:t>年</a:t>
            </a:r>
            <a:r>
              <a:rPr lang="en-US" altLang="ja-JP" sz="6000" dirty="0" smtClean="0"/>
              <a:t> 9</a:t>
            </a:r>
            <a:r>
              <a:rPr lang="ja-JP" altLang="en-US" sz="6000" dirty="0" smtClean="0"/>
              <a:t>月</a:t>
            </a:r>
            <a:r>
              <a:rPr lang="en-US" altLang="ja-JP" sz="6000" dirty="0" smtClean="0"/>
              <a:t> </a:t>
            </a:r>
            <a:r>
              <a:rPr lang="ja-JP" altLang="en-US" sz="6000" dirty="0" smtClean="0"/>
              <a:t>某日</a:t>
            </a:r>
            <a:endParaRPr lang="en-US" altLang="ja-JP" sz="6000" dirty="0" smtClean="0"/>
          </a:p>
          <a:p>
            <a:pPr algn="ctr"/>
            <a:r>
              <a:rPr lang="en-US" altLang="ja-JP" sz="6000" dirty="0"/>
              <a:t/>
            </a:r>
            <a:br>
              <a:rPr lang="en-US" altLang="ja-JP" sz="6000" dirty="0"/>
            </a:br>
            <a:r>
              <a:rPr lang="ja-JP" altLang="en-US" sz="6000" dirty="0" smtClean="0"/>
              <a:t>情報学</a:t>
            </a:r>
            <a:r>
              <a:rPr lang="en-US" altLang="ja-JP" sz="6000" dirty="0" smtClean="0"/>
              <a:t> II</a:t>
            </a:r>
            <a:br>
              <a:rPr lang="en-US" altLang="ja-JP" sz="6000" dirty="0" smtClean="0"/>
            </a:br>
            <a:r>
              <a:rPr lang="en-US" altLang="ja-JP" sz="6000" dirty="0" smtClean="0"/>
              <a:t>TA </a:t>
            </a:r>
            <a:r>
              <a:rPr lang="ja-JP" altLang="en-US" sz="6000" dirty="0" smtClean="0"/>
              <a:t>打ち合わせ</a:t>
            </a:r>
            <a:endParaRPr lang="ja-JP" altLang="en-US" sz="6000" dirty="0"/>
          </a:p>
        </p:txBody>
      </p:sp>
    </p:spTree>
    <p:extLst>
      <p:ext uri="{BB962C8B-B14F-4D97-AF65-F5344CB8AC3E}">
        <p14:creationId xmlns:p14="http://schemas.microsoft.com/office/powerpoint/2010/main" val="20839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47445"/>
            <a:ext cx="9144000" cy="9144000"/>
          </a:xfrm>
          <a:prstGeom prst="rect">
            <a:avLst/>
          </a:prstGeom>
        </p:spPr>
      </p:pic>
      <p:sp>
        <p:nvSpPr>
          <p:cNvPr id="9" name="タイトル 1"/>
          <p:cNvSpPr txBox="1">
            <a:spLocks/>
          </p:cNvSpPr>
          <p:nvPr/>
        </p:nvSpPr>
        <p:spPr>
          <a:xfrm>
            <a:off x="-1" y="124061"/>
            <a:ext cx="8925059" cy="713065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1" sz="72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</a:lstStyle>
          <a:p>
            <a:r>
              <a:rPr lang="en-US" altLang="ja-JP" sz="3200" dirty="0" smtClean="0"/>
              <a:t>2017</a:t>
            </a:r>
            <a:r>
              <a:rPr lang="ja-JP" altLang="en-US" sz="3200" dirty="0" smtClean="0"/>
              <a:t>年</a:t>
            </a:r>
            <a:r>
              <a:rPr lang="en-US" altLang="ja-JP" sz="3200" dirty="0" smtClean="0"/>
              <a:t> 9</a:t>
            </a:r>
            <a:r>
              <a:rPr lang="ja-JP" altLang="en-US" sz="3200" dirty="0" smtClean="0"/>
              <a:t>月</a:t>
            </a:r>
            <a:r>
              <a:rPr lang="en-US" altLang="ja-JP" sz="3200" dirty="0" smtClean="0"/>
              <a:t> </a:t>
            </a:r>
            <a:r>
              <a:rPr lang="ja-JP" altLang="en-US" sz="3200" dirty="0" smtClean="0"/>
              <a:t>某日</a:t>
            </a:r>
            <a:r>
              <a:rPr lang="en-US" altLang="ja-JP" sz="3200" dirty="0" smtClean="0"/>
              <a:t> TA </a:t>
            </a:r>
            <a:r>
              <a:rPr lang="ja-JP" altLang="en-US" sz="3200" dirty="0" smtClean="0"/>
              <a:t>打ち合わせ</a:t>
            </a:r>
            <a:r>
              <a:rPr lang="en-US" altLang="ja-JP" sz="3200" dirty="0" smtClean="0"/>
              <a:t> (</a:t>
            </a:r>
            <a:r>
              <a:rPr lang="ja-JP" altLang="en-US" sz="3200" dirty="0" smtClean="0"/>
              <a:t>イメージ</a:t>
            </a:r>
            <a:r>
              <a:rPr lang="en-US" altLang="ja-JP" sz="3200" dirty="0" smtClean="0"/>
              <a:t>)</a:t>
            </a:r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59527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レトロスペクト">
  <a:themeElements>
    <a:clrScheme name="レトロスペクト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レトロスペク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29411</TotalTime>
  <Words>1460</Words>
  <Application>Microsoft Macintosh PowerPoint</Application>
  <PresentationFormat>画面に合わせる (4:3)</PresentationFormat>
  <Paragraphs>285</Paragraphs>
  <Slides>73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73</vt:i4>
      </vt:variant>
    </vt:vector>
  </HeadingPairs>
  <TitlesOfParts>
    <vt:vector size="86" baseType="lpstr">
      <vt:lpstr>Calibri</vt:lpstr>
      <vt:lpstr>Calibri Light</vt:lpstr>
      <vt:lpstr>Franklin Gothic Book</vt:lpstr>
      <vt:lpstr>Hiragino Kaku Gothic Pro W3</vt:lpstr>
      <vt:lpstr>Hiragino Kaku Gothic Pro W6</vt:lpstr>
      <vt:lpstr>Hiragino Kaku Gothic ProN</vt:lpstr>
      <vt:lpstr>Mangal</vt:lpstr>
      <vt:lpstr>ＭＳ Ｐゴシック</vt:lpstr>
      <vt:lpstr>Yu Gothic</vt:lpstr>
      <vt:lpstr>ヒラギノ角ゴ ProN W3</vt:lpstr>
      <vt:lpstr>ヒラギノ角ゴ ProN W6</vt:lpstr>
      <vt:lpstr>Arial</vt:lpstr>
      <vt:lpstr>レトロスペクト</vt:lpstr>
      <vt:lpstr>情報のオープン化</vt:lpstr>
      <vt:lpstr>自己紹介</vt:lpstr>
      <vt:lpstr>PowerPoint プレゼンテーション</vt:lpstr>
      <vt:lpstr>PowerPoint プレゼンテーション</vt:lpstr>
      <vt:lpstr>PowerPoint プレゼンテーション</vt:lpstr>
      <vt:lpstr>なぜ情報学 II のTAを?</vt:lpstr>
      <vt:lpstr>なんか募集してたから...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というわけで</vt:lpstr>
      <vt:lpstr>なんとか頑張って 情報学(?)な話をします</vt:lpstr>
      <vt:lpstr>地球惑星科学科</vt:lpstr>
      <vt:lpstr>地球惑星科学科</vt:lpstr>
      <vt:lpstr>地球惑星科学科</vt:lpstr>
      <vt:lpstr>火星の気象シミュレーション</vt:lpstr>
      <vt:lpstr>地球惑星科学における情報</vt:lpstr>
      <vt:lpstr>複雑で数多くの 情報が関連する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＿人人人人人人人人＿ ＞　データがゴミに　＜ ￣Y^Y^Y^Y^Y^Y^Y^Y￣</vt:lpstr>
      <vt:lpstr>＿人人人人人人人人＿ ＞見ろ！データがゴミのようだ＜ ￣Y^Y^Y^Y^Y^Y^Y^Y￣</vt:lpstr>
      <vt:lpstr>データを無駄に しないために</vt:lpstr>
      <vt:lpstr>情報のオープン化</vt:lpstr>
      <vt:lpstr>オープンデータのメリット</vt:lpstr>
      <vt:lpstr>オープンデータ</vt:lpstr>
      <vt:lpstr>オープンデータ</vt:lpstr>
      <vt:lpstr>オープンデータ</vt:lpstr>
      <vt:lpstr>ちょっと質問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実はどれも微妙...</vt:lpstr>
      <vt:lpstr>機械判読に適したデータ</vt:lpstr>
      <vt:lpstr>U =  -3.753447, -3.980105, -3.88012, -3.528407, -3.141181, -2.75914, -2.325109,    -1.995647, -2.059718, -2.479144, -2.937844, -3.2489, -3.504571,    -3.955837, -4.497086, -4.677505, -4.449816, -4.108066, -3.803918,    -3.545903, -3.296226, -2.916746, -2.327974, -1.6814, -1.189426,    -0.9432625, -0.7508498, -0.5276389, -0.4422847, -0.6041125, -0.9347697,    -1.122879, -1.205474, -1.114394, -0.6862025, -0.2536282, 0.02295279,    0.1563054, 0.1217001, -0.003447859, -0.16923, -0.1558833, 0.003771556,    0.4617338, 1.204236, 1.308224, 0.2687533, -0.9679806, -1.649381,    -1.804883, -1.342199, -0.7999928, -0.5411246, -0.3569582, -0.2680747,    -0.1530125, 0.09650842, 0.4294047, 0.7691718, 1.015048, 1.190517,    1.305257, 1.255895, 1.140942, 1.143359, 1.261203, 1.501337, 1.83271,    2.067816, 2.154952, 2.232185, 2.343327, 2.527365, 2.672348, 2.781908,</vt:lpstr>
      <vt:lpstr>機械判読に適したデータ形式</vt:lpstr>
      <vt:lpstr>オープンデータ</vt:lpstr>
      <vt:lpstr>PowerPoint プレゼンテーション</vt:lpstr>
      <vt:lpstr>PowerPoint プレゼンテーション</vt:lpstr>
      <vt:lpstr>PowerPoint プレゼンテーション</vt:lpstr>
      <vt:lpstr>二次利用が可能なライセンス</vt:lpstr>
      <vt:lpstr>ちょっと休憩...</vt:lpstr>
      <vt:lpstr>二次利用が可能なライセンス</vt:lpstr>
      <vt:lpstr>PowerPoint プレゼンテーション</vt:lpstr>
      <vt:lpstr>二次利用が可能なライセンス</vt:lpstr>
      <vt:lpstr>PowerPoint プレゼンテーション</vt:lpstr>
      <vt:lpstr>オープンソースなソフトウェア</vt:lpstr>
      <vt:lpstr>オープンなものの例</vt:lpstr>
      <vt:lpstr>オープンなデータ</vt:lpstr>
      <vt:lpstr>オープンなデータ</vt:lpstr>
      <vt:lpstr>PowerPoint プレゼンテーション</vt:lpstr>
      <vt:lpstr>PowerPoint プレゼンテーション</vt:lpstr>
      <vt:lpstr>オープンソースソフトウェア</vt:lpstr>
      <vt:lpstr>オープンソースソフトウェア</vt:lpstr>
      <vt:lpstr>研究におけるオープンな活動</vt:lpstr>
      <vt:lpstr>研究におけるオープンな活動</vt:lpstr>
      <vt:lpstr>研究におけるオープンな活動</vt:lpstr>
      <vt:lpstr>研究におけるオープンな活動</vt:lpstr>
      <vt:lpstr>まとめ</vt:lpstr>
      <vt:lpstr>今日の資料</vt:lpstr>
      <vt:lpstr>参考資料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村橋　究理基</dc:creator>
  <cp:lastModifiedBy>村橋　究理基</cp:lastModifiedBy>
  <cp:revision>142</cp:revision>
  <cp:lastPrinted>2018-01-18T05:04:02Z</cp:lastPrinted>
  <dcterms:created xsi:type="dcterms:W3CDTF">2017-11-01T06:47:42Z</dcterms:created>
  <dcterms:modified xsi:type="dcterms:W3CDTF">2018-01-18T05:04:29Z</dcterms:modified>
</cp:coreProperties>
</file>