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958" r:id="rId2"/>
    <p:sldId id="959" r:id="rId3"/>
    <p:sldId id="976" r:id="rId4"/>
    <p:sldId id="640" r:id="rId5"/>
    <p:sldId id="726" r:id="rId6"/>
    <p:sldId id="750" r:id="rId7"/>
    <p:sldId id="862" r:id="rId8"/>
    <p:sldId id="918" r:id="rId9"/>
    <p:sldId id="977" r:id="rId10"/>
    <p:sldId id="973" r:id="rId11"/>
    <p:sldId id="969" r:id="rId12"/>
    <p:sldId id="970" r:id="rId13"/>
    <p:sldId id="968" r:id="rId14"/>
    <p:sldId id="971" r:id="rId15"/>
    <p:sldId id="955" r:id="rId16"/>
    <p:sldId id="979" r:id="rId17"/>
    <p:sldId id="919" r:id="rId18"/>
    <p:sldId id="878" r:id="rId19"/>
    <p:sldId id="927" r:id="rId20"/>
    <p:sldId id="928" r:id="rId21"/>
    <p:sldId id="929" r:id="rId22"/>
    <p:sldId id="879" r:id="rId23"/>
    <p:sldId id="812" r:id="rId24"/>
    <p:sldId id="867" r:id="rId25"/>
    <p:sldId id="920" r:id="rId26"/>
    <p:sldId id="868" r:id="rId27"/>
    <p:sldId id="935" r:id="rId28"/>
    <p:sldId id="936" r:id="rId29"/>
    <p:sldId id="938" r:id="rId30"/>
    <p:sldId id="939" r:id="rId31"/>
    <p:sldId id="954" r:id="rId32"/>
    <p:sldId id="974" r:id="rId33"/>
    <p:sldId id="947" r:id="rId34"/>
    <p:sldId id="948" r:id="rId35"/>
    <p:sldId id="949" r:id="rId36"/>
    <p:sldId id="950" r:id="rId37"/>
    <p:sldId id="951" r:id="rId38"/>
  </p:sldIdLst>
  <p:sldSz cx="9144000" cy="6858000" type="screen4x3"/>
  <p:notesSz cx="6992938" cy="92789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2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8C2"/>
    <a:srgbClr val="FF47A3"/>
    <a:srgbClr val="BF2A28"/>
    <a:srgbClr val="A02422"/>
    <a:srgbClr val="B00000"/>
    <a:srgbClr val="FFFF00"/>
    <a:srgbClr val="0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4"/>
    <p:restoredTop sz="91479" autoAdjust="0"/>
  </p:normalViewPr>
  <p:slideViewPr>
    <p:cSldViewPr snapToGrid="0">
      <p:cViewPr>
        <p:scale>
          <a:sx n="100" d="100"/>
          <a:sy n="100" d="100"/>
        </p:scale>
        <p:origin x="768" y="-24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 snapToGrid="0">
      <p:cViewPr varScale="1">
        <p:scale>
          <a:sx n="40" d="100"/>
          <a:sy n="40" d="100"/>
        </p:scale>
        <p:origin x="-1386" y="-78"/>
      </p:cViewPr>
      <p:guideLst>
        <p:guide orient="horz" pos="2922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02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12788"/>
            <a:ext cx="4594225" cy="34464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98462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20763" y="635000"/>
            <a:ext cx="4129087" cy="3175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22325" y="4022725"/>
            <a:ext cx="4522788" cy="381000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439" tIns="41720" rIns="83439" bIns="41720" anchor="ctr"/>
          <a:lstStyle>
            <a:lvl1pPr defTabSz="4572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5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142875"/>
            <a:ext cx="2185987" cy="6246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788" y="142875"/>
            <a:ext cx="6410325" cy="6246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8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4788" y="757238"/>
            <a:ext cx="4297362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4788" y="3649663"/>
            <a:ext cx="4297362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1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757238"/>
            <a:ext cx="4298950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2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0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56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757238"/>
            <a:ext cx="4298950" cy="563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7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5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20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76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84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4625975" y="6583363"/>
            <a:ext cx="6873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083050" y="917575"/>
            <a:ext cx="12763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4788" y="757238"/>
            <a:ext cx="8748712" cy="5632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" tIns="49212" rIns="18288" bIns="49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Major Point</a:t>
            </a:r>
          </a:p>
          <a:p>
            <a:pPr lvl="1"/>
            <a:r>
              <a:rPr lang="en-US"/>
              <a:t>Sub Point</a:t>
            </a:r>
          </a:p>
          <a:p>
            <a:pPr lvl="2"/>
            <a:r>
              <a:rPr lang="en-US"/>
              <a:t>Secondary Point</a:t>
            </a:r>
          </a:p>
          <a:p>
            <a:pPr lvl="3"/>
            <a:r>
              <a:rPr lang="en-US"/>
              <a:t>Tertiary Point</a:t>
            </a:r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231775" y="6183313"/>
            <a:ext cx="35242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400" i="1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400" i="1" smtClean="0"/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3563" y="142875"/>
            <a:ext cx="8004175" cy="71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6pPr>
      <a:lvl7pPr marL="9144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7pPr>
      <a:lvl8pPr marL="13716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8pPr>
      <a:lvl9pPr marL="18288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9pPr>
    </p:titleStyle>
    <p:bodyStyle>
      <a:lvl1pPr marL="366713" indent="-366713" algn="l" defTabSz="9779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3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95338" indent="-306388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1222375" indent="-244475" algn="l" defTabSz="977900" rtl="0" eaLnBrk="0" fontAlgn="base" hangingPunct="0">
        <a:spcBef>
          <a:spcPct val="20000"/>
        </a:spcBef>
        <a:spcAft>
          <a:spcPct val="0"/>
        </a:spcAft>
        <a:buSzPct val="9300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712913" indent="-246063" algn="l" defTabSz="977900" rtl="0" eaLnBrk="0" fontAlgn="base" hangingPunct="0">
        <a:spcBef>
          <a:spcPct val="20000"/>
        </a:spcBef>
        <a:spcAft>
          <a:spcPct val="0"/>
        </a:spcAft>
        <a:buSzPct val="93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2018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590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1162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5734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40306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7.emf"/><Relationship Id="rId7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emf"/><Relationship Id="rId9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4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182103main_spitzer20070711a-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25" y="-258763"/>
            <a:ext cx="10995025" cy="10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01600" y="666750"/>
            <a:ext cx="8699500" cy="98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5400" dirty="0" smtClean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5400" dirty="0" smtClean="0">
                <a:latin typeface="Garamond" charset="0"/>
              </a:rPr>
              <a:t>Atmospheric Circulation of hot </a:t>
            </a:r>
            <a:r>
              <a:rPr lang="en-GB" sz="5400" dirty="0" err="1" smtClean="0">
                <a:latin typeface="Garamond" charset="0"/>
              </a:rPr>
              <a:t>Jupiters</a:t>
            </a:r>
            <a:endParaRPr lang="en-GB" sz="5400" dirty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000" dirty="0" smtClean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000" dirty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Garamond" charset="0"/>
              </a:rPr>
              <a:t>    </a:t>
            </a:r>
            <a:r>
              <a:rPr lang="en-GB" sz="4800" dirty="0">
                <a:latin typeface="Microsoft Sans Serif" charset="0"/>
              </a:rPr>
              <a:t>Adam Showman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Microsoft Sans Serif" charset="0"/>
              </a:rPr>
              <a:t>    </a:t>
            </a:r>
            <a:r>
              <a:rPr lang="en-GB" sz="4000" dirty="0">
                <a:latin typeface="Microsoft Sans Serif" charset="0"/>
              </a:rPr>
              <a:t>University of Arizona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3600" dirty="0">
              <a:latin typeface="Microsoft Sans Serif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2400" dirty="0">
                <a:latin typeface="Microsoft Sans Serif" charset="0"/>
              </a:rPr>
              <a:t>Collaborators: </a:t>
            </a:r>
            <a:r>
              <a:rPr lang="en-GB" sz="2400" dirty="0" err="1" smtClean="0">
                <a:latin typeface="Microsoft Sans Serif" charset="0"/>
              </a:rPr>
              <a:t>Nikole</a:t>
            </a:r>
            <a:r>
              <a:rPr lang="en-GB" sz="2400" dirty="0" smtClean="0">
                <a:latin typeface="Microsoft Sans Serif" charset="0"/>
              </a:rPr>
              <a:t> Lewis, Tad </a:t>
            </a:r>
            <a:r>
              <a:rPr lang="en-GB" sz="2400" dirty="0" err="1" smtClean="0">
                <a:latin typeface="Microsoft Sans Serif" charset="0"/>
              </a:rPr>
              <a:t>Komacek</a:t>
            </a:r>
            <a:r>
              <a:rPr lang="en-GB" sz="2400" dirty="0" smtClean="0">
                <a:latin typeface="Microsoft Sans Serif" charset="0"/>
              </a:rPr>
              <a:t>, Jonathan </a:t>
            </a:r>
            <a:r>
              <a:rPr lang="en-GB" sz="2400" dirty="0">
                <a:latin typeface="Microsoft Sans Serif" charset="0"/>
              </a:rPr>
              <a:t>Fortney, Lorenzo </a:t>
            </a:r>
            <a:r>
              <a:rPr lang="en-GB" sz="2400" dirty="0" err="1">
                <a:latin typeface="Microsoft Sans Serif" charset="0"/>
              </a:rPr>
              <a:t>Polvani</a:t>
            </a:r>
            <a:r>
              <a:rPr lang="en-GB" sz="2400" dirty="0">
                <a:latin typeface="Microsoft Sans Serif" charset="0"/>
              </a:rPr>
              <a:t>, Yuan </a:t>
            </a:r>
            <a:r>
              <a:rPr lang="en-GB" sz="2400" dirty="0" err="1">
                <a:latin typeface="Microsoft Sans Serif" charset="0"/>
              </a:rPr>
              <a:t>Lian</a:t>
            </a:r>
            <a:r>
              <a:rPr lang="en-GB" sz="2400" dirty="0">
                <a:latin typeface="Microsoft Sans Serif" charset="0"/>
              </a:rPr>
              <a:t>, Mark </a:t>
            </a:r>
            <a:r>
              <a:rPr lang="en-GB" sz="2400" dirty="0" smtClean="0">
                <a:latin typeface="Microsoft Sans Serif" charset="0"/>
              </a:rPr>
              <a:t>Marley, </a:t>
            </a:r>
            <a:r>
              <a:rPr lang="en-GB" sz="2400" dirty="0" err="1">
                <a:latin typeface="Microsoft Sans Serif" charset="0"/>
              </a:rPr>
              <a:t>Yohai</a:t>
            </a:r>
            <a:r>
              <a:rPr lang="en-GB" sz="2400" dirty="0">
                <a:latin typeface="Microsoft Sans Serif" charset="0"/>
              </a:rPr>
              <a:t> </a:t>
            </a:r>
            <a:r>
              <a:rPr lang="en-GB" sz="2400" dirty="0" err="1">
                <a:latin typeface="Microsoft Sans Serif" charset="0"/>
              </a:rPr>
              <a:t>Kaspi</a:t>
            </a:r>
            <a:r>
              <a:rPr lang="en-GB" sz="2400" dirty="0">
                <a:latin typeface="Microsoft Sans Serif" charset="0"/>
              </a:rPr>
              <a:t>, Tiffany </a:t>
            </a:r>
            <a:r>
              <a:rPr lang="en-GB" sz="2400" dirty="0" err="1">
                <a:latin typeface="Microsoft Sans Serif" charset="0"/>
              </a:rPr>
              <a:t>Kataria</a:t>
            </a:r>
            <a:endParaRPr lang="en-GB" sz="2400" dirty="0">
              <a:latin typeface="Microsoft Sans Serif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Microsoft Sans Serif" charset="0"/>
              </a:rPr>
              <a:t>         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6000" dirty="0">
                <a:latin typeface="Arial" charset="0"/>
              </a:rPr>
              <a:t> 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6000" dirty="0">
              <a:latin typeface="Arial" charset="0"/>
            </a:endParaRPr>
          </a:p>
          <a:p>
            <a:pPr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3600" dirty="0">
                <a:solidFill>
                  <a:srgbClr val="CCFFFF"/>
                </a:solidFill>
              </a:rPr>
              <a:t> </a:t>
            </a:r>
            <a:r>
              <a:rPr lang="en-GB" sz="4800" dirty="0">
                <a:solidFill>
                  <a:srgbClr val="CCFFFF"/>
                </a:solidFill>
              </a:rPr>
              <a:t> </a:t>
            </a:r>
          </a:p>
          <a:p>
            <a:pPr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92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355600" y="-50800"/>
            <a:ext cx="4699000" cy="715963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Comparisons of data to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GCMs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4" name="Picture 6" descr="knutson-2012-lc-sychrono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585699"/>
            <a:ext cx="3690937" cy="222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 rot="16200000">
            <a:off x="7525601" y="837463"/>
            <a:ext cx="2595563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/>
              <a:t>Showman et al. (2009</a:t>
            </a:r>
            <a:r>
              <a:rPr lang="en-US" sz="1600" dirty="0" smtClean="0"/>
              <a:t>), Knutson et al. (2012)</a:t>
            </a:r>
            <a:endParaRPr lang="en-US" sz="1600" dirty="0"/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 rot="16200000">
            <a:off x="7870962" y="3495407"/>
            <a:ext cx="1939654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Kataria</a:t>
            </a:r>
            <a:r>
              <a:rPr lang="en-US" sz="1600" dirty="0" smtClean="0"/>
              <a:t> </a:t>
            </a:r>
            <a:r>
              <a:rPr lang="en-US" sz="1600" dirty="0"/>
              <a:t>et al. (</a:t>
            </a:r>
            <a:r>
              <a:rPr lang="en-US" sz="1600" dirty="0" smtClean="0"/>
              <a:t>2015)</a:t>
            </a:r>
            <a:endParaRPr lang="en-US" sz="1600" dirty="0"/>
          </a:p>
        </p:txBody>
      </p:sp>
      <p:pic>
        <p:nvPicPr>
          <p:cNvPr id="2" name="Picture 1" descr="knutson-etal-2012-day-night-spect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0"/>
            <a:ext cx="2846008" cy="2806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1295400"/>
            <a:ext cx="15455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HD 189733b</a:t>
            </a:r>
            <a:endParaRPr lang="en-US" dirty="0"/>
          </a:p>
        </p:txBody>
      </p:sp>
      <p:pic>
        <p:nvPicPr>
          <p:cNvPr id="4" name="Picture 3" descr="kataria-etal-2015-LC-GCM-compari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2908300"/>
            <a:ext cx="3378199" cy="1790700"/>
          </a:xfrm>
          <a:prstGeom prst="rect">
            <a:avLst/>
          </a:prstGeom>
        </p:spPr>
      </p:pic>
      <p:pic>
        <p:nvPicPr>
          <p:cNvPr id="5" name="Picture 4" descr="zellem-etal-2012-LC-GCM-compari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4800600"/>
            <a:ext cx="3492500" cy="1943100"/>
          </a:xfrm>
          <a:prstGeom prst="rect">
            <a:avLst/>
          </a:prstGeom>
        </p:spPr>
      </p:pic>
      <p:pic>
        <p:nvPicPr>
          <p:cNvPr id="6" name="Picture 5" descr="kataria-etal-2015-dayside-spectra-GCM-comparis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2933700"/>
            <a:ext cx="29591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3454400"/>
            <a:ext cx="138178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WASP-43b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900" y="5473700"/>
            <a:ext cx="15455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HD 209458b</a:t>
            </a:r>
            <a:endParaRPr lang="en-US" dirty="0"/>
          </a:p>
        </p:txBody>
      </p:sp>
      <p:pic>
        <p:nvPicPr>
          <p:cNvPr id="7" name="Picture 6" descr="zellem-etal-2014-spectra-GCM-comparis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931752"/>
            <a:ext cx="3073400" cy="1723048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 rot="16200000">
            <a:off x="7805001" y="5498363"/>
            <a:ext cx="2189163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/>
              <a:t>Showman et al. (2009</a:t>
            </a:r>
            <a:r>
              <a:rPr lang="en-US" sz="1600" dirty="0" smtClean="0"/>
              <a:t>), </a:t>
            </a:r>
            <a:r>
              <a:rPr lang="en-US" sz="1600" dirty="0" err="1" smtClean="0"/>
              <a:t>Zellem</a:t>
            </a:r>
            <a:r>
              <a:rPr lang="en-US" sz="1600" dirty="0" smtClean="0"/>
              <a:t>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92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causes the equatorial superrotation?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2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</a:t>
            </a:r>
          </a:p>
          <a:p>
            <a:pPr>
              <a:buFontTx/>
              <a:buNone/>
            </a:pPr>
            <a:r>
              <a:rPr lang="en-US" sz="22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200" u="sng" dirty="0" smtClean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Hide’s </a:t>
            </a:r>
            <a:r>
              <a:rPr lang="en-US" sz="2200" u="sng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theorem:</a:t>
            </a: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latin typeface="Times New Roman" charset="0"/>
                <a:ea typeface="ＭＳ Ｐゴシック" charset="0"/>
                <a:cs typeface="ＭＳ Ｐゴシック" charset="0"/>
              </a:rPr>
              <a:t>Superrotating</a:t>
            </a: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equatorial jets (corresponding to local maxima of angular momentum) cannot result from axisymmetric circulations (e.g., angular-momentum conserving Hadley cells).  </a:t>
            </a: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    Such jets must instead result from up-gradient momentum transport by waves and/or turbulence</a:t>
            </a: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This is a fairly common phenomenon in turbulence</a:t>
            </a:r>
            <a:r>
              <a:rPr lang="is-I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… the question is, in the present context, what is the specific mechanism?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334963" y="1100138"/>
            <a:ext cx="8562975" cy="12620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Simple models to isolate superrotation mechanism</a:t>
            </a:r>
          </a:p>
        </p:txBody>
      </p:sp>
      <p:sp>
        <p:nvSpPr>
          <p:cNvPr id="37893" name="Content Placeholder 2"/>
          <p:cNvSpPr>
            <a:spLocks noGrp="1"/>
          </p:cNvSpPr>
          <p:nvPr>
            <p:ph idx="1"/>
          </p:nvPr>
        </p:nvSpPr>
        <p:spPr>
          <a:xfrm>
            <a:off x="192088" y="896938"/>
            <a:ext cx="8748712" cy="5632450"/>
          </a:xfrm>
        </p:spPr>
        <p:txBody>
          <a:bodyPr/>
          <a:lstStyle/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To capture the mechanism in the simplest possible context, adopt the shallow-water equations for a single fluid layer: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where  </a:t>
            </a:r>
            <a:r>
              <a:rPr lang="en-US" sz="2000" dirty="0" smtClean="0">
                <a:latin typeface="Symbo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i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eq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)/</a:t>
            </a:r>
            <a:r>
              <a:rPr lang="en-US" sz="2000" dirty="0" err="1"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rad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represents thermal forcing/damping,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v/</a:t>
            </a:r>
            <a:r>
              <a:rPr lang="en-US" sz="2000" i="1" dirty="0" err="1"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drag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represents drag, and where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=1 when </a:t>
            </a:r>
            <a:r>
              <a:rPr lang="en-US" sz="2000" i="1" dirty="0" err="1">
                <a:latin typeface="Times New Roman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&gt;0 and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=0 otherwise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First consider linear, steady analytic solutions and then consider full nonlinear solutions on a sphere.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016004"/>
              </p:ext>
            </p:extLst>
          </p:nvPr>
        </p:nvGraphicFramePr>
        <p:xfrm>
          <a:off x="1341438" y="2462213"/>
          <a:ext cx="2820987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4" name="Equation" r:id="rId3" imgW="1625600" imgH="444500" progId="Equation.3">
                  <p:embed/>
                </p:oleObj>
              </mc:Choice>
              <mc:Fallback>
                <p:oleObj name="Equation" r:id="rId3" imgW="1625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438" y="2462213"/>
                        <a:ext cx="2820987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659090"/>
              </p:ext>
            </p:extLst>
          </p:nvPr>
        </p:nvGraphicFramePr>
        <p:xfrm>
          <a:off x="1316039" y="1692275"/>
          <a:ext cx="335127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5" name="Equation" r:id="rId5" imgW="2184400" imgH="419100" progId="Equation.3">
                  <p:embed/>
                </p:oleObj>
              </mc:Choice>
              <mc:Fallback>
                <p:oleObj name="Equation" r:id="rId5" imgW="2184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39" y="1692275"/>
                        <a:ext cx="335127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schematic-fi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1" y="1689100"/>
            <a:ext cx="2022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69075" y="2095500"/>
            <a:ext cx="413336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1" dirty="0"/>
              <a:t>h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6713538" y="2400300"/>
            <a:ext cx="4762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6723063" y="1843088"/>
            <a:ext cx="0" cy="284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531100" y="1936750"/>
            <a:ext cx="1562100" cy="5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b="0" dirty="0" err="1" smtClean="0"/>
              <a:t>Radiatively</a:t>
            </a:r>
            <a:r>
              <a:rPr lang="en-US" sz="1500" b="0" dirty="0" smtClean="0"/>
              <a:t> active atmosphere</a:t>
            </a:r>
            <a:endParaRPr lang="en-US" sz="1500" b="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81900" y="2686050"/>
            <a:ext cx="1562100" cy="5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b="0" dirty="0" smtClean="0"/>
              <a:t>Deep atmosphere and interior</a:t>
            </a:r>
            <a:endParaRPr lang="en-US" sz="1500" b="0" dirty="0"/>
          </a:p>
        </p:txBody>
      </p:sp>
    </p:spTree>
    <p:extLst>
      <p:ext uri="{BB962C8B-B14F-4D97-AF65-F5344CB8AC3E}">
        <p14:creationId xmlns:p14="http://schemas.microsoft.com/office/powerpoint/2010/main" val="13695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owman-polvani-fig2-modified-lowr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25" r="-70025"/>
          <a:stretch>
            <a:fillRect/>
          </a:stretch>
        </p:blipFill>
        <p:spPr>
          <a:xfrm>
            <a:off x="-2679701" y="1"/>
            <a:ext cx="1065232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65100"/>
            <a:ext cx="4305300" cy="715963"/>
          </a:xfrm>
        </p:spPr>
        <p:txBody>
          <a:bodyPr/>
          <a:lstStyle/>
          <a:p>
            <a:r>
              <a:rPr lang="en-US" sz="2400" dirty="0" smtClean="0"/>
              <a:t>Linear analytic calculation</a:t>
            </a:r>
            <a:endParaRPr lang="en-US" sz="24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6412236" y="3582901"/>
            <a:ext cx="429512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Showman &amp; </a:t>
            </a:r>
            <a:r>
              <a:rPr lang="en-US" sz="1800" dirty="0" err="1"/>
              <a:t>Polvani</a:t>
            </a:r>
            <a:r>
              <a:rPr lang="en-US" sz="1800" dirty="0"/>
              <a:t> </a:t>
            </a:r>
            <a:r>
              <a:rPr lang="en-US" sz="1800" dirty="0" smtClean="0"/>
              <a:t>(2011</a:t>
            </a:r>
            <a:r>
              <a:rPr lang="en-US" sz="1800" dirty="0"/>
              <a:t>), </a:t>
            </a:r>
            <a:r>
              <a:rPr lang="en-US" sz="1800" i="1" dirty="0" err="1"/>
              <a:t>ApJ</a:t>
            </a:r>
            <a:r>
              <a:rPr lang="en-US" sz="1800" dirty="0"/>
              <a:t>  738, 71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5700" y="3581400"/>
            <a:ext cx="32131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BF2A28"/>
                </a:solidFill>
              </a:rPr>
              <a:t>The day/night thermal forcing induces standing planetary-scale (</a:t>
            </a:r>
            <a:r>
              <a:rPr lang="en-US" dirty="0" err="1" smtClean="0">
                <a:solidFill>
                  <a:srgbClr val="BF2A28"/>
                </a:solidFill>
              </a:rPr>
              <a:t>Rossby</a:t>
            </a:r>
            <a:r>
              <a:rPr lang="en-US" dirty="0" smtClean="0">
                <a:solidFill>
                  <a:srgbClr val="BF2A28"/>
                </a:solidFill>
              </a:rPr>
              <a:t> and Kelvin) waves, which transport momentum to the equator.  This induces </a:t>
            </a:r>
            <a:r>
              <a:rPr lang="en-US" dirty="0" err="1" smtClean="0">
                <a:solidFill>
                  <a:srgbClr val="BF2A28"/>
                </a:solidFill>
              </a:rPr>
              <a:t>superrotation</a:t>
            </a:r>
            <a:r>
              <a:rPr lang="en-US" dirty="0" smtClean="0">
                <a:solidFill>
                  <a:srgbClr val="BF2A28"/>
                </a:solidFill>
              </a:rPr>
              <a:t>.</a:t>
            </a:r>
            <a:endParaRPr lang="en-US" dirty="0">
              <a:solidFill>
                <a:srgbClr val="BF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Full nonlinear numerical solutions on a sphere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Content Placeholder 5" descr="f7c-stswm-high-amplitu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88" b="-35088"/>
          <a:stretch>
            <a:fillRect/>
          </a:stretch>
        </p:blipFill>
        <p:spPr>
          <a:xfrm>
            <a:off x="420688" y="2933700"/>
            <a:ext cx="6808115" cy="4383088"/>
          </a:xfrm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6048374" y="6511751"/>
            <a:ext cx="30956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Showman &amp; </a:t>
            </a:r>
            <a:r>
              <a:rPr lang="en-US" sz="1800" dirty="0" err="1" smtClean="0"/>
              <a:t>Polvani</a:t>
            </a:r>
            <a:r>
              <a:rPr lang="en-US" sz="1800" dirty="0" smtClean="0"/>
              <a:t> (</a:t>
            </a:r>
            <a:r>
              <a:rPr lang="en-US" sz="1800" dirty="0"/>
              <a:t>2011)</a:t>
            </a:r>
          </a:p>
        </p:txBody>
      </p:sp>
      <p:pic>
        <p:nvPicPr>
          <p:cNvPr id="7" name="Picture 6" descr="f6a-stswm-soln-lin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58837"/>
            <a:ext cx="4495800" cy="24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ubar-low-amplitu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30" b="-18430"/>
          <a:stretch>
            <a:fillRect/>
          </a:stretch>
        </p:blipFill>
        <p:spPr bwMode="auto">
          <a:xfrm>
            <a:off x="5589588" y="660400"/>
            <a:ext cx="1523269" cy="3162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7900" y="1816100"/>
            <a:ext cx="1727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BF2A28"/>
                </a:solidFill>
              </a:rPr>
              <a:t>Low amplitude (~linear) </a:t>
            </a:r>
            <a:endParaRPr lang="en-US" sz="1800" dirty="0">
              <a:solidFill>
                <a:srgbClr val="BF2A2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7900" y="4584700"/>
            <a:ext cx="1727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BF2A28"/>
                </a:solidFill>
              </a:rPr>
              <a:t>High amplitude (non-linear) </a:t>
            </a:r>
            <a:endParaRPr lang="en-US" sz="1800" dirty="0">
              <a:solidFill>
                <a:srgbClr val="BF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15900" y="142875"/>
            <a:ext cx="8661400" cy="9620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Rossby/Kelvin wave pattern is clearly evident in spin-up phase of 3D hot Jupiter simulations</a:t>
            </a:r>
          </a:p>
        </p:txBody>
      </p:sp>
      <p:pic>
        <p:nvPicPr>
          <p:cNvPr id="54275" name="Content Placeholder 6" descr="f1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71" b="-9871"/>
          <a:stretch>
            <a:fillRect/>
          </a:stretch>
        </p:blipFill>
        <p:spPr>
          <a:xfrm>
            <a:off x="725488" y="909638"/>
            <a:ext cx="7670800" cy="4640262"/>
          </a:xfrm>
        </p:spPr>
      </p:pic>
      <p:sp>
        <p:nvSpPr>
          <p:cNvPr id="54276" name="TextBox 5"/>
          <p:cNvSpPr txBox="1">
            <a:spLocks noChangeArrowheads="1"/>
          </p:cNvSpPr>
          <p:nvPr/>
        </p:nvSpPr>
        <p:spPr bwMode="auto">
          <a:xfrm rot="-5400000">
            <a:off x="7505700" y="3251200"/>
            <a:ext cx="2573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/>
              <a:t>Showman &amp; Polvani (2011)</a:t>
            </a:r>
          </a:p>
        </p:txBody>
      </p:sp>
    </p:spTree>
    <p:extLst>
      <p:ext uri="{BB962C8B-B14F-4D97-AF65-F5344CB8AC3E}">
        <p14:creationId xmlns:p14="http://schemas.microsoft.com/office/powerpoint/2010/main" val="41229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-22225"/>
            <a:ext cx="8004175" cy="715963"/>
          </a:xfrm>
        </p:spPr>
        <p:txBody>
          <a:bodyPr/>
          <a:lstStyle/>
          <a:p>
            <a:r>
              <a:rPr lang="en-US" dirty="0" smtClean="0"/>
              <a:t>Doppler detection of equatorial jet</a:t>
            </a:r>
            <a:endParaRPr lang="en-US" dirty="0"/>
          </a:p>
        </p:txBody>
      </p:sp>
      <p:pic>
        <p:nvPicPr>
          <p:cNvPr id="4" name="Content Placeholder 3" descr="louden-wheatley-histogram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47" b="-75447"/>
          <a:stretch>
            <a:fillRect/>
          </a:stretch>
        </p:blipFill>
        <p:spPr>
          <a:xfrm>
            <a:off x="0" y="-203441"/>
            <a:ext cx="8267700" cy="5322773"/>
          </a:xfrm>
        </p:spPr>
      </p:pic>
      <p:pic>
        <p:nvPicPr>
          <p:cNvPr id="5" name="Picture 4" descr="louden-wheatley-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530122"/>
            <a:ext cx="2102656" cy="776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567079" y="2091449"/>
            <a:ext cx="28456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Louden &amp; Wheatley (2015</a:t>
            </a:r>
            <a:r>
              <a:rPr lang="en-US" sz="1600" dirty="0" smtClean="0">
                <a:solidFill>
                  <a:srgbClr val="808080"/>
                </a:solidFill>
              </a:rPr>
              <a:t>)</a:t>
            </a:r>
            <a:endParaRPr lang="en-US" sz="1600" dirty="0">
              <a:solidFill>
                <a:srgbClr val="8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337820"/>
            <a:ext cx="149944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Leading limb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194051" y="3415694"/>
            <a:ext cx="24288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Average during transit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200774" y="3415693"/>
            <a:ext cx="14821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Trailing limb</a:t>
            </a:r>
            <a:endParaRPr lang="en-US" sz="1800" dirty="0"/>
          </a:p>
        </p:txBody>
      </p:sp>
      <p:pic>
        <p:nvPicPr>
          <p:cNvPr id="15" name="Picture 14" descr="showman-dopp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3839818"/>
            <a:ext cx="5895396" cy="25590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709414" y="5173834"/>
            <a:ext cx="237757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 et al. (2013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660400"/>
            <a:ext cx="582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A direct detection of the equatorial jet has recently been made, and is consistent with </a:t>
            </a:r>
            <a:r>
              <a:rPr lang="en-US" smtClean="0"/>
              <a:t>GCM predictions.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7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79375"/>
            <a:ext cx="8004175" cy="715963"/>
          </a:xfrm>
        </p:spPr>
        <p:txBody>
          <a:bodyPr/>
          <a:lstStyle/>
          <a:p>
            <a:r>
              <a:rPr lang="en-US" dirty="0" smtClean="0"/>
              <a:t>Toward predictive theories of the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947738"/>
            <a:ext cx="8024812" cy="5632450"/>
          </a:xfrm>
        </p:spPr>
        <p:txBody>
          <a:bodyPr/>
          <a:lstStyle/>
          <a:p>
            <a:r>
              <a:rPr lang="en-US" sz="2000" dirty="0" smtClean="0"/>
              <a:t>GCM simulations are useful but by themselves do not imply understanding</a:t>
            </a:r>
          </a:p>
          <a:p>
            <a:endParaRPr lang="en-US" sz="2000" dirty="0"/>
          </a:p>
          <a:p>
            <a:r>
              <a:rPr lang="en-US" sz="2000" dirty="0" smtClean="0"/>
              <a:t>The ultimate goal is to </a:t>
            </a:r>
            <a:r>
              <a:rPr lang="en-US" sz="2000" i="1" u="sng" dirty="0" smtClean="0"/>
              <a:t>understand</a:t>
            </a:r>
            <a:r>
              <a:rPr lang="en-US" sz="2000" dirty="0" smtClean="0"/>
              <a:t> the mechanisms and obtain a </a:t>
            </a:r>
            <a:r>
              <a:rPr lang="en-US" sz="2000" i="1" u="sng" dirty="0" smtClean="0"/>
              <a:t>predictive</a:t>
            </a:r>
            <a:r>
              <a:rPr lang="en-US" sz="2000" dirty="0" smtClean="0"/>
              <a:t> theory for the day-night temperature differences, vertical mixing rates, and other aspects of the circulation.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It is commonly assumed that day-night temperature differences are    small if 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rad</a:t>
            </a:r>
            <a:r>
              <a:rPr lang="en-US" sz="2000" dirty="0" smtClean="0">
                <a:solidFill>
                  <a:srgbClr val="800000"/>
                </a:solidFill>
              </a:rPr>
              <a:t> &gt;&gt;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advect</a:t>
            </a:r>
            <a:r>
              <a:rPr lang="en-US" sz="2000" dirty="0" smtClean="0">
                <a:solidFill>
                  <a:srgbClr val="800000"/>
                </a:solidFill>
              </a:rPr>
              <a:t>  and temperature differences are large if        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rad</a:t>
            </a:r>
            <a:r>
              <a:rPr lang="en-US" sz="2000" dirty="0" smtClean="0">
                <a:solidFill>
                  <a:srgbClr val="800000"/>
                </a:solidFill>
              </a:rPr>
              <a:t> &lt;&lt;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advect</a:t>
            </a:r>
            <a:r>
              <a:rPr lang="en-US" sz="2000" dirty="0" smtClean="0">
                <a:solidFill>
                  <a:srgbClr val="800000"/>
                </a:solidFill>
              </a:rPr>
              <a:t> .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Problems</a:t>
            </a:r>
            <a:r>
              <a:rPr lang="en-US" sz="2000" dirty="0" smtClean="0"/>
              <a:t>: This is not predictive, since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t</a:t>
            </a:r>
            <a:r>
              <a:rPr lang="en-US" sz="2000" baseline="-25000" dirty="0" err="1">
                <a:solidFill>
                  <a:srgbClr val="000000"/>
                </a:solidFill>
              </a:rPr>
              <a:t>advect</a:t>
            </a:r>
            <a:r>
              <a:rPr lang="en-US" sz="2000" dirty="0" smtClean="0"/>
              <a:t> depends on the flow.  It also neglects a role for other important timescales in the problem, including wave, frictional, and rotational timescales.   These almost certainly matter.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extBox 9"/>
          <p:cNvSpPr txBox="1">
            <a:spLocks noChangeArrowheads="1"/>
          </p:cNvSpPr>
          <p:nvPr/>
        </p:nvSpPr>
        <p:spPr bwMode="auto">
          <a:xfrm>
            <a:off x="635000" y="127000"/>
            <a:ext cx="32512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Weak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10 days),           relevant to cool planets </a:t>
            </a: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6778625" y="6511925"/>
            <a:ext cx="2365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Showman et al. (2013)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207000" y="1778000"/>
            <a:ext cx="3454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Moderate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1 day), relevant to warm planets </a:t>
            </a: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495300" y="3746500"/>
            <a:ext cx="34036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Strong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0.1 days), relevant to hot planets </a:t>
            </a:r>
          </a:p>
        </p:txBody>
      </p:sp>
      <p:pic>
        <p:nvPicPr>
          <p:cNvPr id="16390" name="Picture 13" descr="f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462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 descr="f4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2197100"/>
            <a:ext cx="47180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f4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4635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5454650" y="307975"/>
            <a:ext cx="25320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  From Warm to </a:t>
            </a:r>
          </a:p>
          <a:p>
            <a:pPr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Very Hot Jupiters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d-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8" r="-19308"/>
          <a:stretch>
            <a:fillRect/>
          </a:stretch>
        </p:blipFill>
        <p:spPr>
          <a:xfrm>
            <a:off x="-265113" y="634593"/>
            <a:ext cx="9666627" cy="6223407"/>
          </a:xfr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978900" cy="715963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Hot-Jupiter circulation in idealized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GCM simulations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as a function of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time constant and strength of frictional drag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 rot="16200000">
            <a:off x="6929721" y="3046243"/>
            <a:ext cx="388892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(2016);              </a:t>
            </a:r>
            <a:r>
              <a:rPr lang="en-US" sz="1600" dirty="0" smtClean="0">
                <a:solidFill>
                  <a:srgbClr val="7F7F7F"/>
                </a:solidFill>
              </a:rPr>
              <a:t>see also Perez</a:t>
            </a:r>
            <a:r>
              <a:rPr lang="en-US" sz="1600" dirty="0">
                <a:solidFill>
                  <a:srgbClr val="7F7F7F"/>
                </a:solidFill>
              </a:rPr>
              <a:t>-Becker &amp; Showman (2013)</a:t>
            </a:r>
          </a:p>
        </p:txBody>
      </p:sp>
    </p:spTree>
    <p:extLst>
      <p:ext uri="{BB962C8B-B14F-4D97-AF65-F5344CB8AC3E}">
        <p14:creationId xmlns:p14="http://schemas.microsoft.com/office/powerpoint/2010/main" val="41015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Exoplanets: an exploding new field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Over 3500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known extrasolar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planets</a:t>
            </a:r>
          </a:p>
          <a:p>
            <a:endParaRPr lang="en-US" sz="18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Nearly 700 planets have been detected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with the 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Doppler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method</a:t>
            </a:r>
            <a:endParaRPr lang="en-US" altLang="ja-JP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Nearly 2700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planets have been detected with 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transit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 method (plus </a:t>
            </a:r>
            <a:r>
              <a:rPr lang="en-US" altLang="ja-JP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Kepler candidates):</a:t>
            </a: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    Together, these give the planetary mass, radius, and orbital properties. </a:t>
            </a: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~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planets discovered by direct imaging: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7" name="Picture 3" descr="transit-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623121"/>
            <a:ext cx="3160712" cy="20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r87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162637"/>
            <a:ext cx="2381250" cy="168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7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d-daynight-color-contour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83" b="-25483"/>
          <a:stretch>
            <a:fillRect/>
          </a:stretch>
        </p:blipFill>
        <p:spPr>
          <a:xfrm>
            <a:off x="115888" y="480956"/>
            <a:ext cx="8329612" cy="5362632"/>
          </a:xfrm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588963" y="-63500"/>
            <a:ext cx="8004175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Theory for day-night temperature contrast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342900" y="5029200"/>
            <a:ext cx="8369300" cy="17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800" dirty="0" smtClean="0"/>
              <a:t>The </a:t>
            </a:r>
            <a:r>
              <a:rPr lang="en-US" sz="1800" dirty="0"/>
              <a:t>theory </a:t>
            </a:r>
            <a:r>
              <a:rPr lang="en-US" sz="1800" dirty="0" smtClean="0"/>
              <a:t>matches </a:t>
            </a:r>
            <a:r>
              <a:rPr lang="en-US" sz="1800" dirty="0"/>
              <a:t>the simulation results </a:t>
            </a:r>
            <a:r>
              <a:rPr lang="en-US" sz="1800" dirty="0" smtClean="0"/>
              <a:t>well over a multi-order-of-magnitude parameter space in the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and frictional time constants.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The theory shows that the transition between regimes is generally </a:t>
            </a:r>
            <a:r>
              <a:rPr lang="en-US" sz="1800" dirty="0"/>
              <a:t>controlled by </a:t>
            </a:r>
            <a:r>
              <a:rPr lang="en-US" sz="1800" dirty="0" smtClean="0"/>
              <a:t>wave adjustment (and the resulting vertical advection) </a:t>
            </a:r>
            <a:r>
              <a:rPr lang="en-US" sz="1800" dirty="0"/>
              <a:t>rather than horizontal advection timescales.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800" y="635000"/>
            <a:ext cx="340360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/>
              <a:t>Day-night thermal contrast from three-dimensional GCM simulations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470400" y="571500"/>
            <a:ext cx="361950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/>
              <a:t>Day-night thermal contrast from a fully predictive theory with zero free parameters and no tuning</a:t>
            </a:r>
            <a:endParaRPr lang="en-US" sz="1800" dirty="0"/>
          </a:p>
        </p:txBody>
      </p:sp>
      <p:pic>
        <p:nvPicPr>
          <p:cNvPr id="9" name="Picture 8" descr="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49401"/>
            <a:ext cx="444500" cy="348342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 rot="16200000">
            <a:off x="6929721" y="3046243"/>
            <a:ext cx="388892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(2016);              </a:t>
            </a:r>
            <a:r>
              <a:rPr lang="en-US" sz="1600" dirty="0" smtClean="0">
                <a:solidFill>
                  <a:srgbClr val="7F7F7F"/>
                </a:solidFill>
              </a:rPr>
              <a:t>see also Perez</a:t>
            </a:r>
            <a:r>
              <a:rPr lang="en-US" sz="1600" dirty="0">
                <a:solidFill>
                  <a:srgbClr val="7F7F7F"/>
                </a:solidFill>
              </a:rPr>
              <a:t>-Becker &amp; Showman (2013)</a:t>
            </a:r>
          </a:p>
        </p:txBody>
      </p:sp>
    </p:spTree>
    <p:extLst>
      <p:ext uri="{BB962C8B-B14F-4D97-AF65-F5344CB8AC3E}">
        <p14:creationId xmlns:p14="http://schemas.microsoft.com/office/powerpoint/2010/main" val="33686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d-daynight-temps-vs-dept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46" r="-21046"/>
          <a:stretch>
            <a:fillRect/>
          </a:stretch>
        </p:blipFill>
        <p:spPr>
          <a:xfrm>
            <a:off x="-785813" y="368300"/>
            <a:ext cx="9826274" cy="6326188"/>
          </a:xfrm>
        </p:spPr>
      </p:pic>
      <p:sp>
        <p:nvSpPr>
          <p:cNvPr id="5" name="TextBox 4"/>
          <p:cNvSpPr txBox="1"/>
          <p:nvPr/>
        </p:nvSpPr>
        <p:spPr>
          <a:xfrm>
            <a:off x="1968500" y="0"/>
            <a:ext cx="535274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Day-night temperature differences </a:t>
            </a:r>
            <a:r>
              <a:rPr lang="en-US" dirty="0" err="1" smtClean="0"/>
              <a:t>vs</a:t>
            </a:r>
            <a:r>
              <a:rPr lang="en-US" dirty="0" smtClean="0"/>
              <a:t> pressure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93000" y="2717800"/>
            <a:ext cx="1676400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Curves:</a:t>
            </a:r>
          </a:p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Solid=GCM Dotted=theory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409431" y="3575165"/>
            <a:ext cx="3136899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 (2016)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93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8" name="Content Placeholder 3" descr="waveadjust1-theta-step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2" b="-5042"/>
          <a:stretch>
            <a:fillRect/>
          </a:stretch>
        </p:blipFill>
        <p:spPr>
          <a:xfrm>
            <a:off x="3441700" y="0"/>
            <a:ext cx="2908300" cy="1871663"/>
          </a:xfrm>
        </p:spPr>
      </p:pic>
      <p:pic>
        <p:nvPicPr>
          <p:cNvPr id="19459" name="Picture 4" descr="waveadjust1-globe-step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0"/>
            <a:ext cx="16383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waveadjust1-theta-step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65300"/>
            <a:ext cx="29845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waveadjust1-theta-step3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54400"/>
            <a:ext cx="2995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waveadjust1-globe-step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676400"/>
            <a:ext cx="1716087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waveadjust1-globe-step3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3454400"/>
            <a:ext cx="17700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waveadjust1-theta-step6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5270500"/>
            <a:ext cx="299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waveadjust1-globe-step60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5233988"/>
            <a:ext cx="17049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0" y="4686300"/>
            <a:ext cx="3378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800000"/>
                </a:solidFill>
              </a:rPr>
              <a:t>This is a key mechanism for maintaining the small longitudinal temperature differences in Earth</a:t>
            </a:r>
            <a:r>
              <a:rPr lang="ja-JP" altLang="en-US">
                <a:solidFill>
                  <a:srgbClr val="800000"/>
                </a:solidFill>
              </a:rPr>
              <a:t>’</a:t>
            </a:r>
            <a:r>
              <a:rPr lang="en-US" altLang="ja-JP">
                <a:solidFill>
                  <a:srgbClr val="800000"/>
                </a:solidFill>
              </a:rPr>
              <a:t>s tropics: the </a:t>
            </a:r>
            <a:r>
              <a:rPr lang="ja-JP" altLang="en-US">
                <a:solidFill>
                  <a:srgbClr val="800000"/>
                </a:solidFill>
              </a:rPr>
              <a:t>“</a:t>
            </a:r>
            <a:r>
              <a:rPr lang="en-US" altLang="ja-JP">
                <a:solidFill>
                  <a:srgbClr val="800000"/>
                </a:solidFill>
              </a:rPr>
              <a:t>weak temperature gradient</a:t>
            </a:r>
            <a:r>
              <a:rPr lang="ja-JP" altLang="en-US">
                <a:solidFill>
                  <a:srgbClr val="800000"/>
                </a:solidFill>
              </a:rPr>
              <a:t>”</a:t>
            </a:r>
            <a:r>
              <a:rPr lang="en-US" altLang="ja-JP">
                <a:solidFill>
                  <a:srgbClr val="800000"/>
                </a:solidFill>
              </a:rPr>
              <a:t> or WTG regime. 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9467" name="TextBox 13"/>
          <p:cNvSpPr txBox="1">
            <a:spLocks noChangeArrowheads="1"/>
          </p:cNvSpPr>
          <p:nvPr/>
        </p:nvSpPr>
        <p:spPr bwMode="auto">
          <a:xfrm>
            <a:off x="114300" y="419100"/>
            <a:ext cx="33147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/>
              <a:t>Wave adjustment process</a:t>
            </a:r>
          </a:p>
        </p:txBody>
      </p:sp>
      <p:sp>
        <p:nvSpPr>
          <p:cNvPr id="19468" name="TextBox 14"/>
          <p:cNvSpPr txBox="1">
            <a:spLocks noChangeArrowheads="1"/>
          </p:cNvSpPr>
          <p:nvPr/>
        </p:nvSpPr>
        <p:spPr bwMode="auto">
          <a:xfrm>
            <a:off x="0" y="2400300"/>
            <a:ext cx="33528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800000"/>
                </a:solidFill>
              </a:rPr>
              <a:t>Waves adjust isentropes up or down in an attempt to flatten them.  This erases horizontal temperature differences. </a:t>
            </a: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215900" y="355600"/>
            <a:ext cx="3035300" cy="54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 rot="-5400000">
            <a:off x="5445125" y="3187700"/>
            <a:ext cx="6858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400"/>
              <a:t>Showman et al. (2013b), </a:t>
            </a:r>
            <a:r>
              <a:rPr lang="ja-JP" altLang="en-US" sz="1400"/>
              <a:t>“</a:t>
            </a:r>
            <a:r>
              <a:rPr lang="en-US" altLang="ja-JP" sz="1400"/>
              <a:t>Atmospheric circulation of terrestrial exoplanets,</a:t>
            </a:r>
            <a:r>
              <a:rPr lang="ja-JP" altLang="en-US" sz="1400"/>
              <a:t>”</a:t>
            </a:r>
            <a:r>
              <a:rPr lang="en-US" altLang="ja-JP" sz="1400"/>
              <a:t> submitted to </a:t>
            </a:r>
            <a:r>
              <a:rPr lang="en-US" altLang="ja-JP" sz="1400" i="1"/>
              <a:t>Comparative Climatology of TerrestrialPlanets</a:t>
            </a:r>
            <a:r>
              <a:rPr lang="en-US" altLang="ja-JP" sz="1400"/>
              <a:t>, Univ. Arizona Press (to be published)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The model explains the emerging observational trend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471863" y="6544068"/>
            <a:ext cx="57669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</a:t>
            </a:r>
            <a:r>
              <a:rPr lang="en-US" sz="1600" dirty="0"/>
              <a:t>&amp; Showman (</a:t>
            </a:r>
            <a:r>
              <a:rPr lang="en-US" sz="1600" dirty="0" smtClean="0"/>
              <a:t>2016), Perez-Becker &amp; Showman (2013)</a:t>
            </a:r>
            <a:endParaRPr lang="en-US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78" y="757238"/>
            <a:ext cx="6844732" cy="5632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155575"/>
            <a:ext cx="9144000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objects cooler than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classical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hot Jupiters?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204788" y="769938"/>
            <a:ext cx="8748712" cy="5632450"/>
          </a:xfrm>
        </p:spPr>
        <p:txBody>
          <a:bodyPr/>
          <a:lstStyle/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Despite the focus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known EGPs populate a continuum from ~0.03-0.05 AU  to &gt; 1 AU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Such 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warm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will rotate non-synchronously: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Fundamental questions also exist about how the circulation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relates to that on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Jupiter, Earth, and brown dwarfs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	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 of this motivates an investigation of how hot Jupiter circulation regimes--and observables--vary with incident stellar flux and rotation rate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492375" y="2738438"/>
          <a:ext cx="37782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1" name="Equation" r:id="rId3" imgW="2006600" imgH="431800" progId="Equation.3">
                  <p:embed/>
                </p:oleObj>
              </mc:Choice>
              <mc:Fallback>
                <p:oleObj name="Equation" r:id="rId3" imgW="20066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2738438"/>
                        <a:ext cx="377825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328613" y="5138738"/>
            <a:ext cx="8701087" cy="901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2875"/>
            <a:ext cx="8978900" cy="715963"/>
          </a:xfrm>
        </p:spPr>
        <p:txBody>
          <a:bodyPr/>
          <a:lstStyle/>
          <a:p>
            <a:r>
              <a:rPr lang="en-US" sz="2400" dirty="0"/>
              <a:t>A</a:t>
            </a:r>
            <a:r>
              <a:rPr lang="en-US" sz="2400" dirty="0" smtClean="0"/>
              <a:t> regime shift from hot to warm </a:t>
            </a:r>
            <a:r>
              <a:rPr lang="en-US" sz="2400" dirty="0" err="1" smtClean="0"/>
              <a:t>Jupiters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howman-etal-2015-two-regim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25" r="-22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68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wman-etal-2015-param-sp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66227"/>
            <a:ext cx="7213600" cy="5467927"/>
          </a:xfrm>
          <a:prstGeom prst="rect">
            <a:avLst/>
          </a:prstGeom>
        </p:spPr>
      </p:pic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Predicted regimes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671513" y="4567238"/>
            <a:ext cx="8794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23900" y="1427163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 rot="16200000">
            <a:off x="1635125" y="568166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 rot="16200000">
            <a:off x="6862763" y="565626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runs-temper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5" y="292100"/>
            <a:ext cx="8570705" cy="6075641"/>
          </a:xfrm>
          <a:prstGeom prst="rect">
            <a:avLst/>
          </a:prstGeom>
        </p:spPr>
      </p:pic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94100" y="64865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197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3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584325" y="638651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3849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9083" y="0"/>
            <a:ext cx="36149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 &amp; Fortney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36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zonal-wind-9-ca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0"/>
            <a:ext cx="8081962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7"/>
          <p:cNvSpPr>
            <a:spLocks noChangeArrowheads="1"/>
          </p:cNvSpPr>
          <p:nvPr/>
        </p:nvSpPr>
        <p:spPr bwMode="auto">
          <a:xfrm rot="-5400000">
            <a:off x="-611188" y="3724276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Orbital distance</a:t>
            </a:r>
          </a:p>
        </p:txBody>
      </p:sp>
      <p:cxnSp>
        <p:nvCxnSpPr>
          <p:cNvPr id="25603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4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32766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Rotation period</a:t>
            </a:r>
          </a:p>
        </p:txBody>
      </p:sp>
      <p:cxnSp>
        <p:nvCxnSpPr>
          <p:cNvPr id="25606" name="Straight Arrow Connector 14"/>
          <p:cNvCxnSpPr>
            <a:cxnSpLocks noChangeShapeType="1"/>
          </p:cNvCxnSpPr>
          <p:nvPr/>
        </p:nvCxnSpPr>
        <p:spPr bwMode="auto">
          <a:xfrm>
            <a:off x="49657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1657350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6977063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25609" name="TextBox 5"/>
          <p:cNvSpPr txBox="1">
            <a:spLocks noChangeArrowheads="1"/>
          </p:cNvSpPr>
          <p:nvPr/>
        </p:nvSpPr>
        <p:spPr bwMode="auto">
          <a:xfrm>
            <a:off x="0" y="5380038"/>
            <a:ext cx="8794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5610" name="TextBox 6"/>
          <p:cNvSpPr txBox="1">
            <a:spLocks noChangeArrowheads="1"/>
          </p:cNvSpPr>
          <p:nvPr/>
        </p:nvSpPr>
        <p:spPr bwMode="auto">
          <a:xfrm>
            <a:off x="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134564" y="3158951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30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179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070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2028825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4738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134564" y="2971800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  <p:pic>
        <p:nvPicPr>
          <p:cNvPr id="3" name="Picture 2" descr="showman-grid-light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6413"/>
            <a:ext cx="8013700" cy="613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0"/>
            <a:ext cx="489108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Observational predictions: IR light curves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23900" y="139700"/>
            <a:ext cx="37750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srgbClr val="B00000"/>
                </a:solidFill>
              </a:rPr>
              <a:t>Planet mass vs. year of discovery</a:t>
            </a: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5054600" y="152400"/>
            <a:ext cx="39290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B00000"/>
                </a:solidFill>
              </a:rPr>
              <a:t>Planet radius vs. year of discovery</a:t>
            </a:r>
          </a:p>
        </p:txBody>
      </p: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2641600" y="3390900"/>
            <a:ext cx="36496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B00000"/>
                </a:solidFill>
              </a:rPr>
              <a:t>Planet mass vs. semi-major axis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76250"/>
            <a:ext cx="4062412" cy="29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36" y="476250"/>
            <a:ext cx="4155315" cy="29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720521"/>
            <a:ext cx="4367045" cy="30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560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324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927225" y="65151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4738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134564" y="2971800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0"/>
            <a:ext cx="431903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Observational predictions: IR spectra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2" name="Picture 1" descr="showman-grid-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35748"/>
            <a:ext cx="7696200" cy="60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</a:t>
            </a:r>
            <a:r>
              <a:rPr lang="en-US" sz="1800" dirty="0" smtClean="0"/>
              <a:t>he typical hot Jupiter is in the “all tropics” regime where equatorial (e.g., Kelvin and </a:t>
            </a:r>
            <a:r>
              <a:rPr lang="en-US" sz="1800" dirty="0" err="1" smtClean="0"/>
              <a:t>Rossby</a:t>
            </a:r>
            <a:r>
              <a:rPr lang="en-US" sz="1800" dirty="0" smtClean="0"/>
              <a:t>) waves adjust the temperature structure in the longitude direction, and </a:t>
            </a:r>
            <a:r>
              <a:rPr lang="en-US" sz="1800" dirty="0" err="1" smtClean="0"/>
              <a:t>meridional</a:t>
            </a:r>
            <a:r>
              <a:rPr lang="en-US" sz="1800" dirty="0" smtClean="0"/>
              <a:t> (“Hadley”) circulations adjust it in latitude.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Breakdown of the wave adjustment allows large day-night temperature differences on particularly close-in hot </a:t>
            </a:r>
            <a:r>
              <a:rPr lang="en-US" sz="1800" dirty="0" err="1" smtClean="0"/>
              <a:t>Jupiters</a:t>
            </a:r>
            <a:r>
              <a:rPr lang="en-US" sz="1800" dirty="0" smtClean="0"/>
              <a:t>. 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Standing equatorial (Kelvin and </a:t>
            </a:r>
            <a:r>
              <a:rPr lang="en-US" sz="1800" dirty="0" err="1" smtClean="0"/>
              <a:t>Rossby</a:t>
            </a:r>
            <a:r>
              <a:rPr lang="en-US" sz="1800" dirty="0" smtClean="0"/>
              <a:t>) waves triggered by the day-night thermal forcing transport momentum to the equator, causing equatorial </a:t>
            </a:r>
            <a:r>
              <a:rPr lang="en-US" sz="1800" dirty="0" err="1" smtClean="0"/>
              <a:t>superrotation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Rapidly rotating EGPs will have both tropics and an </a:t>
            </a:r>
            <a:r>
              <a:rPr lang="en-US" sz="1800" dirty="0" err="1" smtClean="0"/>
              <a:t>extratropics</a:t>
            </a:r>
            <a:r>
              <a:rPr lang="en-US" sz="1800" dirty="0" smtClean="0"/>
              <a:t>, with heat transport at high latitudes controlled by </a:t>
            </a:r>
            <a:r>
              <a:rPr lang="en-US" sz="1800" dirty="0" err="1" smtClean="0"/>
              <a:t>baroclinic</a:t>
            </a:r>
            <a:r>
              <a:rPr lang="en-US" sz="1800" dirty="0" smtClean="0"/>
              <a:t> instabilities, with large equator-pole temperature differences and zonal-mean winds peaking in </a:t>
            </a:r>
            <a:r>
              <a:rPr lang="en-US" sz="1800" dirty="0" err="1" smtClean="0"/>
              <a:t>midlatitudes</a:t>
            </a:r>
            <a:r>
              <a:rPr lang="en-US" sz="1800" dirty="0" smtClean="0"/>
              <a:t>.   </a:t>
            </a:r>
            <a:r>
              <a:rPr lang="en-US" sz="1800" dirty="0" err="1" smtClean="0"/>
              <a:t>Lightcurves</a:t>
            </a:r>
            <a:r>
              <a:rPr lang="en-US" sz="1800" dirty="0" smtClean="0"/>
              <a:t> may allow constraints on rotation rates for non-synchronously rotating planets.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873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dr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pic>
        <p:nvPicPr>
          <p:cNvPr id="9" name="Picture 8" descr="momentum-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1" y="4137993"/>
            <a:ext cx="3403599" cy="78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74700" y="44323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dra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pic>
        <p:nvPicPr>
          <p:cNvPr id="9" name="Picture 8" descr="momentum-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1" y="4137993"/>
            <a:ext cx="3403599" cy="786682"/>
          </a:xfrm>
          <a:prstGeom prst="rect">
            <a:avLst/>
          </a:prstGeom>
        </p:spPr>
      </p:pic>
      <p:pic>
        <p:nvPicPr>
          <p:cNvPr id="10" name="Picture 9" descr="continuity-o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5395423"/>
            <a:ext cx="901699" cy="668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000" y="5029200"/>
            <a:ext cx="247207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Continuity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698500" y="55880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74700" y="44323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 descr="dra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4456113" y="3616325"/>
            <a:ext cx="4687887" cy="17541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/>
          <a:p>
            <a:endParaRPr lang="en-US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8004175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Hot Jupiters: Spitzer light curves for HD 189733b	</a:t>
            </a:r>
          </a:p>
        </p:txBody>
      </p:sp>
      <p:pic>
        <p:nvPicPr>
          <p:cNvPr id="8195" name="Picture 6" descr="knutson-lightcurve-HD189733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76275"/>
            <a:ext cx="4297363" cy="4252913"/>
          </a:xfrm>
          <a:noFill/>
        </p:spPr>
      </p:pic>
      <p:pic>
        <p:nvPicPr>
          <p:cNvPr id="8196" name="Picture 8" descr="knutson-etal-2009-24-micron-lightcurv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6425" y="762000"/>
            <a:ext cx="3859213" cy="4071938"/>
          </a:xfrm>
          <a:noFill/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8447088" y="1449388"/>
            <a:ext cx="4667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Knutson et al. (2007, 2009)</a:t>
            </a:r>
          </a:p>
        </p:txBody>
      </p:sp>
      <p:pic>
        <p:nvPicPr>
          <p:cNvPr id="8198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5238" y="5008563"/>
            <a:ext cx="3719512" cy="1849437"/>
          </a:xfrm>
          <a:noFill/>
        </p:spPr>
      </p:pic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444500" y="4894263"/>
            <a:ext cx="7381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8 </a:t>
            </a:r>
            <a:r>
              <a:rPr lang="en-US" i="1">
                <a:latin typeface="Symbol" charset="0"/>
              </a:rPr>
              <a:t>m</a:t>
            </a:r>
            <a:r>
              <a:rPr lang="en-US"/>
              <a:t>m</a:t>
            </a:r>
          </a:p>
        </p:txBody>
      </p:sp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7289800" y="4827588"/>
            <a:ext cx="8667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24 </a:t>
            </a:r>
            <a:r>
              <a:rPr lang="en-US" i="1">
                <a:latin typeface="Symbol" charset="0"/>
              </a:rPr>
              <a:t>m</a:t>
            </a:r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Lightcurves for hot Jupiters</a:t>
            </a:r>
          </a:p>
        </p:txBody>
      </p:sp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384175" y="6224588"/>
            <a:ext cx="35258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WASP-43b (Stevenson et al. 2014)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5068888" y="2897188"/>
            <a:ext cx="32940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HD209458b (Zellem et al. 2014)</a:t>
            </a: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5111750" y="6249988"/>
            <a:ext cx="3294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WASP-18b (Maxted et al. 2013)</a:t>
            </a:r>
          </a:p>
        </p:txBody>
      </p: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776288" y="2776538"/>
            <a:ext cx="310251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smtClean="0"/>
              <a:t>WASP-19b </a:t>
            </a:r>
            <a:r>
              <a:rPr lang="en-US" sz="1800" dirty="0"/>
              <a:t>(Wong et al.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  <p:pic>
        <p:nvPicPr>
          <p:cNvPr id="9222" name="Content Placeholder 5" descr="hd209458b-lightcurve.pn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-1115" r="1277"/>
          <a:stretch>
            <a:fillRect/>
          </a:stretch>
        </p:blipFill>
        <p:spPr>
          <a:xfrm>
            <a:off x="4792663" y="693738"/>
            <a:ext cx="4135437" cy="2152650"/>
          </a:xfrm>
        </p:spPr>
      </p:pic>
      <p:pic>
        <p:nvPicPr>
          <p:cNvPr id="9223" name="Picture 6" descr="wasp43-lightcur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643313"/>
            <a:ext cx="43434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Content Placeholder 8" descr="maxted-wasp18-4.5micron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0" b="1167"/>
          <a:stretch>
            <a:fillRect/>
          </a:stretch>
        </p:blipFill>
        <p:spPr>
          <a:xfrm>
            <a:off x="4826000" y="3530600"/>
            <a:ext cx="4191000" cy="2578100"/>
          </a:xfrm>
        </p:spPr>
      </p:pic>
      <p:pic>
        <p:nvPicPr>
          <p:cNvPr id="11" name="Content Placeholder 2" descr="wasp-19b-4pt5micron-lightcurve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72" b="-21572"/>
          <a:stretch>
            <a:fillRect/>
          </a:stretch>
        </p:blipFill>
        <p:spPr>
          <a:xfrm>
            <a:off x="127000" y="419100"/>
            <a:ext cx="4298950" cy="2740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Dependence of day-night flux contrast on effective temperature</a:t>
            </a:r>
          </a:p>
        </p:txBody>
      </p:sp>
      <p:pic>
        <p:nvPicPr>
          <p:cNvPr id="10242" name="Picture 7" descr="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32350"/>
            <a:ext cx="5003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Content Placeholder 2" descr="Aobs_wavebands_may18_v2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" t="-8357" r="-6058" b="-13663"/>
          <a:stretch>
            <a:fillRect/>
          </a:stretch>
        </p:blipFill>
        <p:spPr>
          <a:xfrm>
            <a:off x="204788" y="655638"/>
            <a:ext cx="8748712" cy="5632450"/>
          </a:xfrm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591175" y="6483350"/>
            <a:ext cx="3267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b="0" dirty="0" err="1" smtClean="0"/>
              <a:t>Komacek</a:t>
            </a:r>
            <a:r>
              <a:rPr lang="en-US" b="0" dirty="0" smtClean="0"/>
              <a:t> &amp; Showman (2016)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Motivating questions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What are the fundamental dynamics of the highly irradiated 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hot Jupiter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circulation regime?  Can we explain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lightcurves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of specific hot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?  What is the mechanism for displacing the 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hottest regions to the east?</a:t>
            </a:r>
            <a:endParaRPr lang="en-US" altLang="ja-JP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What are mechanisms for controlling the day-night temperature contrast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?  Can we explain the increasing trend of day-night flux contrast with incident stellar flux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?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What controls the cloudiness of hot </a:t>
            </a:r>
            <a:r>
              <a:rPr lang="en-US" sz="2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?  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How do circulation regime---and observables---of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vary with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parameters like incident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stellar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flux and rotation rate?    </a:t>
            </a: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13" descr="heng-etal-2010-fig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19" b="-56219"/>
          <a:stretch>
            <a:fillRect/>
          </a:stretch>
        </p:blipFill>
        <p:spPr>
          <a:xfrm>
            <a:off x="165100" y="2281238"/>
            <a:ext cx="4394200" cy="5432425"/>
          </a:xfrm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187325" y="142875"/>
            <a:ext cx="8662988" cy="715963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Hot Jupiter circulation models typically predict several broad, fast jets including equatorial superrotation</a:t>
            </a:r>
          </a:p>
        </p:txBody>
      </p:sp>
      <p:sp>
        <p:nvSpPr>
          <p:cNvPr id="44038" name="TextBox 11"/>
          <p:cNvSpPr txBox="1">
            <a:spLocks noChangeArrowheads="1"/>
          </p:cNvSpPr>
          <p:nvPr/>
        </p:nvSpPr>
        <p:spPr bwMode="auto">
          <a:xfrm>
            <a:off x="5453063" y="3365500"/>
            <a:ext cx="2365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Showman et al. (2009)</a:t>
            </a: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 flipH="1">
            <a:off x="5316538" y="6223000"/>
            <a:ext cx="30654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Rauscher &amp; </a:t>
            </a:r>
            <a:r>
              <a:rPr lang="en-US" sz="1800" dirty="0" err="1"/>
              <a:t>Menou</a:t>
            </a:r>
            <a:r>
              <a:rPr lang="en-US" sz="1800" dirty="0"/>
              <a:t> (</a:t>
            </a:r>
            <a:r>
              <a:rPr lang="en-US" sz="1800" dirty="0" smtClean="0"/>
              <a:t>2012)</a:t>
            </a:r>
            <a:endParaRPr lang="en-US" sz="1800" dirty="0"/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1201738" y="6248400"/>
            <a:ext cx="19145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Heng et al. (2010)</a:t>
            </a:r>
          </a:p>
        </p:txBody>
      </p:sp>
      <p:pic>
        <p:nvPicPr>
          <p:cNvPr id="44042" name="Picture 11" descr="f12a-no-ax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008063"/>
            <a:ext cx="41703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rauscher-menou-2012-gcm.pn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6854"/>
          <a:stretch>
            <a:fillRect/>
          </a:stretch>
        </p:blipFill>
        <p:spPr>
          <a:xfrm>
            <a:off x="4743450" y="3743276"/>
            <a:ext cx="3917950" cy="2497187"/>
          </a:xfrm>
        </p:spPr>
      </p:pic>
      <p:pic>
        <p:nvPicPr>
          <p:cNvPr id="14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8" y="1155700"/>
            <a:ext cx="4404575" cy="2082800"/>
          </a:xfrm>
          <a:noFill/>
        </p:spPr>
      </p:pic>
    </p:spTree>
    <p:extLst>
      <p:ext uri="{BB962C8B-B14F-4D97-AF65-F5344CB8AC3E}">
        <p14:creationId xmlns:p14="http://schemas.microsoft.com/office/powerpoint/2010/main" val="13322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8004175" cy="715963"/>
          </a:xfrm>
        </p:spPr>
        <p:txBody>
          <a:bodyPr/>
          <a:lstStyle/>
          <a:p>
            <a:r>
              <a:rPr lang="en-US" altLang="x-none"/>
              <a:t>	</a:t>
            </a:r>
          </a:p>
        </p:txBody>
      </p:sp>
      <p:sp>
        <p:nvSpPr>
          <p:cNvPr id="35843" name="Text Box 10"/>
          <p:cNvSpPr txBox="1">
            <a:spLocks noChangeArrowheads="1"/>
          </p:cNvSpPr>
          <p:nvPr/>
        </p:nvSpPr>
        <p:spPr bwMode="auto">
          <a:xfrm rot="-5400000">
            <a:off x="7737475" y="3968007"/>
            <a:ext cx="8064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US" altLang="x-none"/>
              <a:t>Knutson et al. </a:t>
            </a:r>
          </a:p>
          <a:p>
            <a:pPr>
              <a:buFontTx/>
              <a:buNone/>
            </a:pPr>
            <a:r>
              <a:rPr lang="en-US" altLang="x-none" dirty="0"/>
              <a:t>       (2007)</a:t>
            </a:r>
          </a:p>
        </p:txBody>
      </p:sp>
      <p:pic>
        <p:nvPicPr>
          <p:cNvPr id="35844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300" y="3389414"/>
            <a:ext cx="6134100" cy="2900644"/>
          </a:xfrm>
          <a:noFill/>
        </p:spPr>
      </p:pic>
      <p:sp>
        <p:nvSpPr>
          <p:cNvPr id="35845" name="TextBox 12"/>
          <p:cNvSpPr txBox="1">
            <a:spLocks noChangeArrowheads="1"/>
          </p:cNvSpPr>
          <p:nvPr/>
        </p:nvSpPr>
        <p:spPr bwMode="auto">
          <a:xfrm>
            <a:off x="7327900" y="1676400"/>
            <a:ext cx="17113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US" altLang="x-none"/>
              <a:t>Showman &amp;</a:t>
            </a:r>
          </a:p>
          <a:p>
            <a:pPr>
              <a:buFontTx/>
              <a:buNone/>
            </a:pPr>
            <a:r>
              <a:rPr lang="en-US" altLang="x-none"/>
              <a:t>Guillot (2002)</a:t>
            </a:r>
          </a:p>
        </p:txBody>
      </p:sp>
      <p:pic>
        <p:nvPicPr>
          <p:cNvPr id="35846" name="Picture 13" descr="showman-guillot-v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715963"/>
            <a:ext cx="6134100" cy="25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904 - System CDR">
  <a:themeElements>
    <a:clrScheme name="9904 - System CDR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9904 - System CDR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" tIns="49212" rIns="18288" bIns="49212" numCol="1" anchor="t" anchorCtr="0" compatLnSpc="1">
        <a:prstTxWarp prst="textNoShape">
          <a:avLst/>
        </a:prstTxWarp>
      </a:bodyPr>
      <a:lstStyle>
        <a:defPPr marL="366713" marR="0" indent="-366713" algn="l" defTabSz="9779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3000"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" tIns="49212" rIns="18288" bIns="49212" numCol="1" anchor="t" anchorCtr="0" compatLnSpc="1">
        <a:prstTxWarp prst="textNoShape">
          <a:avLst/>
        </a:prstTxWarp>
      </a:bodyPr>
      <a:lstStyle>
        <a:defPPr marL="366713" marR="0" indent="-366713" algn="l" defTabSz="9779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3000"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9904 - System CD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904 - System CD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2242908592</TotalTime>
  <Pages>1</Pages>
  <Words>1597</Words>
  <Application>Microsoft Macintosh PowerPoint</Application>
  <PresentationFormat>On-screen Show (4:3)</PresentationFormat>
  <Paragraphs>235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Garamond</vt:lpstr>
      <vt:lpstr>Microsoft Sans Serif</vt:lpstr>
      <vt:lpstr>ＭＳ Ｐゴシック</vt:lpstr>
      <vt:lpstr>Symbol</vt:lpstr>
      <vt:lpstr>Times New Roman</vt:lpstr>
      <vt:lpstr>Wingdings</vt:lpstr>
      <vt:lpstr>Arial</vt:lpstr>
      <vt:lpstr>9904 - System CDR</vt:lpstr>
      <vt:lpstr>Equation</vt:lpstr>
      <vt:lpstr>PowerPoint Presentation</vt:lpstr>
      <vt:lpstr>Exoplanets: an exploding new field</vt:lpstr>
      <vt:lpstr>PowerPoint Presentation</vt:lpstr>
      <vt:lpstr>Hot Jupiters: Spitzer light curves for HD 189733b </vt:lpstr>
      <vt:lpstr>Lightcurves for hot Jupiters</vt:lpstr>
      <vt:lpstr>Dependence of day-night flux contrast on effective temperature</vt:lpstr>
      <vt:lpstr>Motivating questions</vt:lpstr>
      <vt:lpstr>Hot Jupiter circulation models typically predict several broad, fast jets including equatorial superrotation</vt:lpstr>
      <vt:lpstr> </vt:lpstr>
      <vt:lpstr>Comparisons of data to GCMs</vt:lpstr>
      <vt:lpstr>What causes the equatorial superrotation?</vt:lpstr>
      <vt:lpstr>Simple models to isolate superrotation mechanism</vt:lpstr>
      <vt:lpstr>Linear analytic calculation</vt:lpstr>
      <vt:lpstr>Full nonlinear numerical solutions on a sphere</vt:lpstr>
      <vt:lpstr>This Rossby/Kelvin wave pattern is clearly evident in spin-up phase of 3D hot Jupiter simulations</vt:lpstr>
      <vt:lpstr>Doppler detection of equatorial jet</vt:lpstr>
      <vt:lpstr>Toward predictive theories of the circulation</vt:lpstr>
      <vt:lpstr>PowerPoint Presentation</vt:lpstr>
      <vt:lpstr>Hot-Jupiter circulation in idealized GCM simulations as a function of radiative time constant and strength of frictional drag</vt:lpstr>
      <vt:lpstr>Theory for day-night temperature contrast</vt:lpstr>
      <vt:lpstr>PowerPoint Presentation</vt:lpstr>
      <vt:lpstr>PowerPoint Presentation</vt:lpstr>
      <vt:lpstr>The model explains the emerging observational trend</vt:lpstr>
      <vt:lpstr>What about objects cooler than “classical” hot Jupiters?</vt:lpstr>
      <vt:lpstr>A regime shift from hot to warm Jupiters?</vt:lpstr>
      <vt:lpstr> Predicted regimes</vt:lpstr>
      <vt:lpstr>PowerPoint Presentation</vt:lpstr>
      <vt:lpstr>PowerPoint Presentation</vt:lpstr>
      <vt:lpstr>PowerPoint Presentation</vt:lpstr>
      <vt:lpstr>PowerPoint Presentation</vt:lpstr>
      <vt:lpstr>Dynamical themes</vt:lpstr>
      <vt:lpstr>PowerPoint Presentation</vt:lpstr>
      <vt:lpstr>Approach to constructing a theory</vt:lpstr>
      <vt:lpstr>Approach to constructing a theory</vt:lpstr>
      <vt:lpstr>Approach to constructing a theory</vt:lpstr>
      <vt:lpstr>Approach to constructing a theory</vt:lpstr>
      <vt:lpstr>Approach to constructing a theory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Lockheed Martin</dc:creator>
  <cp:keywords/>
  <dc:description/>
  <cp:lastModifiedBy>Microsoft Office User</cp:lastModifiedBy>
  <cp:revision>1568</cp:revision>
  <cp:lastPrinted>2016-12-02T00:29:19Z</cp:lastPrinted>
  <dcterms:created xsi:type="dcterms:W3CDTF">2013-10-25T04:04:28Z</dcterms:created>
  <dcterms:modified xsi:type="dcterms:W3CDTF">2016-12-02T00:30:01Z</dcterms:modified>
</cp:coreProperties>
</file>